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5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4" r:id="rId47"/>
    <p:sldId id="302" r:id="rId48"/>
    <p:sldId id="303" r:id="rId49"/>
    <p:sldId id="301" r:id="rId50"/>
  </p:sldIdLst>
  <p:sldSz cx="9144000" cy="5143500" type="screen16x9"/>
  <p:notesSz cx="6858000" cy="9144000"/>
  <p:embeddedFontLst>
    <p:embeddedFont>
      <p:font typeface="Nunito" pitchFamily="2" charset="0"/>
      <p:regular r:id="rId52"/>
      <p:bold r:id="rId53"/>
      <p:italic r:id="rId54"/>
      <p:boldItalic r:id="rId55"/>
    </p:embeddedFont>
    <p:embeddedFont>
      <p:font typeface="Nunito ExtraBold" pitchFamily="2" charset="0"/>
      <p:bold r:id="rId56"/>
      <p:boldItalic r:id="rId57"/>
    </p:embeddedFont>
    <p:embeddedFont>
      <p:font typeface="Nunito Light" pitchFamily="2" charset="0"/>
      <p:regular r:id="rId58"/>
      <p:bold r:id="rId59"/>
      <p:italic r:id="rId60"/>
      <p:boldItalic r:id="rId61"/>
    </p:embeddedFont>
    <p:embeddedFont>
      <p:font typeface="Open Sans" panose="020B0606030504020204" pitchFamily="34" charset="0"/>
      <p:regular r:id="rId62"/>
    </p:embeddedFont>
    <p:embeddedFont>
      <p:font typeface="Varela Round" panose="00000500000000000000" pitchFamily="2" charset="-79"/>
      <p:regular r:id="rId6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6" roundtripDataSignature="AMtx7mhRT+uEBcf30ujdpCMeiNebp9Yan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4" d="100"/>
          <a:sy n="134" d="100"/>
        </p:scale>
        <p:origin x="34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4.fntdata"/><Relationship Id="rId63" Type="http://schemas.openxmlformats.org/officeDocument/2006/relationships/font" Target="fonts/font12.fntdata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66" Type="http://customschemas.google.com/relationships/presentationmetadata" Target="metadata"/><Relationship Id="rId5" Type="http://schemas.openxmlformats.org/officeDocument/2006/relationships/slide" Target="slides/slide4.xml"/><Relationship Id="rId61" Type="http://schemas.openxmlformats.org/officeDocument/2006/relationships/font" Target="fonts/font10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5.fntdata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8.fntdata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62" Type="http://schemas.openxmlformats.org/officeDocument/2006/relationships/font" Target="fonts/font11.fntdata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8" name="Google Shape;238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5" name="Google Shape;255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5" name="Google Shape;265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2" name="Google Shape;282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0" name="Google Shape;300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0" name="Google Shape;310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8" name="Google Shape;328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6" name="Google Shape;346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4" name="Google Shape;364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" name="Google Shape;4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2" name="Google Shape;382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8" name="Google Shape;398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1" name="Google Shape;411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8" name="Google Shape;428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5" name="Google Shape;445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3" name="Google Shape;463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1" name="Google Shape;481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9" name="Google Shape;499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3" name="Google Shape;523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1" name="Google Shape;541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" name="Google Shape;5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3" name="Google Shape;563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1" name="Google Shape;581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3" name="Google Shape;603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1" name="Google Shape;621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5" name="Google Shape;635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3" name="Google Shape;653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6" name="Google Shape;666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3" name="Google Shape;683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5" name="Google Shape;695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3" name="Google Shape;713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" name="Google Shape;8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0" name="Google Shape;730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0" name="Google Shape;740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7" name="Google Shape;757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9" name="Google Shape;769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7" name="Google Shape;787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4" name="Google Shape;804;p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4" name="Google Shape;804;p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378112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14" name="Google Shape;814;p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" name="Google Shape;10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2" name="Google Shape;15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2" name="Google Shape;17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4" name="Google Shape;18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5" name="Google Shape;20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PENING 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8"/>
          <p:cNvSpPr txBox="1">
            <a:spLocks noGrp="1"/>
          </p:cNvSpPr>
          <p:nvPr>
            <p:ph type="ctrTitle"/>
          </p:nvPr>
        </p:nvSpPr>
        <p:spPr>
          <a:xfrm>
            <a:off x="-1136700" y="2189104"/>
            <a:ext cx="11417400" cy="5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Varela Round"/>
              <a:buNone/>
              <a:defRPr sz="2200">
                <a:latin typeface="Varela Round"/>
                <a:ea typeface="Varela Round"/>
                <a:cs typeface="Varela Round"/>
                <a:sym typeface="Varela Roun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Varela Round"/>
              <a:buNone/>
              <a:defRPr sz="2200">
                <a:latin typeface="Varela Round"/>
                <a:ea typeface="Varela Round"/>
                <a:cs typeface="Varela Round"/>
                <a:sym typeface="Varela Roun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Varela Round"/>
              <a:buNone/>
              <a:defRPr sz="2200">
                <a:latin typeface="Varela Round"/>
                <a:ea typeface="Varela Round"/>
                <a:cs typeface="Varela Round"/>
                <a:sym typeface="Varela Roun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Varela Round"/>
              <a:buNone/>
              <a:defRPr sz="2200">
                <a:latin typeface="Varela Round"/>
                <a:ea typeface="Varela Round"/>
                <a:cs typeface="Varela Round"/>
                <a:sym typeface="Varela Roun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Varela Round"/>
              <a:buNone/>
              <a:defRPr sz="2200">
                <a:latin typeface="Varela Round"/>
                <a:ea typeface="Varela Round"/>
                <a:cs typeface="Varela Round"/>
                <a:sym typeface="Varela Roun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Varela Round"/>
              <a:buNone/>
              <a:defRPr sz="2200">
                <a:latin typeface="Varela Round"/>
                <a:ea typeface="Varela Round"/>
                <a:cs typeface="Varela Round"/>
                <a:sym typeface="Varela Roun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Varela Round"/>
              <a:buNone/>
              <a:defRPr sz="2200">
                <a:latin typeface="Varela Round"/>
                <a:ea typeface="Varela Round"/>
                <a:cs typeface="Varela Round"/>
                <a:sym typeface="Varela Roun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Varela Round"/>
              <a:buNone/>
              <a:defRPr sz="2200"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endParaRPr/>
          </a:p>
        </p:txBody>
      </p:sp>
      <p:sp>
        <p:nvSpPr>
          <p:cNvPr id="11" name="Google Shape;11;p48"/>
          <p:cNvSpPr txBox="1">
            <a:spLocks noGrp="1"/>
          </p:cNvSpPr>
          <p:nvPr>
            <p:ph type="subTitle" idx="1"/>
          </p:nvPr>
        </p:nvSpPr>
        <p:spPr>
          <a:xfrm>
            <a:off x="2404350" y="2654075"/>
            <a:ext cx="4335300" cy="52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200"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latin typeface="Nunito Light"/>
                <a:ea typeface="Nunito Light"/>
                <a:cs typeface="Nunito Light"/>
                <a:sym typeface="Nunito Light"/>
              </a:defRPr>
            </a:lvl2pPr>
            <a:lvl3pPr lvl="2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latin typeface="Nunito Light"/>
                <a:ea typeface="Nunito Light"/>
                <a:cs typeface="Nunito Light"/>
                <a:sym typeface="Nunito Light"/>
              </a:defRPr>
            </a:lvl3pPr>
            <a:lvl4pPr lvl="3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latin typeface="Nunito Light"/>
                <a:ea typeface="Nunito Light"/>
                <a:cs typeface="Nunito Light"/>
                <a:sym typeface="Nunito Light"/>
              </a:defRPr>
            </a:lvl4pPr>
            <a:lvl5pPr lvl="4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latin typeface="Nunito Light"/>
                <a:ea typeface="Nunito Light"/>
                <a:cs typeface="Nunito Light"/>
                <a:sym typeface="Nunito Light"/>
              </a:defRPr>
            </a:lvl5pPr>
            <a:lvl6pPr lvl="5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latin typeface="Nunito Light"/>
                <a:ea typeface="Nunito Light"/>
                <a:cs typeface="Nunito Light"/>
                <a:sym typeface="Nunito Light"/>
              </a:defRPr>
            </a:lvl6pPr>
            <a:lvl7pPr lvl="6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latin typeface="Nunito Light"/>
                <a:ea typeface="Nunito Light"/>
                <a:cs typeface="Nunito Light"/>
                <a:sym typeface="Nunito Light"/>
              </a:defRPr>
            </a:lvl7pPr>
            <a:lvl8pPr lvl="7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latin typeface="Nunito Light"/>
                <a:ea typeface="Nunito Light"/>
                <a:cs typeface="Nunito Light"/>
                <a:sym typeface="Nunito Light"/>
              </a:defRPr>
            </a:lvl8pPr>
            <a:lvl9pPr lvl="8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200"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TITLE_1_1_2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49"/>
          <p:cNvSpPr txBox="1">
            <a:spLocks noGrp="1"/>
          </p:cNvSpPr>
          <p:nvPr>
            <p:ph type="ctrTitle"/>
          </p:nvPr>
        </p:nvSpPr>
        <p:spPr>
          <a:xfrm>
            <a:off x="2173875" y="716100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Google Shape;14;p49"/>
          <p:cNvSpPr txBox="1">
            <a:spLocks noGrp="1"/>
          </p:cNvSpPr>
          <p:nvPr>
            <p:ph type="subTitle" idx="1"/>
          </p:nvPr>
        </p:nvSpPr>
        <p:spPr>
          <a:xfrm>
            <a:off x="1832700" y="1366200"/>
            <a:ext cx="5478600" cy="27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000"/>
            </a:lvl1pPr>
            <a:lvl2pPr lvl="1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000"/>
            </a:lvl2pPr>
            <a:lvl3pPr lvl="2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000"/>
            </a:lvl3pPr>
            <a:lvl4pPr lvl="3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000"/>
            </a:lvl4pPr>
            <a:lvl5pPr lvl="4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000"/>
            </a:lvl5pPr>
            <a:lvl6pPr lvl="5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000"/>
            </a:lvl6pPr>
            <a:lvl7pPr lvl="6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000"/>
            </a:lvl7pPr>
            <a:lvl8pPr lvl="7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000"/>
            </a:lvl8pPr>
            <a:lvl9pPr lvl="8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IG_NUMBER_1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0"/>
          <p:cNvSpPr txBox="1">
            <a:spLocks noGrp="1"/>
          </p:cNvSpPr>
          <p:nvPr>
            <p:ph type="ctrTitle"/>
          </p:nvPr>
        </p:nvSpPr>
        <p:spPr>
          <a:xfrm>
            <a:off x="946788" y="2321775"/>
            <a:ext cx="1722300" cy="5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17" name="Google Shape;17;p50"/>
          <p:cNvSpPr txBox="1">
            <a:spLocks noGrp="1"/>
          </p:cNvSpPr>
          <p:nvPr>
            <p:ph type="ctrTitle" idx="2"/>
          </p:nvPr>
        </p:nvSpPr>
        <p:spPr>
          <a:xfrm>
            <a:off x="2789494" y="2321775"/>
            <a:ext cx="1722300" cy="5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18" name="Google Shape;18;p50"/>
          <p:cNvSpPr txBox="1">
            <a:spLocks noGrp="1"/>
          </p:cNvSpPr>
          <p:nvPr>
            <p:ph type="ctrTitle" idx="3"/>
          </p:nvPr>
        </p:nvSpPr>
        <p:spPr>
          <a:xfrm>
            <a:off x="4632200" y="2321775"/>
            <a:ext cx="1722300" cy="5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19" name="Google Shape;19;p50"/>
          <p:cNvSpPr txBox="1">
            <a:spLocks noGrp="1"/>
          </p:cNvSpPr>
          <p:nvPr>
            <p:ph type="ctrTitle" idx="4"/>
          </p:nvPr>
        </p:nvSpPr>
        <p:spPr>
          <a:xfrm>
            <a:off x="6474907" y="2321775"/>
            <a:ext cx="1722300" cy="5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20" name="Google Shape;20;p50"/>
          <p:cNvSpPr txBox="1">
            <a:spLocks noGrp="1"/>
          </p:cNvSpPr>
          <p:nvPr>
            <p:ph type="title" idx="5"/>
          </p:nvPr>
        </p:nvSpPr>
        <p:spPr>
          <a:xfrm>
            <a:off x="3120999" y="2122800"/>
            <a:ext cx="1059300" cy="3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9pPr>
          </a:lstStyle>
          <a:p>
            <a:endParaRPr/>
          </a:p>
        </p:txBody>
      </p:sp>
      <p:sp>
        <p:nvSpPr>
          <p:cNvPr id="21" name="Google Shape;21;p50"/>
          <p:cNvSpPr txBox="1">
            <a:spLocks noGrp="1"/>
          </p:cNvSpPr>
          <p:nvPr>
            <p:ph type="title" idx="6"/>
          </p:nvPr>
        </p:nvSpPr>
        <p:spPr>
          <a:xfrm>
            <a:off x="4963698" y="2122800"/>
            <a:ext cx="1059300" cy="3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9pPr>
          </a:lstStyle>
          <a:p>
            <a:endParaRPr/>
          </a:p>
        </p:txBody>
      </p:sp>
      <p:sp>
        <p:nvSpPr>
          <p:cNvPr id="22" name="Google Shape;22;p50"/>
          <p:cNvSpPr txBox="1">
            <a:spLocks noGrp="1"/>
          </p:cNvSpPr>
          <p:nvPr>
            <p:ph type="title" idx="7"/>
          </p:nvPr>
        </p:nvSpPr>
        <p:spPr>
          <a:xfrm>
            <a:off x="6806401" y="2122800"/>
            <a:ext cx="1059300" cy="3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Nunito ExtraBold"/>
              <a:buNone/>
              <a:defRPr sz="12000" b="0">
                <a:latin typeface="Nunito ExtraBold"/>
                <a:ea typeface="Nunito ExtraBold"/>
                <a:cs typeface="Nunito ExtraBold"/>
                <a:sym typeface="Nunito ExtraBold"/>
              </a:defRPr>
            </a:lvl9pPr>
          </a:lstStyle>
          <a:p>
            <a:endParaRPr/>
          </a:p>
        </p:txBody>
      </p:sp>
      <p:sp>
        <p:nvSpPr>
          <p:cNvPr id="23" name="Google Shape;23;p50"/>
          <p:cNvSpPr txBox="1">
            <a:spLocks noGrp="1"/>
          </p:cNvSpPr>
          <p:nvPr>
            <p:ph type="title" idx="8"/>
          </p:nvPr>
        </p:nvSpPr>
        <p:spPr>
          <a:xfrm>
            <a:off x="1278288" y="2122800"/>
            <a:ext cx="1059300" cy="3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24" name="Google Shape;24;p50"/>
          <p:cNvSpPr/>
          <p:nvPr/>
        </p:nvSpPr>
        <p:spPr>
          <a:xfrm>
            <a:off x="475375" y="-1020050"/>
            <a:ext cx="2163900" cy="2163900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50"/>
          <p:cNvSpPr/>
          <p:nvPr/>
        </p:nvSpPr>
        <p:spPr>
          <a:xfrm>
            <a:off x="6504700" y="3999625"/>
            <a:ext cx="2163900" cy="2163900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TITLE_1_1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1"/>
          <p:cNvSpPr txBox="1">
            <a:spLocks noGrp="1"/>
          </p:cNvSpPr>
          <p:nvPr>
            <p:ph type="ctrTitle"/>
          </p:nvPr>
        </p:nvSpPr>
        <p:spPr>
          <a:xfrm>
            <a:off x="2173875" y="716100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BIG_NUMBER_1_1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2"/>
          <p:cNvSpPr txBox="1">
            <a:spLocks noGrp="1"/>
          </p:cNvSpPr>
          <p:nvPr>
            <p:ph type="ctrTitle"/>
          </p:nvPr>
        </p:nvSpPr>
        <p:spPr>
          <a:xfrm>
            <a:off x="1410938" y="2340825"/>
            <a:ext cx="1722300" cy="5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30" name="Google Shape;30;p52"/>
          <p:cNvSpPr txBox="1">
            <a:spLocks noGrp="1"/>
          </p:cNvSpPr>
          <p:nvPr>
            <p:ph type="ctrTitle" idx="2"/>
          </p:nvPr>
        </p:nvSpPr>
        <p:spPr>
          <a:xfrm>
            <a:off x="3710844" y="2340825"/>
            <a:ext cx="1722300" cy="5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31" name="Google Shape;31;p52"/>
          <p:cNvSpPr txBox="1">
            <a:spLocks noGrp="1"/>
          </p:cNvSpPr>
          <p:nvPr>
            <p:ph type="ctrTitle" idx="3"/>
          </p:nvPr>
        </p:nvSpPr>
        <p:spPr>
          <a:xfrm>
            <a:off x="6010750" y="2340825"/>
            <a:ext cx="1722300" cy="5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32" name="Google Shape;32;p52"/>
          <p:cNvSpPr txBox="1">
            <a:spLocks noGrp="1"/>
          </p:cNvSpPr>
          <p:nvPr>
            <p:ph type="subTitle" idx="1"/>
          </p:nvPr>
        </p:nvSpPr>
        <p:spPr>
          <a:xfrm>
            <a:off x="1410950" y="2901725"/>
            <a:ext cx="1722300" cy="15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100"/>
            </a:lvl1pPr>
            <a:lvl2pPr lvl="1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100"/>
            </a:lvl2pPr>
            <a:lvl3pPr lvl="2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100"/>
            </a:lvl3pPr>
            <a:lvl4pPr lvl="3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100"/>
            </a:lvl4pPr>
            <a:lvl5pPr lvl="4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100"/>
            </a:lvl5pPr>
            <a:lvl6pPr lvl="5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100"/>
            </a:lvl6pPr>
            <a:lvl7pPr lvl="6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100"/>
            </a:lvl7pPr>
            <a:lvl8pPr lvl="7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100"/>
            </a:lvl8pPr>
            <a:lvl9pPr lvl="8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100"/>
            </a:lvl9pPr>
          </a:lstStyle>
          <a:p>
            <a:endParaRPr/>
          </a:p>
        </p:txBody>
      </p:sp>
      <p:sp>
        <p:nvSpPr>
          <p:cNvPr id="33" name="Google Shape;33;p52"/>
          <p:cNvSpPr txBox="1">
            <a:spLocks noGrp="1"/>
          </p:cNvSpPr>
          <p:nvPr>
            <p:ph type="subTitle" idx="4"/>
          </p:nvPr>
        </p:nvSpPr>
        <p:spPr>
          <a:xfrm>
            <a:off x="3710850" y="2901725"/>
            <a:ext cx="1722300" cy="15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100"/>
            </a:lvl1pPr>
            <a:lvl2pPr lvl="1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100"/>
            </a:lvl2pPr>
            <a:lvl3pPr lvl="2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100"/>
            </a:lvl3pPr>
            <a:lvl4pPr lvl="3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100"/>
            </a:lvl4pPr>
            <a:lvl5pPr lvl="4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100"/>
            </a:lvl5pPr>
            <a:lvl6pPr lvl="5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100"/>
            </a:lvl6pPr>
            <a:lvl7pPr lvl="6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100"/>
            </a:lvl7pPr>
            <a:lvl8pPr lvl="7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100"/>
            </a:lvl8pPr>
            <a:lvl9pPr lvl="8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100"/>
            </a:lvl9pPr>
          </a:lstStyle>
          <a:p>
            <a:endParaRPr/>
          </a:p>
        </p:txBody>
      </p:sp>
      <p:sp>
        <p:nvSpPr>
          <p:cNvPr id="34" name="Google Shape;34;p52"/>
          <p:cNvSpPr txBox="1">
            <a:spLocks noGrp="1"/>
          </p:cNvSpPr>
          <p:nvPr>
            <p:ph type="subTitle" idx="5"/>
          </p:nvPr>
        </p:nvSpPr>
        <p:spPr>
          <a:xfrm>
            <a:off x="6010750" y="2901725"/>
            <a:ext cx="1722300" cy="15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100"/>
            </a:lvl1pPr>
            <a:lvl2pPr lvl="1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100"/>
            </a:lvl2pPr>
            <a:lvl3pPr lvl="2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100"/>
            </a:lvl3pPr>
            <a:lvl4pPr lvl="3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100"/>
            </a:lvl4pPr>
            <a:lvl5pPr lvl="4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100"/>
            </a:lvl5pPr>
            <a:lvl6pPr lvl="5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100"/>
            </a:lvl6pPr>
            <a:lvl7pPr lvl="6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100"/>
            </a:lvl7pPr>
            <a:lvl8pPr lvl="7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100"/>
            </a:lvl8pPr>
            <a:lvl9pPr lvl="8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100"/>
            </a:lvl9pPr>
          </a:lstStyle>
          <a:p>
            <a:endParaRPr/>
          </a:p>
        </p:txBody>
      </p:sp>
      <p:sp>
        <p:nvSpPr>
          <p:cNvPr id="35" name="Google Shape;35;p52"/>
          <p:cNvSpPr txBox="1">
            <a:spLocks noGrp="1"/>
          </p:cNvSpPr>
          <p:nvPr>
            <p:ph type="ctrTitle" idx="6"/>
          </p:nvPr>
        </p:nvSpPr>
        <p:spPr>
          <a:xfrm>
            <a:off x="2173875" y="716100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2">
  <p:cSld name="TITLE_1_1_1_1_1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3"/>
          <p:cNvSpPr txBox="1">
            <a:spLocks noGrp="1"/>
          </p:cNvSpPr>
          <p:nvPr>
            <p:ph type="ctrTitle"/>
          </p:nvPr>
        </p:nvSpPr>
        <p:spPr>
          <a:xfrm>
            <a:off x="805050" y="2178600"/>
            <a:ext cx="4028700" cy="7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12ACB-B044-D7CB-DAEC-4899E948E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0B4CF-462E-23E6-CB01-7951766685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A0AB4-56EE-2091-4616-C5FD02CB1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A95F8-34D9-4B4B-B2D5-3927AE120E9F}" type="datetimeFigureOut">
              <a:rPr lang="en-US" smtClean="0"/>
              <a:t>1/12/2026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08C2BB-38F3-EE85-30FF-67AF7C63B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55C11-1E23-05B2-4DDA-6F8DCE55B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FC6DE-9AFF-4B0D-9800-83928DA49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770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3F3F3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unito ExtraBold"/>
              <a:buNone/>
              <a:defRPr sz="28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Kodchasan"/>
              <a:buNone/>
              <a:defRPr sz="2800" b="1" i="0" u="none" strike="noStrike" cap="none">
                <a:solidFill>
                  <a:srgbClr val="000000"/>
                </a:solidFill>
                <a:latin typeface="Kodchasan"/>
                <a:ea typeface="Kodchasan"/>
                <a:cs typeface="Kodchasan"/>
                <a:sym typeface="Kodchasan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Kodchasan"/>
              <a:buNone/>
              <a:defRPr sz="2800" b="1" i="0" u="none" strike="noStrike" cap="none">
                <a:solidFill>
                  <a:srgbClr val="000000"/>
                </a:solidFill>
                <a:latin typeface="Kodchasan"/>
                <a:ea typeface="Kodchasan"/>
                <a:cs typeface="Kodchasan"/>
                <a:sym typeface="Kodchasan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Kodchasan"/>
              <a:buNone/>
              <a:defRPr sz="2800" b="1" i="0" u="none" strike="noStrike" cap="none">
                <a:solidFill>
                  <a:srgbClr val="000000"/>
                </a:solidFill>
                <a:latin typeface="Kodchasan"/>
                <a:ea typeface="Kodchasan"/>
                <a:cs typeface="Kodchasan"/>
                <a:sym typeface="Kodchasan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Kodchasan"/>
              <a:buNone/>
              <a:defRPr sz="2800" b="1" i="0" u="none" strike="noStrike" cap="none">
                <a:solidFill>
                  <a:srgbClr val="000000"/>
                </a:solidFill>
                <a:latin typeface="Kodchasan"/>
                <a:ea typeface="Kodchasan"/>
                <a:cs typeface="Kodchasan"/>
                <a:sym typeface="Kodchasan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Kodchasan"/>
              <a:buNone/>
              <a:defRPr sz="2800" b="1" i="0" u="none" strike="noStrike" cap="none">
                <a:solidFill>
                  <a:srgbClr val="000000"/>
                </a:solidFill>
                <a:latin typeface="Kodchasan"/>
                <a:ea typeface="Kodchasan"/>
                <a:cs typeface="Kodchasan"/>
                <a:sym typeface="Kodchasan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Kodchasan"/>
              <a:buNone/>
              <a:defRPr sz="2800" b="1" i="0" u="none" strike="noStrike" cap="none">
                <a:solidFill>
                  <a:srgbClr val="000000"/>
                </a:solidFill>
                <a:latin typeface="Kodchasan"/>
                <a:ea typeface="Kodchasan"/>
                <a:cs typeface="Kodchasan"/>
                <a:sym typeface="Kodchasan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Kodchasan"/>
              <a:buNone/>
              <a:defRPr sz="2800" b="1" i="0" u="none" strike="noStrike" cap="none">
                <a:solidFill>
                  <a:srgbClr val="000000"/>
                </a:solidFill>
                <a:latin typeface="Kodchasan"/>
                <a:ea typeface="Kodchasan"/>
                <a:cs typeface="Kodchasan"/>
                <a:sym typeface="Kodchasan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Kodchasan"/>
              <a:buNone/>
              <a:defRPr sz="2800" b="1" i="0" u="none" strike="noStrike" cap="none">
                <a:solidFill>
                  <a:srgbClr val="000000"/>
                </a:solidFill>
                <a:latin typeface="Kodchasan"/>
                <a:ea typeface="Kodchasan"/>
                <a:cs typeface="Kodchasan"/>
                <a:sym typeface="Kodchasan"/>
              </a:defRPr>
            </a:lvl9pPr>
          </a:lstStyle>
          <a:p>
            <a:endParaRPr/>
          </a:p>
        </p:txBody>
      </p:sp>
      <p:sp>
        <p:nvSpPr>
          <p:cNvPr id="7" name="Google Shape;7;p4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unito Light"/>
              <a:buChar char="●"/>
              <a:defRPr sz="18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>
            <a:endParaRPr/>
          </a:p>
        </p:txBody>
      </p:sp>
      <p:sp>
        <p:nvSpPr>
          <p:cNvPr id="8" name="Google Shape;8;p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-ID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"/>
          <p:cNvSpPr/>
          <p:nvPr/>
        </p:nvSpPr>
        <p:spPr>
          <a:xfrm>
            <a:off x="3217650" y="1217400"/>
            <a:ext cx="2708700" cy="2708700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1"/>
          <p:cNvSpPr txBox="1">
            <a:spLocks noGrp="1"/>
          </p:cNvSpPr>
          <p:nvPr>
            <p:ph type="subTitle" idx="1"/>
          </p:nvPr>
        </p:nvSpPr>
        <p:spPr>
          <a:xfrm>
            <a:off x="2404350" y="2359751"/>
            <a:ext cx="4335300" cy="783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b="1"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b="1"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id-ID" b="1" dirty="0"/>
              <a:t>Lampiran IV </a:t>
            </a:r>
            <a:r>
              <a:rPr lang="en-US" b="1" dirty="0"/>
              <a:t>:</a:t>
            </a:r>
            <a:endParaRPr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id-ID" b="1" dirty="0"/>
              <a:t>Aplikasi Jabatan Fungsional </a:t>
            </a:r>
            <a:endParaRPr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id-ID" b="1" dirty="0"/>
              <a:t>Perbendaharaan</a:t>
            </a:r>
            <a:endParaRPr b="1" dirty="0"/>
          </a:p>
        </p:txBody>
      </p:sp>
      <p:pic>
        <p:nvPicPr>
          <p:cNvPr id="45" name="Google Shape;45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16501" y="1902550"/>
            <a:ext cx="1110998" cy="457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1" name="Google Shape;221;p10"/>
          <p:cNvCxnSpPr>
            <a:endCxn id="222" idx="1"/>
          </p:cNvCxnSpPr>
          <p:nvPr/>
        </p:nvCxnSpPr>
        <p:spPr>
          <a:xfrm flipH="1">
            <a:off x="238264" y="3085526"/>
            <a:ext cx="1462500" cy="996000"/>
          </a:xfrm>
          <a:prstGeom prst="bentConnector3">
            <a:avLst>
              <a:gd name="adj1" fmla="val 109947"/>
            </a:avLst>
          </a:prstGeom>
          <a:noFill/>
          <a:ln w="12700" cap="flat" cmpd="sng">
            <a:solidFill>
              <a:srgbClr val="4BA0FA"/>
            </a:solidFill>
            <a:prstDash val="dot"/>
            <a:round/>
            <a:headEnd type="none" w="sm" len="sm"/>
            <a:tailEnd type="triangle" w="med" len="med"/>
          </a:ln>
        </p:spPr>
      </p:cxnSp>
      <p:pic>
        <p:nvPicPr>
          <p:cNvPr id="223" name="Google Shape;22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9376" y="730831"/>
            <a:ext cx="6805842" cy="1190093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10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10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-02.1- PEREKAMAN ROLE CALON JAFUNG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226" name="Google Shape;226;p10"/>
          <p:cNvSpPr/>
          <p:nvPr/>
        </p:nvSpPr>
        <p:spPr>
          <a:xfrm>
            <a:off x="2553708" y="764552"/>
            <a:ext cx="237067" cy="237067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227" name="Google Shape;227;p10"/>
          <p:cNvSpPr/>
          <p:nvPr/>
        </p:nvSpPr>
        <p:spPr>
          <a:xfrm>
            <a:off x="6170506" y="1473055"/>
            <a:ext cx="237067" cy="237067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228" name="Google Shape;228;p10"/>
          <p:cNvSpPr/>
          <p:nvPr/>
        </p:nvSpPr>
        <p:spPr>
          <a:xfrm>
            <a:off x="327471" y="2004642"/>
            <a:ext cx="4434182" cy="1499492"/>
          </a:xfrm>
          <a:prstGeom prst="rect">
            <a:avLst/>
          </a:prstGeom>
          <a:solidFill>
            <a:srgbClr val="F3F3F3"/>
          </a:solidFill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Jika calon jafung banyak, gunakan fitur filter dan klik 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tombol action – Rekam user, pastikan email dan NIK benar, klik “Simpan”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tombol action – Rekon Role, klik “OK”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Pastikan status user “Sudah”</a:t>
            </a:r>
            <a:endParaRPr/>
          </a:p>
        </p:txBody>
      </p:sp>
      <p:pic>
        <p:nvPicPr>
          <p:cNvPr id="229" name="Google Shape;229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82215" y="2097655"/>
            <a:ext cx="254988" cy="248097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10"/>
          <p:cNvSpPr/>
          <p:nvPr/>
        </p:nvSpPr>
        <p:spPr>
          <a:xfrm>
            <a:off x="6749630" y="1591588"/>
            <a:ext cx="237067" cy="237067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grpSp>
        <p:nvGrpSpPr>
          <p:cNvPr id="231" name="Google Shape;231;p10"/>
          <p:cNvGrpSpPr/>
          <p:nvPr/>
        </p:nvGrpSpPr>
        <p:grpSpPr>
          <a:xfrm>
            <a:off x="5730702" y="2097655"/>
            <a:ext cx="3085695" cy="2137577"/>
            <a:chOff x="5730702" y="2097655"/>
            <a:chExt cx="3085695" cy="2137577"/>
          </a:xfrm>
        </p:grpSpPr>
        <p:pic>
          <p:nvPicPr>
            <p:cNvPr id="232" name="Google Shape;232;p1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730702" y="2097655"/>
              <a:ext cx="3085695" cy="213757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3" name="Google Shape;233;p10"/>
            <p:cNvSpPr/>
            <p:nvPr/>
          </p:nvSpPr>
          <p:spPr>
            <a:xfrm>
              <a:off x="7577364" y="3657599"/>
              <a:ext cx="1101139" cy="8312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22" name="Google Shape;222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38264" y="3657599"/>
            <a:ext cx="3438519" cy="84785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4" name="Google Shape;234;p10"/>
          <p:cNvCxnSpPr>
            <a:endCxn id="232" idx="1"/>
          </p:cNvCxnSpPr>
          <p:nvPr/>
        </p:nvCxnSpPr>
        <p:spPr>
          <a:xfrm>
            <a:off x="2225202" y="2754244"/>
            <a:ext cx="3505500" cy="412200"/>
          </a:xfrm>
          <a:prstGeom prst="bentConnector3">
            <a:avLst>
              <a:gd name="adj1" fmla="val 50001"/>
            </a:avLst>
          </a:prstGeom>
          <a:noFill/>
          <a:ln w="12700" cap="flat" cmpd="sng">
            <a:solidFill>
              <a:srgbClr val="4BA0FA"/>
            </a:solidFill>
            <a:prstDash val="dot"/>
            <a:round/>
            <a:headEnd type="none" w="sm" len="sm"/>
            <a:tailEnd type="triangle" w="med" len="med"/>
          </a:ln>
        </p:spPr>
      </p:cxnSp>
      <p:sp>
        <p:nvSpPr>
          <p:cNvPr id="235" name="Google Shape;235;p10"/>
          <p:cNvSpPr/>
          <p:nvPr/>
        </p:nvSpPr>
        <p:spPr>
          <a:xfrm>
            <a:off x="5709915" y="1235988"/>
            <a:ext cx="237067" cy="237067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1"/>
          <p:cNvSpPr/>
          <p:nvPr/>
        </p:nvSpPr>
        <p:spPr>
          <a:xfrm rot="10800000" flipH="1">
            <a:off x="7353400" y="874650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11"/>
          <p:cNvSpPr txBox="1">
            <a:spLocks noGrp="1"/>
          </p:cNvSpPr>
          <p:nvPr>
            <p:ph type="ctrTitle"/>
          </p:nvPr>
        </p:nvSpPr>
        <p:spPr>
          <a:xfrm>
            <a:off x="2167480" y="733505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/>
              <a:t>-03- PEREKAMAN USULAN CALON JAFUNG</a:t>
            </a:r>
            <a:endParaRPr/>
          </a:p>
        </p:txBody>
      </p:sp>
      <p:sp>
        <p:nvSpPr>
          <p:cNvPr id="242" name="Google Shape;242;p11"/>
          <p:cNvSpPr/>
          <p:nvPr/>
        </p:nvSpPr>
        <p:spPr>
          <a:xfrm>
            <a:off x="876400" y="0"/>
            <a:ext cx="2162100" cy="51516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3" name="Google Shape;243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0138" y="678000"/>
            <a:ext cx="1714626" cy="1734649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11"/>
          <p:cNvSpPr txBox="1">
            <a:spLocks noGrp="1"/>
          </p:cNvSpPr>
          <p:nvPr>
            <p:ph type="ctrTitle"/>
          </p:nvPr>
        </p:nvSpPr>
        <p:spPr>
          <a:xfrm>
            <a:off x="1096300" y="2610400"/>
            <a:ext cx="17223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400"/>
              <a:t>CALON JAFUNG</a:t>
            </a:r>
            <a:endParaRPr sz="1400"/>
          </a:p>
        </p:txBody>
      </p:sp>
      <p:sp>
        <p:nvSpPr>
          <p:cNvPr id="245" name="Google Shape;245;p11"/>
          <p:cNvSpPr txBox="1">
            <a:spLocks noGrp="1"/>
          </p:cNvSpPr>
          <p:nvPr>
            <p:ph type="subTitle" idx="4294967295"/>
          </p:nvPr>
        </p:nvSpPr>
        <p:spPr>
          <a:xfrm>
            <a:off x="1276000" y="3569125"/>
            <a:ext cx="1362900" cy="116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800"/>
              <a:buFont typeface="Nunito Light"/>
              <a:buNone/>
            </a:pPr>
            <a:r>
              <a:rPr lang="id-ID" sz="900" b="0" i="0" u="none" strike="noStrike" cap="non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Perekaman usulan calon jafung</a:t>
            </a:r>
            <a:endParaRPr sz="900" b="0" i="0" u="none" strike="noStrike" cap="non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246" name="Google Shape;246;p11"/>
          <p:cNvCxnSpPr/>
          <p:nvPr/>
        </p:nvCxnSpPr>
        <p:spPr>
          <a:xfrm>
            <a:off x="1528775" y="2597338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47" name="Google Shape;247;p11"/>
          <p:cNvCxnSpPr/>
          <p:nvPr/>
        </p:nvCxnSpPr>
        <p:spPr>
          <a:xfrm>
            <a:off x="1528750" y="3021863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48" name="Google Shape;248;p11"/>
          <p:cNvCxnSpPr/>
          <p:nvPr/>
        </p:nvCxnSpPr>
        <p:spPr>
          <a:xfrm>
            <a:off x="3038500" y="4622743"/>
            <a:ext cx="4629000" cy="0"/>
          </a:xfrm>
          <a:prstGeom prst="straightConnector1">
            <a:avLst/>
          </a:prstGeom>
          <a:noFill/>
          <a:ln w="28575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49" name="Google Shape;249;p11"/>
          <p:cNvSpPr/>
          <p:nvPr/>
        </p:nvSpPr>
        <p:spPr>
          <a:xfrm>
            <a:off x="8131225" y="1763150"/>
            <a:ext cx="2163900" cy="2163900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11"/>
          <p:cNvSpPr txBox="1">
            <a:spLocks noGrp="1"/>
          </p:cNvSpPr>
          <p:nvPr>
            <p:ph type="ctrTitle"/>
          </p:nvPr>
        </p:nvSpPr>
        <p:spPr>
          <a:xfrm>
            <a:off x="1096325" y="3253100"/>
            <a:ext cx="1722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000"/>
              <a:t>PERPINDAHAN JABATAN</a:t>
            </a:r>
            <a:endParaRPr sz="1000"/>
          </a:p>
        </p:txBody>
      </p:sp>
      <p:pic>
        <p:nvPicPr>
          <p:cNvPr id="251" name="Google Shape;251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14126" y="2529623"/>
            <a:ext cx="1110998" cy="457201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11"/>
          <p:cNvSpPr txBox="1"/>
          <p:nvPr/>
        </p:nvSpPr>
        <p:spPr>
          <a:xfrm>
            <a:off x="3286724" y="1317248"/>
            <a:ext cx="3900588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03.1 	Perekaman Data Profil 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03.2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Informasi Detil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03.3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Pangkat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03.4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Pendidikan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03.5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Satker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03.6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Perekeman Data Jabatan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03.7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Pengalaman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03.8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Cetak Dokumen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03.9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Upload Dokumen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03.10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	Kirim Usulan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2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12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-03.1- PEREKAMAN DATA PROFIL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pic>
        <p:nvPicPr>
          <p:cNvPr id="259" name="Google Shape;259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6307" y="1086712"/>
            <a:ext cx="8106759" cy="1494833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12"/>
          <p:cNvSpPr/>
          <p:nvPr/>
        </p:nvSpPr>
        <p:spPr>
          <a:xfrm>
            <a:off x="967213" y="1597061"/>
            <a:ext cx="237067" cy="237067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261" name="Google Shape;261;p12"/>
          <p:cNvSpPr/>
          <p:nvPr/>
        </p:nvSpPr>
        <p:spPr>
          <a:xfrm>
            <a:off x="8264532" y="2059387"/>
            <a:ext cx="237067" cy="237067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262" name="Google Shape;262;p12"/>
          <p:cNvSpPr/>
          <p:nvPr/>
        </p:nvSpPr>
        <p:spPr>
          <a:xfrm>
            <a:off x="276307" y="2708692"/>
            <a:ext cx="4276510" cy="624901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Menu Perpindahan Jabatan – Usulan Jafung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Action - Rekam</a:t>
            </a:r>
            <a:endParaRPr sz="12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3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13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-03.1- PEREKAMAN DATA PROFIL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pic>
        <p:nvPicPr>
          <p:cNvPr id="269" name="Google Shape;269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2951" y="824878"/>
            <a:ext cx="3624743" cy="3935434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13"/>
          <p:cNvSpPr/>
          <p:nvPr/>
        </p:nvSpPr>
        <p:spPr>
          <a:xfrm>
            <a:off x="1344484" y="1350565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100" b="1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13"/>
          <p:cNvSpPr/>
          <p:nvPr/>
        </p:nvSpPr>
        <p:spPr>
          <a:xfrm>
            <a:off x="1344484" y="1528329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100" b="1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13"/>
          <p:cNvSpPr/>
          <p:nvPr/>
        </p:nvSpPr>
        <p:spPr>
          <a:xfrm>
            <a:off x="1344484" y="1706093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100" b="1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13"/>
          <p:cNvSpPr/>
          <p:nvPr/>
        </p:nvSpPr>
        <p:spPr>
          <a:xfrm>
            <a:off x="1344484" y="2007717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100" b="1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13"/>
          <p:cNvSpPr/>
          <p:nvPr/>
        </p:nvSpPr>
        <p:spPr>
          <a:xfrm>
            <a:off x="1344484" y="2398170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100" b="1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13"/>
          <p:cNvSpPr/>
          <p:nvPr/>
        </p:nvSpPr>
        <p:spPr>
          <a:xfrm>
            <a:off x="1344484" y="3005008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100" b="1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13"/>
          <p:cNvSpPr/>
          <p:nvPr/>
        </p:nvSpPr>
        <p:spPr>
          <a:xfrm>
            <a:off x="1344484" y="3716019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sz="1100" b="1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13"/>
          <p:cNvSpPr/>
          <p:nvPr/>
        </p:nvSpPr>
        <p:spPr>
          <a:xfrm>
            <a:off x="1344484" y="4273154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100" b="1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13"/>
          <p:cNvSpPr/>
          <p:nvPr/>
        </p:nvSpPr>
        <p:spPr>
          <a:xfrm>
            <a:off x="1344484" y="4542808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100" b="1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13"/>
          <p:cNvSpPr/>
          <p:nvPr/>
        </p:nvSpPr>
        <p:spPr>
          <a:xfrm>
            <a:off x="4108128" y="824878"/>
            <a:ext cx="4434182" cy="3632056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TMT Pangkat/Golongan terakhir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TMT CPNS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TMT PNS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Nomor KARPEG, jika tidak ada nomor karpeg isikan “-”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Jabatan saat ini, contoh : Pelaksana pada satker xxx / Pejabat Fungsional Pranata Komputer Ahli Pertama 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kode KL, Es 1 dan kode satker sesuai unit penugasan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kode KL, Es 1 dan kode satker unit pembayar gaji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Upload Foto sesuai ketentuan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Simpan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4"/>
          <p:cNvSpPr/>
          <p:nvPr/>
        </p:nvSpPr>
        <p:spPr>
          <a:xfrm rot="10800000" flipH="1">
            <a:off x="7353400" y="874650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14"/>
          <p:cNvSpPr txBox="1">
            <a:spLocks noGrp="1"/>
          </p:cNvSpPr>
          <p:nvPr>
            <p:ph type="ctrTitle"/>
          </p:nvPr>
        </p:nvSpPr>
        <p:spPr>
          <a:xfrm>
            <a:off x="2167480" y="733505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/>
              <a:t>-03- PEREKAMAN USULAN CALON JAFUNG</a:t>
            </a:r>
            <a:endParaRPr/>
          </a:p>
        </p:txBody>
      </p:sp>
      <p:sp>
        <p:nvSpPr>
          <p:cNvPr id="286" name="Google Shape;286;p14"/>
          <p:cNvSpPr/>
          <p:nvPr/>
        </p:nvSpPr>
        <p:spPr>
          <a:xfrm>
            <a:off x="876400" y="0"/>
            <a:ext cx="2162100" cy="51516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7" name="Google Shape;287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0138" y="678000"/>
            <a:ext cx="1714626" cy="17346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8" name="Google Shape;288;p14"/>
          <p:cNvCxnSpPr/>
          <p:nvPr/>
        </p:nvCxnSpPr>
        <p:spPr>
          <a:xfrm>
            <a:off x="1528775" y="2597338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89" name="Google Shape;289;p14"/>
          <p:cNvCxnSpPr/>
          <p:nvPr/>
        </p:nvCxnSpPr>
        <p:spPr>
          <a:xfrm>
            <a:off x="1528750" y="3021863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90" name="Google Shape;290;p14"/>
          <p:cNvCxnSpPr/>
          <p:nvPr/>
        </p:nvCxnSpPr>
        <p:spPr>
          <a:xfrm>
            <a:off x="3038500" y="4622743"/>
            <a:ext cx="4629000" cy="0"/>
          </a:xfrm>
          <a:prstGeom prst="straightConnector1">
            <a:avLst/>
          </a:prstGeom>
          <a:noFill/>
          <a:ln w="28575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91" name="Google Shape;291;p14"/>
          <p:cNvSpPr/>
          <p:nvPr/>
        </p:nvSpPr>
        <p:spPr>
          <a:xfrm>
            <a:off x="8131225" y="1763150"/>
            <a:ext cx="2163900" cy="2163900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14"/>
          <p:cNvSpPr txBox="1">
            <a:spLocks noGrp="1"/>
          </p:cNvSpPr>
          <p:nvPr>
            <p:ph type="ctrTitle"/>
          </p:nvPr>
        </p:nvSpPr>
        <p:spPr>
          <a:xfrm>
            <a:off x="1096325" y="3253100"/>
            <a:ext cx="1722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000"/>
              <a:t>PERPINDAHAN JABATAN</a:t>
            </a:r>
            <a:endParaRPr sz="1000"/>
          </a:p>
        </p:txBody>
      </p:sp>
      <p:pic>
        <p:nvPicPr>
          <p:cNvPr id="293" name="Google Shape;293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14126" y="2529623"/>
            <a:ext cx="1110998" cy="457201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14"/>
          <p:cNvSpPr txBox="1"/>
          <p:nvPr/>
        </p:nvSpPr>
        <p:spPr>
          <a:xfrm>
            <a:off x="3286724" y="1317248"/>
            <a:ext cx="3900588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03.1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Profil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03.2 	Informasi Detil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03.3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Pangkat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03.4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Pendidikan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03.5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Satker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03.6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Perekeman Data Jabatan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03.7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Pengalaman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03.8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Cetak Dokumen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03.9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Upload Dokumen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03.10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	Kirim Usulan</a:t>
            </a:r>
            <a:endParaRPr/>
          </a:p>
        </p:txBody>
      </p:sp>
      <p:sp>
        <p:nvSpPr>
          <p:cNvPr id="295" name="Google Shape;295;p14"/>
          <p:cNvSpPr txBox="1">
            <a:spLocks noGrp="1"/>
          </p:cNvSpPr>
          <p:nvPr>
            <p:ph type="ctrTitle"/>
          </p:nvPr>
        </p:nvSpPr>
        <p:spPr>
          <a:xfrm>
            <a:off x="2173875" y="716100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96" name="Google Shape;296;p14"/>
          <p:cNvSpPr txBox="1"/>
          <p:nvPr/>
        </p:nvSpPr>
        <p:spPr>
          <a:xfrm>
            <a:off x="1096300" y="2610400"/>
            <a:ext cx="17223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CALON JAFUNG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297" name="Google Shape;297;p14"/>
          <p:cNvSpPr txBox="1"/>
          <p:nvPr/>
        </p:nvSpPr>
        <p:spPr>
          <a:xfrm>
            <a:off x="1276000" y="3569125"/>
            <a:ext cx="1362900" cy="116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800"/>
              <a:buFont typeface="Nunito Light"/>
              <a:buNone/>
            </a:pPr>
            <a:r>
              <a:rPr lang="id-ID" sz="900" b="0" i="0" u="none" strike="noStrike" cap="non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Perekaman usulan calon jafung</a:t>
            </a:r>
            <a:endParaRPr sz="900" b="0" i="0" u="none" strike="noStrike" cap="non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2354" y="1039641"/>
            <a:ext cx="7673781" cy="1588974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15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15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-03.2- INFORMASI DETIL 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05" name="Google Shape;305;p15"/>
          <p:cNvSpPr/>
          <p:nvPr/>
        </p:nvSpPr>
        <p:spPr>
          <a:xfrm>
            <a:off x="1037552" y="1430806"/>
            <a:ext cx="237067" cy="237067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306" name="Google Shape;306;p15"/>
          <p:cNvSpPr/>
          <p:nvPr/>
        </p:nvSpPr>
        <p:spPr>
          <a:xfrm>
            <a:off x="8002233" y="2136120"/>
            <a:ext cx="237067" cy="237067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307" name="Google Shape;307;p15"/>
          <p:cNvSpPr/>
          <p:nvPr/>
        </p:nvSpPr>
        <p:spPr>
          <a:xfrm>
            <a:off x="276307" y="2708692"/>
            <a:ext cx="4276510" cy="624901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Menu Perpindahan Jabatan – Usulan Jafung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Action – Detil</a:t>
            </a:r>
            <a:endParaRPr sz="12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Google Shape;312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991" y="647114"/>
            <a:ext cx="7355391" cy="3454667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16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16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-03.2- INFORMASI DETIL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15" name="Google Shape;315;p16"/>
          <p:cNvSpPr/>
          <p:nvPr/>
        </p:nvSpPr>
        <p:spPr>
          <a:xfrm>
            <a:off x="701892" y="2207062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100" b="1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p16"/>
          <p:cNvSpPr/>
          <p:nvPr/>
        </p:nvSpPr>
        <p:spPr>
          <a:xfrm>
            <a:off x="1229233" y="2749597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100" b="1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p16"/>
          <p:cNvSpPr/>
          <p:nvPr/>
        </p:nvSpPr>
        <p:spPr>
          <a:xfrm>
            <a:off x="2009993" y="1937617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100" b="1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16"/>
          <p:cNvSpPr/>
          <p:nvPr/>
        </p:nvSpPr>
        <p:spPr>
          <a:xfrm>
            <a:off x="4564420" y="730985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100" b="1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p16"/>
          <p:cNvSpPr/>
          <p:nvPr/>
        </p:nvSpPr>
        <p:spPr>
          <a:xfrm>
            <a:off x="6948540" y="1874187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100" b="1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16"/>
          <p:cNvSpPr/>
          <p:nvPr/>
        </p:nvSpPr>
        <p:spPr>
          <a:xfrm>
            <a:off x="114087" y="2429609"/>
            <a:ext cx="2230292" cy="918299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21" name="Google Shape;321;p16"/>
          <p:cNvSpPr/>
          <p:nvPr/>
        </p:nvSpPr>
        <p:spPr>
          <a:xfrm>
            <a:off x="2602548" y="967728"/>
            <a:ext cx="4529772" cy="210888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22" name="Google Shape;322;p16"/>
          <p:cNvSpPr/>
          <p:nvPr/>
        </p:nvSpPr>
        <p:spPr>
          <a:xfrm>
            <a:off x="6452371" y="1425518"/>
            <a:ext cx="679949" cy="404436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23" name="Google Shape;323;p16"/>
          <p:cNvSpPr/>
          <p:nvPr/>
        </p:nvSpPr>
        <p:spPr>
          <a:xfrm>
            <a:off x="6285581" y="2096734"/>
            <a:ext cx="1013527" cy="404436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24" name="Google Shape;324;p16"/>
          <p:cNvSpPr/>
          <p:nvPr/>
        </p:nvSpPr>
        <p:spPr>
          <a:xfrm>
            <a:off x="2602548" y="2778912"/>
            <a:ext cx="6374932" cy="2298246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Pastikan Jenis Jafung sesuai dengan jabatan yang akan dituju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Pastikan penginputan profil telah sesuai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“Update Profil” jika akan mengubah inputan profil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Tab yang berfungsi untuk pengisian data dan dokumen persyaratan yang akan dijelaskan pada slide berikutnya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Tombol aksi digunakan untuk preview dan merekam/update data dan dokumen persyaratan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Riwayat Pengajuan untuk melihat detil proses dan alur pengusulan calon jafung </a:t>
            </a:r>
            <a:endParaRPr/>
          </a:p>
        </p:txBody>
      </p:sp>
      <p:sp>
        <p:nvSpPr>
          <p:cNvPr id="325" name="Google Shape;325;p16"/>
          <p:cNvSpPr/>
          <p:nvPr/>
        </p:nvSpPr>
        <p:spPr>
          <a:xfrm>
            <a:off x="1045453" y="3979707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17"/>
          <p:cNvSpPr/>
          <p:nvPr/>
        </p:nvSpPr>
        <p:spPr>
          <a:xfrm rot="10800000" flipH="1">
            <a:off x="7353400" y="874650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1" name="Google Shape;331;p17"/>
          <p:cNvSpPr txBox="1">
            <a:spLocks noGrp="1"/>
          </p:cNvSpPr>
          <p:nvPr>
            <p:ph type="ctrTitle"/>
          </p:nvPr>
        </p:nvSpPr>
        <p:spPr>
          <a:xfrm>
            <a:off x="2167480" y="733505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/>
              <a:t>-03- PEREKAMAN USULAN CALON JAFUNG</a:t>
            </a:r>
            <a:endParaRPr/>
          </a:p>
        </p:txBody>
      </p:sp>
      <p:sp>
        <p:nvSpPr>
          <p:cNvPr id="332" name="Google Shape;332;p17"/>
          <p:cNvSpPr/>
          <p:nvPr/>
        </p:nvSpPr>
        <p:spPr>
          <a:xfrm>
            <a:off x="876400" y="0"/>
            <a:ext cx="2162100" cy="51516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3" name="Google Shape;333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0138" y="678000"/>
            <a:ext cx="1714626" cy="17346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4" name="Google Shape;334;p17"/>
          <p:cNvCxnSpPr/>
          <p:nvPr/>
        </p:nvCxnSpPr>
        <p:spPr>
          <a:xfrm>
            <a:off x="1528775" y="2597338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35" name="Google Shape;335;p17"/>
          <p:cNvCxnSpPr/>
          <p:nvPr/>
        </p:nvCxnSpPr>
        <p:spPr>
          <a:xfrm>
            <a:off x="1528750" y="3021863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36" name="Google Shape;336;p17"/>
          <p:cNvCxnSpPr/>
          <p:nvPr/>
        </p:nvCxnSpPr>
        <p:spPr>
          <a:xfrm>
            <a:off x="3038500" y="4622743"/>
            <a:ext cx="4629000" cy="0"/>
          </a:xfrm>
          <a:prstGeom prst="straightConnector1">
            <a:avLst/>
          </a:prstGeom>
          <a:noFill/>
          <a:ln w="28575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37" name="Google Shape;337;p17"/>
          <p:cNvSpPr/>
          <p:nvPr/>
        </p:nvSpPr>
        <p:spPr>
          <a:xfrm>
            <a:off x="8131225" y="1763150"/>
            <a:ext cx="2163900" cy="2163900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p17"/>
          <p:cNvSpPr txBox="1">
            <a:spLocks noGrp="1"/>
          </p:cNvSpPr>
          <p:nvPr>
            <p:ph type="ctrTitle"/>
          </p:nvPr>
        </p:nvSpPr>
        <p:spPr>
          <a:xfrm>
            <a:off x="1096325" y="3253100"/>
            <a:ext cx="1722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000"/>
              <a:t>PERPINDAHAN JABATAN</a:t>
            </a:r>
            <a:endParaRPr sz="1000"/>
          </a:p>
        </p:txBody>
      </p:sp>
      <p:pic>
        <p:nvPicPr>
          <p:cNvPr id="339" name="Google Shape;339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14126" y="2529623"/>
            <a:ext cx="1110998" cy="457201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17"/>
          <p:cNvSpPr txBox="1"/>
          <p:nvPr/>
        </p:nvSpPr>
        <p:spPr>
          <a:xfrm>
            <a:off x="3286724" y="1317248"/>
            <a:ext cx="3900588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03.1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Profil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03.2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Informasi Detil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03.3 	Perekaman Data Pangkat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03.4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Pendidikan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03.5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Satker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03.6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Perekeman Data Jabatan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03.7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Pengalaman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03.8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Cetak Dokumen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03.9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Upload Dokumen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03.10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	Kirim Usulan</a:t>
            </a:r>
            <a:endParaRPr/>
          </a:p>
        </p:txBody>
      </p:sp>
      <p:sp>
        <p:nvSpPr>
          <p:cNvPr id="341" name="Google Shape;341;p17"/>
          <p:cNvSpPr txBox="1">
            <a:spLocks noGrp="1"/>
          </p:cNvSpPr>
          <p:nvPr>
            <p:ph type="ctrTitle"/>
          </p:nvPr>
        </p:nvSpPr>
        <p:spPr>
          <a:xfrm>
            <a:off x="2173875" y="716100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42" name="Google Shape;342;p17"/>
          <p:cNvSpPr txBox="1"/>
          <p:nvPr/>
        </p:nvSpPr>
        <p:spPr>
          <a:xfrm>
            <a:off x="1096300" y="2610400"/>
            <a:ext cx="17223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CALON JAFUNG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43" name="Google Shape;343;p17"/>
          <p:cNvSpPr txBox="1"/>
          <p:nvPr/>
        </p:nvSpPr>
        <p:spPr>
          <a:xfrm>
            <a:off x="1276000" y="3569125"/>
            <a:ext cx="1362900" cy="116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800"/>
              <a:buFont typeface="Nunito Light"/>
              <a:buNone/>
            </a:pPr>
            <a:r>
              <a:rPr lang="id-ID" sz="900" b="0" i="0" u="none" strike="noStrike" cap="non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Perekaman usulan calon jafung</a:t>
            </a:r>
            <a:endParaRPr sz="900" b="0" i="0" u="none" strike="noStrike" cap="non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" name="Google Shape;34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991" y="647114"/>
            <a:ext cx="7355391" cy="3454667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18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18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-03.3- PEREKAMAN DATA PANGKAT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51" name="Google Shape;351;p18"/>
          <p:cNvSpPr/>
          <p:nvPr/>
        </p:nvSpPr>
        <p:spPr>
          <a:xfrm>
            <a:off x="2904289" y="724649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352" name="Google Shape;352;p18"/>
          <p:cNvSpPr/>
          <p:nvPr/>
        </p:nvSpPr>
        <p:spPr>
          <a:xfrm>
            <a:off x="7207218" y="1523567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100" b="1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3" name="Google Shape;353;p18"/>
          <p:cNvSpPr/>
          <p:nvPr/>
        </p:nvSpPr>
        <p:spPr>
          <a:xfrm>
            <a:off x="2602548" y="967728"/>
            <a:ext cx="787263" cy="210888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54" name="Google Shape;354;p18"/>
          <p:cNvSpPr/>
          <p:nvPr/>
        </p:nvSpPr>
        <p:spPr>
          <a:xfrm>
            <a:off x="6889761" y="1452176"/>
            <a:ext cx="254726" cy="288537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55" name="Google Shape;355;p18"/>
          <p:cNvSpPr/>
          <p:nvPr/>
        </p:nvSpPr>
        <p:spPr>
          <a:xfrm>
            <a:off x="2581305" y="1227337"/>
            <a:ext cx="1013527" cy="1169697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56" name="Google Shape;356;p18"/>
          <p:cNvSpPr/>
          <p:nvPr/>
        </p:nvSpPr>
        <p:spPr>
          <a:xfrm>
            <a:off x="2602548" y="2778912"/>
            <a:ext cx="6374932" cy="1400404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pada Tab Data Pangkat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Siapkan Dokumen SK Pangkat Terakhir dan SK Pengangkatan PNS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icon 	untuk mengupdate keterangan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icon 	untuk mendowload dokumen yang diupload</a:t>
            </a:r>
            <a:endParaRPr/>
          </a:p>
        </p:txBody>
      </p:sp>
      <p:sp>
        <p:nvSpPr>
          <p:cNvPr id="357" name="Google Shape;357;p18"/>
          <p:cNvSpPr/>
          <p:nvPr/>
        </p:nvSpPr>
        <p:spPr>
          <a:xfrm>
            <a:off x="6574628" y="1452175"/>
            <a:ext cx="254726" cy="288537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58" name="Google Shape;358;p18"/>
          <p:cNvSpPr/>
          <p:nvPr/>
        </p:nvSpPr>
        <p:spPr>
          <a:xfrm>
            <a:off x="6326632" y="1523567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100" b="1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18"/>
          <p:cNvSpPr/>
          <p:nvPr/>
        </p:nvSpPr>
        <p:spPr>
          <a:xfrm>
            <a:off x="3653531" y="1780389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100" b="1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0" name="Google Shape;360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84391" y="3530309"/>
            <a:ext cx="190527" cy="1905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65339" y="3828008"/>
            <a:ext cx="209579" cy="2000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Google Shape;366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991" y="647114"/>
            <a:ext cx="7355391" cy="3454667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19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19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-03.3- PEREKAMAN DATA PANGKAT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69" name="Google Shape;369;p19"/>
          <p:cNvSpPr/>
          <p:nvPr/>
        </p:nvSpPr>
        <p:spPr>
          <a:xfrm>
            <a:off x="2904289" y="724649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370" name="Google Shape;370;p19"/>
          <p:cNvSpPr/>
          <p:nvPr/>
        </p:nvSpPr>
        <p:spPr>
          <a:xfrm>
            <a:off x="7207218" y="1523567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100" b="1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p19"/>
          <p:cNvSpPr/>
          <p:nvPr/>
        </p:nvSpPr>
        <p:spPr>
          <a:xfrm>
            <a:off x="2602548" y="967728"/>
            <a:ext cx="787263" cy="210888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72" name="Google Shape;372;p19"/>
          <p:cNvSpPr/>
          <p:nvPr/>
        </p:nvSpPr>
        <p:spPr>
          <a:xfrm>
            <a:off x="6889761" y="1452176"/>
            <a:ext cx="254726" cy="288537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73" name="Google Shape;373;p19"/>
          <p:cNvSpPr/>
          <p:nvPr/>
        </p:nvSpPr>
        <p:spPr>
          <a:xfrm>
            <a:off x="2581305" y="1227337"/>
            <a:ext cx="1013527" cy="1169697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74" name="Google Shape;374;p19"/>
          <p:cNvSpPr/>
          <p:nvPr/>
        </p:nvSpPr>
        <p:spPr>
          <a:xfrm>
            <a:off x="2602548" y="2778912"/>
            <a:ext cx="6374932" cy="1400404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pada Tab Data Pangkat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Siapkan Dokumen SK Pangkat Terakhir dan SK Pengangkatan PNS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icon 	untuk mengupdate keterangan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icon 	untuk mendowload dokumen yang diupload</a:t>
            </a:r>
            <a:endParaRPr/>
          </a:p>
        </p:txBody>
      </p:sp>
      <p:sp>
        <p:nvSpPr>
          <p:cNvPr id="375" name="Google Shape;375;p19"/>
          <p:cNvSpPr/>
          <p:nvPr/>
        </p:nvSpPr>
        <p:spPr>
          <a:xfrm>
            <a:off x="6574628" y="1452175"/>
            <a:ext cx="254726" cy="288537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76" name="Google Shape;376;p19"/>
          <p:cNvSpPr/>
          <p:nvPr/>
        </p:nvSpPr>
        <p:spPr>
          <a:xfrm>
            <a:off x="6326632" y="1523567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100" b="1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" name="Google Shape;377;p19"/>
          <p:cNvSpPr/>
          <p:nvPr/>
        </p:nvSpPr>
        <p:spPr>
          <a:xfrm>
            <a:off x="3653531" y="1780389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100" b="1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8" name="Google Shape;378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84391" y="3530309"/>
            <a:ext cx="190527" cy="1905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65339" y="3828008"/>
            <a:ext cx="209579" cy="2000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"/>
          <p:cNvSpPr/>
          <p:nvPr/>
        </p:nvSpPr>
        <p:spPr>
          <a:xfrm rot="10800000" flipH="1">
            <a:off x="6058000" y="874650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2"/>
          <p:cNvSpPr txBox="1">
            <a:spLocks noGrp="1"/>
          </p:cNvSpPr>
          <p:nvPr>
            <p:ph type="ctrTitle"/>
          </p:nvPr>
        </p:nvSpPr>
        <p:spPr>
          <a:xfrm>
            <a:off x="2173875" y="733300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/>
              <a:t>DAFTAR ISTILAH JUKNIS E-JAFUNG</a:t>
            </a:r>
            <a:endParaRPr/>
          </a:p>
        </p:txBody>
      </p:sp>
      <p:sp>
        <p:nvSpPr>
          <p:cNvPr id="52" name="Google Shape;52;p2"/>
          <p:cNvSpPr txBox="1">
            <a:spLocks noGrp="1"/>
          </p:cNvSpPr>
          <p:nvPr>
            <p:ph type="subTitle" idx="1"/>
          </p:nvPr>
        </p:nvSpPr>
        <p:spPr>
          <a:xfrm>
            <a:off x="1832700" y="1366200"/>
            <a:ext cx="5478600" cy="27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d-ID">
                <a:solidFill>
                  <a:schemeClr val="dk1"/>
                </a:solidFill>
              </a:rPr>
              <a:t>Hal-hal yang perlu diketahui: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  <a:p>
            <a:pPr marL="457200" lvl="0" indent="-292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pen Sans"/>
              <a:buAutoNum type="arabicPeriod"/>
            </a:pPr>
            <a:r>
              <a:rPr lang="id-ID">
                <a:solidFill>
                  <a:schemeClr val="dk1"/>
                </a:solidFill>
              </a:rPr>
              <a:t>eJafung dapat diakses pada laman </a:t>
            </a:r>
            <a:r>
              <a:rPr lang="id-ID">
                <a:solidFill>
                  <a:srgbClr val="00B0F0"/>
                </a:solidFill>
              </a:rPr>
              <a:t>https://e-jafung.kemenkeu.go.id</a:t>
            </a:r>
            <a:r>
              <a:rPr lang="id-ID" b="1">
                <a:solidFill>
                  <a:schemeClr val="dk1"/>
                </a:solidFill>
              </a:rPr>
              <a:t>.</a:t>
            </a:r>
            <a:endParaRPr b="1">
              <a:solidFill>
                <a:schemeClr val="dk1"/>
              </a:solidFill>
            </a:endParaRPr>
          </a:p>
          <a:p>
            <a:pPr marL="457200" lvl="0" indent="-292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pen Sans"/>
              <a:buAutoNum type="arabicPeriod"/>
            </a:pPr>
            <a:r>
              <a:rPr lang="id-ID" b="1">
                <a:solidFill>
                  <a:schemeClr val="dk1"/>
                </a:solidFill>
              </a:rPr>
              <a:t>Calon Jafung</a:t>
            </a:r>
            <a:r>
              <a:rPr lang="id-ID">
                <a:solidFill>
                  <a:schemeClr val="dk1"/>
                </a:solidFill>
              </a:rPr>
              <a:t>, adalah role user calon pejabat fungsional yang digunakan untuk akses eJafung secara personal </a:t>
            </a:r>
            <a:endParaRPr/>
          </a:p>
          <a:p>
            <a:pPr marL="457200" lvl="0" indent="-292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pen Sans"/>
              <a:buAutoNum type="arabicPeriod"/>
            </a:pPr>
            <a:r>
              <a:rPr lang="id-ID" b="1">
                <a:solidFill>
                  <a:schemeClr val="dk1"/>
                </a:solidFill>
              </a:rPr>
              <a:t>Admin Satker</a:t>
            </a:r>
            <a:r>
              <a:rPr lang="id-ID">
                <a:solidFill>
                  <a:schemeClr val="dk1"/>
                </a:solidFill>
              </a:rPr>
              <a:t>, adalah pegawai yang menangani kepegawaian pada unit instansi tempat Jafung ditugaskan, digunakan untuk membuat user calon pejabat fungsional dan verifikasi usulan calon pejabat fungsional</a:t>
            </a:r>
            <a:endParaRPr/>
          </a:p>
          <a:p>
            <a:pPr marL="457200" lvl="0" indent="-292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pen Sans"/>
              <a:buAutoNum type="arabicPeriod"/>
            </a:pPr>
            <a:r>
              <a:rPr lang="id-ID" b="1">
                <a:solidFill>
                  <a:schemeClr val="dk1"/>
                </a:solidFill>
              </a:rPr>
              <a:t>Admin KL</a:t>
            </a:r>
            <a:r>
              <a:rPr lang="id-ID">
                <a:solidFill>
                  <a:schemeClr val="dk1"/>
                </a:solidFill>
              </a:rPr>
              <a:t>, adalah pegawai yang menangani kepegawaian pada tingat kementerian/lembaga tempat Jafung ditugaskan, digunakan untuk melakukan verifikasi usulan calon pejabat fungsional yang dikirim oleh admin satker dan meneruskan ke DSP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53" name="Google Shape;53;p2"/>
          <p:cNvSpPr/>
          <p:nvPr/>
        </p:nvSpPr>
        <p:spPr>
          <a:xfrm rot="10800000" flipH="1">
            <a:off x="0" y="50"/>
            <a:ext cx="885900" cy="36930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2"/>
          <p:cNvSpPr/>
          <p:nvPr/>
        </p:nvSpPr>
        <p:spPr>
          <a:xfrm rot="10800000" flipH="1">
            <a:off x="8711250" y="2407500"/>
            <a:ext cx="432900" cy="27360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20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5" name="Google Shape;385;p20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-03.3- PEREKAMAN DATA PANGKAT – Form edit SK Pangkat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pic>
        <p:nvPicPr>
          <p:cNvPr id="386" name="Google Shape;386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0839" y="647114"/>
            <a:ext cx="2874068" cy="2431484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p20"/>
          <p:cNvSpPr/>
          <p:nvPr/>
        </p:nvSpPr>
        <p:spPr>
          <a:xfrm>
            <a:off x="2623421" y="1203351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388" name="Google Shape;388;p20"/>
          <p:cNvSpPr/>
          <p:nvPr/>
        </p:nvSpPr>
        <p:spPr>
          <a:xfrm>
            <a:off x="1743890" y="1189797"/>
            <a:ext cx="574767" cy="210888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89" name="Google Shape;389;p20"/>
          <p:cNvSpPr/>
          <p:nvPr/>
        </p:nvSpPr>
        <p:spPr>
          <a:xfrm>
            <a:off x="2623421" y="1473317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390" name="Google Shape;390;p20"/>
          <p:cNvSpPr/>
          <p:nvPr/>
        </p:nvSpPr>
        <p:spPr>
          <a:xfrm>
            <a:off x="2623421" y="1706307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391" name="Google Shape;391;p20"/>
          <p:cNvSpPr/>
          <p:nvPr/>
        </p:nvSpPr>
        <p:spPr>
          <a:xfrm>
            <a:off x="2623421" y="1943368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392" name="Google Shape;392;p20"/>
          <p:cNvSpPr/>
          <p:nvPr/>
        </p:nvSpPr>
        <p:spPr>
          <a:xfrm>
            <a:off x="2623421" y="2182032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393" name="Google Shape;393;p20"/>
          <p:cNvSpPr/>
          <p:nvPr/>
        </p:nvSpPr>
        <p:spPr>
          <a:xfrm>
            <a:off x="1560110" y="2330191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/>
          </a:p>
        </p:txBody>
      </p:sp>
      <p:sp>
        <p:nvSpPr>
          <p:cNvPr id="394" name="Google Shape;394;p20"/>
          <p:cNvSpPr/>
          <p:nvPr/>
        </p:nvSpPr>
        <p:spPr>
          <a:xfrm>
            <a:off x="1560110" y="2767381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/>
          </a:p>
        </p:txBody>
      </p:sp>
      <p:sp>
        <p:nvSpPr>
          <p:cNvPr id="395" name="Google Shape;395;p20"/>
          <p:cNvSpPr/>
          <p:nvPr/>
        </p:nvSpPr>
        <p:spPr>
          <a:xfrm>
            <a:off x="3223034" y="730831"/>
            <a:ext cx="5757680" cy="3122712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“Ambil Data” digunakan untuk mengupdate data pangkat/golongan pada Aplikasi GPP Terpusat. Jika data tidak ditemukan, pastikan kembali </a:t>
            </a:r>
            <a:r>
              <a:rPr lang="id-ID" sz="1200" b="1" i="0" u="none" strike="noStrike" cap="none">
                <a:solidFill>
                  <a:srgbClr val="0070C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kode satker pembayar gaji </a:t>
            </a: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sudah sesuai dengan Aplikasi GPP Terpusat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TMT Pangkat Terakhir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TMT CPNS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Nomor SK Kenaikan Pangkat Terakhir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Uraian dengan jelas, contoh : “SK Kenaikan Pangkat III/a”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Upload file SK Pangkat Terakhir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Simpan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" name="Google Shape;400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7466" y="693600"/>
            <a:ext cx="2929068" cy="1672212"/>
          </a:xfrm>
          <a:prstGeom prst="rect">
            <a:avLst/>
          </a:prstGeom>
          <a:noFill/>
          <a:ln>
            <a:noFill/>
          </a:ln>
        </p:spPr>
      </p:pic>
      <p:sp>
        <p:nvSpPr>
          <p:cNvPr id="401" name="Google Shape;401;p21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" name="Google Shape;402;p21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-03.3- PEREKAMAN DATA PANGKAT – Form edit SK PNS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403" name="Google Shape;403;p21"/>
          <p:cNvSpPr/>
          <p:nvPr/>
        </p:nvSpPr>
        <p:spPr>
          <a:xfrm>
            <a:off x="2777323" y="1047602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404" name="Google Shape;404;p21"/>
          <p:cNvSpPr/>
          <p:nvPr/>
        </p:nvSpPr>
        <p:spPr>
          <a:xfrm>
            <a:off x="2777323" y="1271388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405" name="Google Shape;405;p21"/>
          <p:cNvSpPr/>
          <p:nvPr/>
        </p:nvSpPr>
        <p:spPr>
          <a:xfrm>
            <a:off x="2777323" y="1495174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406" name="Google Shape;406;p21"/>
          <p:cNvSpPr/>
          <p:nvPr/>
        </p:nvSpPr>
        <p:spPr>
          <a:xfrm>
            <a:off x="1473438" y="1651646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407" name="Google Shape;407;p21"/>
          <p:cNvSpPr/>
          <p:nvPr/>
        </p:nvSpPr>
        <p:spPr>
          <a:xfrm>
            <a:off x="1468220" y="2108407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408" name="Google Shape;408;p21"/>
          <p:cNvSpPr/>
          <p:nvPr/>
        </p:nvSpPr>
        <p:spPr>
          <a:xfrm>
            <a:off x="3223034" y="730831"/>
            <a:ext cx="5757680" cy="1634981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TMT PNS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Nomor SK PNS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Uraian dengan jelas, contoh : “SK PNS”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Upload file SK PNS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Simpan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22"/>
          <p:cNvSpPr/>
          <p:nvPr/>
        </p:nvSpPr>
        <p:spPr>
          <a:xfrm rot="10800000" flipH="1">
            <a:off x="7353400" y="874650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22"/>
          <p:cNvSpPr txBox="1">
            <a:spLocks noGrp="1"/>
          </p:cNvSpPr>
          <p:nvPr>
            <p:ph type="ctrTitle"/>
          </p:nvPr>
        </p:nvSpPr>
        <p:spPr>
          <a:xfrm>
            <a:off x="2167481" y="683735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/>
              <a:t>-03- PEREKAMAN USULAN CALON JAFUNG</a:t>
            </a:r>
            <a:endParaRPr/>
          </a:p>
        </p:txBody>
      </p:sp>
      <p:sp>
        <p:nvSpPr>
          <p:cNvPr id="415" name="Google Shape;415;p22"/>
          <p:cNvSpPr/>
          <p:nvPr/>
        </p:nvSpPr>
        <p:spPr>
          <a:xfrm>
            <a:off x="876400" y="0"/>
            <a:ext cx="2162100" cy="51516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6" name="Google Shape;416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0138" y="678000"/>
            <a:ext cx="1714626" cy="17346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17" name="Google Shape;417;p22"/>
          <p:cNvCxnSpPr/>
          <p:nvPr/>
        </p:nvCxnSpPr>
        <p:spPr>
          <a:xfrm>
            <a:off x="1528775" y="2597338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18" name="Google Shape;418;p22"/>
          <p:cNvCxnSpPr/>
          <p:nvPr/>
        </p:nvCxnSpPr>
        <p:spPr>
          <a:xfrm>
            <a:off x="1528750" y="3021863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19" name="Google Shape;419;p22"/>
          <p:cNvCxnSpPr/>
          <p:nvPr/>
        </p:nvCxnSpPr>
        <p:spPr>
          <a:xfrm>
            <a:off x="3038500" y="4622743"/>
            <a:ext cx="4629000" cy="0"/>
          </a:xfrm>
          <a:prstGeom prst="straightConnector1">
            <a:avLst/>
          </a:prstGeom>
          <a:noFill/>
          <a:ln w="28575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0" name="Google Shape;420;p22"/>
          <p:cNvSpPr/>
          <p:nvPr/>
        </p:nvSpPr>
        <p:spPr>
          <a:xfrm>
            <a:off x="8131225" y="1763150"/>
            <a:ext cx="2163900" cy="2163900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1" name="Google Shape;421;p22"/>
          <p:cNvSpPr txBox="1">
            <a:spLocks noGrp="1"/>
          </p:cNvSpPr>
          <p:nvPr>
            <p:ph type="ctrTitle"/>
          </p:nvPr>
        </p:nvSpPr>
        <p:spPr>
          <a:xfrm>
            <a:off x="1096325" y="3253100"/>
            <a:ext cx="1722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000"/>
              <a:t>PERPINDAHAN JABATAN</a:t>
            </a:r>
            <a:endParaRPr sz="1000"/>
          </a:p>
        </p:txBody>
      </p:sp>
      <p:pic>
        <p:nvPicPr>
          <p:cNvPr id="422" name="Google Shape;422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14126" y="2529623"/>
            <a:ext cx="1110998" cy="457201"/>
          </a:xfrm>
          <a:prstGeom prst="rect">
            <a:avLst/>
          </a:prstGeom>
          <a:noFill/>
          <a:ln>
            <a:noFill/>
          </a:ln>
        </p:spPr>
      </p:pic>
      <p:sp>
        <p:nvSpPr>
          <p:cNvPr id="423" name="Google Shape;423;p22"/>
          <p:cNvSpPr txBox="1"/>
          <p:nvPr/>
        </p:nvSpPr>
        <p:spPr>
          <a:xfrm>
            <a:off x="3286724" y="1317248"/>
            <a:ext cx="3900588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03.1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Profil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03.2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Informasi Detil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03.3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Pangkat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03.4 	Perekaman Data Pendidikan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03.5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Satker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03.6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Perekeman Data Jabatan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03.7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Pengalaman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03.8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Cetak Dokumen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03.9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Upload Dokumen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03.10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	Kirim Usulan</a:t>
            </a:r>
            <a:endParaRPr/>
          </a:p>
        </p:txBody>
      </p:sp>
      <p:sp>
        <p:nvSpPr>
          <p:cNvPr id="424" name="Google Shape;424;p22"/>
          <p:cNvSpPr txBox="1"/>
          <p:nvPr/>
        </p:nvSpPr>
        <p:spPr>
          <a:xfrm>
            <a:off x="1096300" y="2610400"/>
            <a:ext cx="17223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CALON JAFUNG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425" name="Google Shape;425;p22"/>
          <p:cNvSpPr txBox="1"/>
          <p:nvPr/>
        </p:nvSpPr>
        <p:spPr>
          <a:xfrm>
            <a:off x="1276000" y="3569125"/>
            <a:ext cx="1362900" cy="116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800"/>
              <a:buFont typeface="Nunito Light"/>
              <a:buNone/>
            </a:pPr>
            <a:r>
              <a:rPr lang="id-ID" sz="900" b="0" i="0" u="none" strike="noStrike" cap="non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Perekaman usulan calon jafung</a:t>
            </a:r>
            <a:endParaRPr sz="900" b="0" i="0" u="none" strike="noStrike" cap="non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" name="Google Shape;430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3824" y="683793"/>
            <a:ext cx="3016351" cy="2519150"/>
          </a:xfrm>
          <a:prstGeom prst="rect">
            <a:avLst/>
          </a:prstGeom>
          <a:noFill/>
          <a:ln>
            <a:noFill/>
          </a:ln>
        </p:spPr>
      </p:pic>
      <p:sp>
        <p:nvSpPr>
          <p:cNvPr id="431" name="Google Shape;431;p23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2" name="Google Shape;432;p23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-03.4- PEREKAMAN DATA PENDIDIKAN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433" name="Google Shape;433;p23"/>
          <p:cNvSpPr/>
          <p:nvPr/>
        </p:nvSpPr>
        <p:spPr>
          <a:xfrm>
            <a:off x="2623421" y="1228927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434" name="Google Shape;434;p23"/>
          <p:cNvSpPr/>
          <p:nvPr/>
        </p:nvSpPr>
        <p:spPr>
          <a:xfrm>
            <a:off x="1502564" y="1230004"/>
            <a:ext cx="574767" cy="210888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435" name="Google Shape;435;p23"/>
          <p:cNvSpPr/>
          <p:nvPr/>
        </p:nvSpPr>
        <p:spPr>
          <a:xfrm>
            <a:off x="2623421" y="1473317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436" name="Google Shape;436;p23"/>
          <p:cNvSpPr/>
          <p:nvPr/>
        </p:nvSpPr>
        <p:spPr>
          <a:xfrm>
            <a:off x="1312447" y="1680731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437" name="Google Shape;437;p23"/>
          <p:cNvSpPr/>
          <p:nvPr/>
        </p:nvSpPr>
        <p:spPr>
          <a:xfrm>
            <a:off x="1320557" y="1892216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438" name="Google Shape;438;p23"/>
          <p:cNvSpPr/>
          <p:nvPr/>
        </p:nvSpPr>
        <p:spPr>
          <a:xfrm>
            <a:off x="2623421" y="2075996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439" name="Google Shape;439;p23"/>
          <p:cNvSpPr/>
          <p:nvPr/>
        </p:nvSpPr>
        <p:spPr>
          <a:xfrm>
            <a:off x="2621638" y="2259776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/>
          </a:p>
        </p:txBody>
      </p:sp>
      <p:sp>
        <p:nvSpPr>
          <p:cNvPr id="440" name="Google Shape;440;p23"/>
          <p:cNvSpPr/>
          <p:nvPr/>
        </p:nvSpPr>
        <p:spPr>
          <a:xfrm>
            <a:off x="1312447" y="2769559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/>
          </a:p>
        </p:txBody>
      </p:sp>
      <p:sp>
        <p:nvSpPr>
          <p:cNvPr id="441" name="Google Shape;441;p23"/>
          <p:cNvSpPr/>
          <p:nvPr/>
        </p:nvSpPr>
        <p:spPr>
          <a:xfrm>
            <a:off x="3223034" y="730831"/>
            <a:ext cx="5757680" cy="3566210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“Ambil Data” digunakan untuk mengupdate data pendidikan pada Aplikasi GPP Terpusat. Jika data tidak ditemukan, pastikan kembali </a:t>
            </a:r>
            <a:r>
              <a:rPr lang="id-ID" sz="1200" b="1" i="0" u="none" strike="noStrike" cap="none">
                <a:solidFill>
                  <a:srgbClr val="0070C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kode satker pembayar gaji </a:t>
            </a: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sudah sesuai dengan Aplikasi GPP Terpusat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Sekolah/Universitas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Nomor Ijazah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Tanggal Ijazah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Pilih Bidang yang sesuai, ketentuan jenis bidang dapat dilihat di Pengumuman terkait perpindahan jabatan. Jika tidak ada jenis bidang yang sesuai, pilih “Lainnya”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Jurusan sesuai Ijazah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Upload file Ijazah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Simpan</a:t>
            </a:r>
            <a:endParaRPr/>
          </a:p>
        </p:txBody>
      </p:sp>
      <p:sp>
        <p:nvSpPr>
          <p:cNvPr id="442" name="Google Shape;442;p23"/>
          <p:cNvSpPr/>
          <p:nvPr/>
        </p:nvSpPr>
        <p:spPr>
          <a:xfrm>
            <a:off x="1312447" y="2449824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24"/>
          <p:cNvSpPr/>
          <p:nvPr/>
        </p:nvSpPr>
        <p:spPr>
          <a:xfrm rot="10800000" flipH="1">
            <a:off x="7353400" y="874650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8" name="Google Shape;448;p24"/>
          <p:cNvSpPr txBox="1">
            <a:spLocks noGrp="1"/>
          </p:cNvSpPr>
          <p:nvPr>
            <p:ph type="ctrTitle"/>
          </p:nvPr>
        </p:nvSpPr>
        <p:spPr>
          <a:xfrm>
            <a:off x="2167480" y="733505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/>
              <a:t>-03- PEREKAMAN USULAN CALON JAFUNG</a:t>
            </a:r>
            <a:endParaRPr/>
          </a:p>
        </p:txBody>
      </p:sp>
      <p:sp>
        <p:nvSpPr>
          <p:cNvPr id="449" name="Google Shape;449;p24"/>
          <p:cNvSpPr/>
          <p:nvPr/>
        </p:nvSpPr>
        <p:spPr>
          <a:xfrm>
            <a:off x="876400" y="0"/>
            <a:ext cx="2162100" cy="51516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0" name="Google Shape;450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0138" y="678000"/>
            <a:ext cx="1714626" cy="17346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51" name="Google Shape;451;p24"/>
          <p:cNvCxnSpPr/>
          <p:nvPr/>
        </p:nvCxnSpPr>
        <p:spPr>
          <a:xfrm>
            <a:off x="1528775" y="2597338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52" name="Google Shape;452;p24"/>
          <p:cNvCxnSpPr/>
          <p:nvPr/>
        </p:nvCxnSpPr>
        <p:spPr>
          <a:xfrm>
            <a:off x="1528750" y="3021863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53" name="Google Shape;453;p24"/>
          <p:cNvCxnSpPr/>
          <p:nvPr/>
        </p:nvCxnSpPr>
        <p:spPr>
          <a:xfrm>
            <a:off x="3038500" y="4622743"/>
            <a:ext cx="4629000" cy="0"/>
          </a:xfrm>
          <a:prstGeom prst="straightConnector1">
            <a:avLst/>
          </a:prstGeom>
          <a:noFill/>
          <a:ln w="28575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54" name="Google Shape;454;p24"/>
          <p:cNvSpPr/>
          <p:nvPr/>
        </p:nvSpPr>
        <p:spPr>
          <a:xfrm>
            <a:off x="8131225" y="1763150"/>
            <a:ext cx="2163900" cy="2163900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5" name="Google Shape;455;p24"/>
          <p:cNvSpPr txBox="1">
            <a:spLocks noGrp="1"/>
          </p:cNvSpPr>
          <p:nvPr>
            <p:ph type="ctrTitle"/>
          </p:nvPr>
        </p:nvSpPr>
        <p:spPr>
          <a:xfrm>
            <a:off x="1096325" y="3253100"/>
            <a:ext cx="1722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000"/>
              <a:t>PERPINDAHAN JABATAN</a:t>
            </a:r>
            <a:endParaRPr sz="1000"/>
          </a:p>
        </p:txBody>
      </p:sp>
      <p:pic>
        <p:nvPicPr>
          <p:cNvPr id="456" name="Google Shape;456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14126" y="2529623"/>
            <a:ext cx="1110998" cy="457201"/>
          </a:xfrm>
          <a:prstGeom prst="rect">
            <a:avLst/>
          </a:prstGeom>
          <a:noFill/>
          <a:ln>
            <a:noFill/>
          </a:ln>
        </p:spPr>
      </p:pic>
      <p:sp>
        <p:nvSpPr>
          <p:cNvPr id="457" name="Google Shape;457;p24"/>
          <p:cNvSpPr txBox="1"/>
          <p:nvPr/>
        </p:nvSpPr>
        <p:spPr>
          <a:xfrm>
            <a:off x="3286724" y="1317248"/>
            <a:ext cx="3900588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03.1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Profil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03.2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Informasi Detil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03.3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Pangkat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03.4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Pendidikan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03.5 	Perekaman Data Satker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03.6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Perekeman Data Jabatan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03.7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Pengalaman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03.8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Cetak Dokumen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03.9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Upload Dokumen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03.10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	Kirim Usulan</a:t>
            </a:r>
            <a:endParaRPr/>
          </a:p>
        </p:txBody>
      </p:sp>
      <p:sp>
        <p:nvSpPr>
          <p:cNvPr id="458" name="Google Shape;458;p24"/>
          <p:cNvSpPr txBox="1">
            <a:spLocks noGrp="1"/>
          </p:cNvSpPr>
          <p:nvPr>
            <p:ph type="ctrTitle"/>
          </p:nvPr>
        </p:nvSpPr>
        <p:spPr>
          <a:xfrm>
            <a:off x="2173875" y="716100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59" name="Google Shape;459;p24"/>
          <p:cNvSpPr txBox="1"/>
          <p:nvPr/>
        </p:nvSpPr>
        <p:spPr>
          <a:xfrm>
            <a:off x="1096300" y="2610400"/>
            <a:ext cx="17223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CALON JAFUNG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460" name="Google Shape;460;p24"/>
          <p:cNvSpPr txBox="1"/>
          <p:nvPr/>
        </p:nvSpPr>
        <p:spPr>
          <a:xfrm>
            <a:off x="1276000" y="3569125"/>
            <a:ext cx="1362900" cy="116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800"/>
              <a:buFont typeface="Nunito Light"/>
              <a:buNone/>
            </a:pPr>
            <a:r>
              <a:rPr lang="id-ID" sz="900" b="0" i="0" u="none" strike="noStrike" cap="non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Perekaman usulan calon jafung</a:t>
            </a:r>
            <a:endParaRPr sz="900" b="0" i="0" u="none" strike="noStrike" cap="non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25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p25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-03.5- PEREKAMAN DATA SATKER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pic>
        <p:nvPicPr>
          <p:cNvPr id="467" name="Google Shape;467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7933" y="730831"/>
            <a:ext cx="4191208" cy="15597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Google Shape;468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99529" y="702658"/>
            <a:ext cx="2731844" cy="1587969"/>
          </a:xfrm>
          <a:prstGeom prst="rect">
            <a:avLst/>
          </a:prstGeom>
          <a:noFill/>
          <a:ln>
            <a:noFill/>
          </a:ln>
        </p:spPr>
      </p:pic>
      <p:sp>
        <p:nvSpPr>
          <p:cNvPr id="469" name="Google Shape;469;p25"/>
          <p:cNvSpPr/>
          <p:nvPr/>
        </p:nvSpPr>
        <p:spPr>
          <a:xfrm>
            <a:off x="1491612" y="730831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470" name="Google Shape;470;p25"/>
          <p:cNvSpPr/>
          <p:nvPr/>
        </p:nvSpPr>
        <p:spPr>
          <a:xfrm>
            <a:off x="3944169" y="1684315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471" name="Google Shape;471;p25"/>
          <p:cNvSpPr/>
          <p:nvPr/>
        </p:nvSpPr>
        <p:spPr>
          <a:xfrm>
            <a:off x="6370543" y="1592425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472" name="Google Shape;472;p25"/>
          <p:cNvSpPr/>
          <p:nvPr/>
        </p:nvSpPr>
        <p:spPr>
          <a:xfrm>
            <a:off x="6370543" y="2058467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473" name="Google Shape;473;p25"/>
          <p:cNvSpPr/>
          <p:nvPr/>
        </p:nvSpPr>
        <p:spPr>
          <a:xfrm>
            <a:off x="3622031" y="1433123"/>
            <a:ext cx="254726" cy="809124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474" name="Google Shape;474;p25"/>
          <p:cNvSpPr/>
          <p:nvPr/>
        </p:nvSpPr>
        <p:spPr>
          <a:xfrm>
            <a:off x="6613546" y="1433123"/>
            <a:ext cx="1245177" cy="574720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cxnSp>
        <p:nvCxnSpPr>
          <p:cNvPr id="475" name="Google Shape;475;p25"/>
          <p:cNvCxnSpPr>
            <a:stCxn id="473" idx="0"/>
            <a:endCxn id="468" idx="1"/>
          </p:cNvCxnSpPr>
          <p:nvPr/>
        </p:nvCxnSpPr>
        <p:spPr>
          <a:xfrm rot="-5400000" flipH="1">
            <a:off x="4492644" y="689873"/>
            <a:ext cx="63600" cy="1550100"/>
          </a:xfrm>
          <a:prstGeom prst="bentConnector4">
            <a:avLst>
              <a:gd name="adj1" fmla="val -359434"/>
              <a:gd name="adj2" fmla="val 54109"/>
            </a:avLst>
          </a:prstGeom>
          <a:noFill/>
          <a:ln w="12700" cap="flat" cmpd="sng">
            <a:solidFill>
              <a:srgbClr val="4BA0FA"/>
            </a:solidFill>
            <a:prstDash val="dot"/>
            <a:round/>
            <a:headEnd type="none" w="sm" len="sm"/>
            <a:tailEnd type="triangle" w="med" len="med"/>
          </a:ln>
        </p:spPr>
      </p:cxnSp>
      <p:sp>
        <p:nvSpPr>
          <p:cNvPr id="476" name="Google Shape;476;p25"/>
          <p:cNvSpPr txBox="1"/>
          <p:nvPr/>
        </p:nvSpPr>
        <p:spPr>
          <a:xfrm>
            <a:off x="445949" y="3283201"/>
            <a:ext cx="8555811" cy="1477328"/>
          </a:xfrm>
          <a:prstGeom prst="rect">
            <a:avLst/>
          </a:prstGeom>
          <a:noFill/>
          <a:ln w="127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Kode satker dan kode satker gaji, </a:t>
            </a:r>
            <a:r>
              <a:rPr lang="id-ID" sz="1200" b="1" i="0" u="none" strike="noStrike" cap="none">
                <a:solidFill>
                  <a:srgbClr val="0070C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dapat berbeda </a:t>
            </a:r>
            <a:r>
              <a:rPr lang="id-ID" sz="1200" b="1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sesuai dengan kondisi masing-masing satuan kerja.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200" b="1" i="0" u="none" strike="noStrike" cap="none">
                <a:solidFill>
                  <a:srgbClr val="0070C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Contoh: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JF A ditempatkan pada satker 497607, karena sistem pembayaran gaji terpusat, ybs dibayarkan gajinya pada satker 527010,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Maka dalam isian satker, JF A memilih kode satker 497607 dan Kode satker Pembayar Gaji (GPP) 527010</a:t>
            </a:r>
            <a:endParaRPr sz="1200" b="1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477" name="Google Shape;477;p25"/>
          <p:cNvSpPr/>
          <p:nvPr/>
        </p:nvSpPr>
        <p:spPr>
          <a:xfrm>
            <a:off x="187933" y="1163782"/>
            <a:ext cx="2318674" cy="1078465"/>
          </a:xfrm>
          <a:prstGeom prst="rect">
            <a:avLst/>
          </a:prstGeom>
          <a:noFill/>
          <a:ln w="127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78" name="Google Shape;478;p25"/>
          <p:cNvCxnSpPr>
            <a:stCxn id="477" idx="1"/>
            <a:endCxn id="476" idx="1"/>
          </p:cNvCxnSpPr>
          <p:nvPr/>
        </p:nvCxnSpPr>
        <p:spPr>
          <a:xfrm>
            <a:off x="187933" y="1703014"/>
            <a:ext cx="258000" cy="2319000"/>
          </a:xfrm>
          <a:prstGeom prst="bentConnector3">
            <a:avLst>
              <a:gd name="adj1" fmla="val -88604"/>
            </a:avLst>
          </a:prstGeom>
          <a:noFill/>
          <a:ln w="12700" cap="flat" cmpd="sng">
            <a:solidFill>
              <a:srgbClr val="4BA0FA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26"/>
          <p:cNvSpPr/>
          <p:nvPr/>
        </p:nvSpPr>
        <p:spPr>
          <a:xfrm rot="10800000" flipH="1">
            <a:off x="7353400" y="874650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4" name="Google Shape;484;p26"/>
          <p:cNvSpPr txBox="1">
            <a:spLocks noGrp="1"/>
          </p:cNvSpPr>
          <p:nvPr>
            <p:ph type="ctrTitle"/>
          </p:nvPr>
        </p:nvSpPr>
        <p:spPr>
          <a:xfrm>
            <a:off x="2167480" y="733505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/>
              <a:t>-03- PEREKAMAN USULAN CALON JAFUNG</a:t>
            </a:r>
            <a:endParaRPr/>
          </a:p>
        </p:txBody>
      </p:sp>
      <p:sp>
        <p:nvSpPr>
          <p:cNvPr id="485" name="Google Shape;485;p26"/>
          <p:cNvSpPr/>
          <p:nvPr/>
        </p:nvSpPr>
        <p:spPr>
          <a:xfrm>
            <a:off x="876400" y="0"/>
            <a:ext cx="2162100" cy="51516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6" name="Google Shape;486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0138" y="678000"/>
            <a:ext cx="1714626" cy="17346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7" name="Google Shape;487;p26"/>
          <p:cNvCxnSpPr/>
          <p:nvPr/>
        </p:nvCxnSpPr>
        <p:spPr>
          <a:xfrm>
            <a:off x="1528775" y="2597338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8" name="Google Shape;488;p26"/>
          <p:cNvCxnSpPr/>
          <p:nvPr/>
        </p:nvCxnSpPr>
        <p:spPr>
          <a:xfrm>
            <a:off x="1528750" y="3021863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9" name="Google Shape;489;p26"/>
          <p:cNvCxnSpPr/>
          <p:nvPr/>
        </p:nvCxnSpPr>
        <p:spPr>
          <a:xfrm>
            <a:off x="3038500" y="4622743"/>
            <a:ext cx="4629000" cy="0"/>
          </a:xfrm>
          <a:prstGeom prst="straightConnector1">
            <a:avLst/>
          </a:prstGeom>
          <a:noFill/>
          <a:ln w="28575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90" name="Google Shape;490;p26"/>
          <p:cNvSpPr/>
          <p:nvPr/>
        </p:nvSpPr>
        <p:spPr>
          <a:xfrm>
            <a:off x="8131225" y="1763150"/>
            <a:ext cx="2163900" cy="2163900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1" name="Google Shape;491;p26"/>
          <p:cNvSpPr txBox="1">
            <a:spLocks noGrp="1"/>
          </p:cNvSpPr>
          <p:nvPr>
            <p:ph type="ctrTitle"/>
          </p:nvPr>
        </p:nvSpPr>
        <p:spPr>
          <a:xfrm>
            <a:off x="1096325" y="3253100"/>
            <a:ext cx="1722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000"/>
              <a:t>PERPINDAHAN JABATAN</a:t>
            </a:r>
            <a:endParaRPr sz="1000"/>
          </a:p>
        </p:txBody>
      </p:sp>
      <p:pic>
        <p:nvPicPr>
          <p:cNvPr id="492" name="Google Shape;492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14126" y="2529623"/>
            <a:ext cx="1110998" cy="457201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Google Shape;493;p26"/>
          <p:cNvSpPr txBox="1"/>
          <p:nvPr/>
        </p:nvSpPr>
        <p:spPr>
          <a:xfrm>
            <a:off x="3286724" y="1317248"/>
            <a:ext cx="3900588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03.1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Profil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03.2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Informasi Detil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03.3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Pangkat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03.4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Pendidikan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03.5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Satker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03.6 	Perekeman Data Jabatan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03.7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Pengalaman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03.8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Cetak Dokumen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03.9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Upload Dokumen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03.10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	Kirim Usulan</a:t>
            </a:r>
            <a:endParaRPr/>
          </a:p>
        </p:txBody>
      </p:sp>
      <p:sp>
        <p:nvSpPr>
          <p:cNvPr id="494" name="Google Shape;494;p26"/>
          <p:cNvSpPr txBox="1">
            <a:spLocks noGrp="1"/>
          </p:cNvSpPr>
          <p:nvPr>
            <p:ph type="ctrTitle"/>
          </p:nvPr>
        </p:nvSpPr>
        <p:spPr>
          <a:xfrm>
            <a:off x="2173875" y="716100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95" name="Google Shape;495;p26"/>
          <p:cNvSpPr txBox="1"/>
          <p:nvPr/>
        </p:nvSpPr>
        <p:spPr>
          <a:xfrm>
            <a:off x="1096300" y="2610400"/>
            <a:ext cx="17223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CALON JAFUNG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496" name="Google Shape;496;p26"/>
          <p:cNvSpPr txBox="1"/>
          <p:nvPr/>
        </p:nvSpPr>
        <p:spPr>
          <a:xfrm>
            <a:off x="1276000" y="3569125"/>
            <a:ext cx="1362900" cy="116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800"/>
              <a:buFont typeface="Nunito Light"/>
              <a:buNone/>
            </a:pPr>
            <a:r>
              <a:rPr lang="id-ID" sz="900" b="0" i="0" u="none" strike="noStrike" cap="non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Perekaman usulan calon jafung</a:t>
            </a:r>
            <a:endParaRPr sz="900" b="0" i="0" u="none" strike="noStrike" cap="non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27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2" name="Google Shape;502;p27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-03.6- PEREKAMAN DATA JABATAN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pic>
        <p:nvPicPr>
          <p:cNvPr id="503" name="Google Shape;503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5876" y="3863489"/>
            <a:ext cx="4110315" cy="95149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4" name="Google Shape;504;p27"/>
          <p:cNvGrpSpPr/>
          <p:nvPr/>
        </p:nvGrpSpPr>
        <p:grpSpPr>
          <a:xfrm>
            <a:off x="205875" y="730831"/>
            <a:ext cx="4110315" cy="1021678"/>
            <a:chOff x="205875" y="730831"/>
            <a:chExt cx="4110315" cy="1021678"/>
          </a:xfrm>
        </p:grpSpPr>
        <p:pic>
          <p:nvPicPr>
            <p:cNvPr id="505" name="Google Shape;505;p2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05875" y="730831"/>
              <a:ext cx="4110315" cy="9514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6" name="Google Shape;506;p2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05875" y="1328117"/>
              <a:ext cx="4110315" cy="42439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07" name="Google Shape;507;p2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5875" y="1849567"/>
            <a:ext cx="2552828" cy="177650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08" name="Google Shape;508;p27"/>
          <p:cNvCxnSpPr>
            <a:stCxn id="505" idx="1"/>
            <a:endCxn id="507" idx="1"/>
          </p:cNvCxnSpPr>
          <p:nvPr/>
        </p:nvCxnSpPr>
        <p:spPr>
          <a:xfrm>
            <a:off x="205875" y="1206579"/>
            <a:ext cx="600" cy="1531200"/>
          </a:xfrm>
          <a:prstGeom prst="bentConnector3">
            <a:avLst>
              <a:gd name="adj1" fmla="val -26391658"/>
            </a:avLst>
          </a:prstGeom>
          <a:noFill/>
          <a:ln w="9525" cap="flat" cmpd="sng">
            <a:solidFill>
              <a:srgbClr val="4BA0FA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509" name="Google Shape;509;p27"/>
          <p:cNvSpPr/>
          <p:nvPr/>
        </p:nvSpPr>
        <p:spPr>
          <a:xfrm>
            <a:off x="417351" y="1322642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510" name="Google Shape;510;p27"/>
          <p:cNvSpPr/>
          <p:nvPr/>
        </p:nvSpPr>
        <p:spPr>
          <a:xfrm>
            <a:off x="2761417" y="2192803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511" name="Google Shape;511;p27"/>
          <p:cNvSpPr/>
          <p:nvPr/>
        </p:nvSpPr>
        <p:spPr>
          <a:xfrm>
            <a:off x="2761417" y="2403403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512" name="Google Shape;512;p27"/>
          <p:cNvSpPr/>
          <p:nvPr/>
        </p:nvSpPr>
        <p:spPr>
          <a:xfrm>
            <a:off x="2761417" y="2589129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513" name="Google Shape;513;p27"/>
          <p:cNvSpPr/>
          <p:nvPr/>
        </p:nvSpPr>
        <p:spPr>
          <a:xfrm>
            <a:off x="2761417" y="2810004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514" name="Google Shape;514;p27"/>
          <p:cNvSpPr/>
          <p:nvPr/>
        </p:nvSpPr>
        <p:spPr>
          <a:xfrm>
            <a:off x="1390399" y="2958634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/>
          </a:p>
        </p:txBody>
      </p:sp>
      <p:sp>
        <p:nvSpPr>
          <p:cNvPr id="515" name="Google Shape;515;p27"/>
          <p:cNvSpPr/>
          <p:nvPr/>
        </p:nvSpPr>
        <p:spPr>
          <a:xfrm>
            <a:off x="1390399" y="3332370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/>
          </a:p>
        </p:txBody>
      </p:sp>
      <p:sp>
        <p:nvSpPr>
          <p:cNvPr id="516" name="Google Shape;516;p27"/>
          <p:cNvSpPr/>
          <p:nvPr/>
        </p:nvSpPr>
        <p:spPr>
          <a:xfrm>
            <a:off x="4514965" y="712188"/>
            <a:ext cx="4430808" cy="3418598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icon Tambah untuk mengisikan data jabatan saat ini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Jabatan saat ini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Nomor SK Jabatan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Tanggal Menduduki Jabatan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Keterangan, contoh : SK Pelaksana pada kantor ...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Upload file SK 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Simpan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icon 	untuk mengupdate keterangan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icon 	untuk mendowload dokumen yang diupload</a:t>
            </a:r>
            <a:endParaRPr/>
          </a:p>
          <a:p>
            <a:pPr marL="228600" marR="0" lvl="0" indent="-1524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517" name="Google Shape;517;p27"/>
          <p:cNvSpPr/>
          <p:nvPr/>
        </p:nvSpPr>
        <p:spPr>
          <a:xfrm>
            <a:off x="4109091" y="4613706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/>
          </a:p>
        </p:txBody>
      </p:sp>
      <p:sp>
        <p:nvSpPr>
          <p:cNvPr id="518" name="Google Shape;518;p27"/>
          <p:cNvSpPr/>
          <p:nvPr/>
        </p:nvSpPr>
        <p:spPr>
          <a:xfrm>
            <a:off x="3519141" y="4610651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/>
          </a:p>
        </p:txBody>
      </p:sp>
      <p:pic>
        <p:nvPicPr>
          <p:cNvPr id="519" name="Google Shape;519;p2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502713" y="2898520"/>
            <a:ext cx="190527" cy="19052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" name="Google Shape;520;p2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483661" y="3196219"/>
            <a:ext cx="209579" cy="2000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28"/>
          <p:cNvSpPr/>
          <p:nvPr/>
        </p:nvSpPr>
        <p:spPr>
          <a:xfrm rot="10800000" flipH="1">
            <a:off x="7353400" y="874650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6" name="Google Shape;526;p28"/>
          <p:cNvSpPr txBox="1">
            <a:spLocks noGrp="1"/>
          </p:cNvSpPr>
          <p:nvPr>
            <p:ph type="ctrTitle"/>
          </p:nvPr>
        </p:nvSpPr>
        <p:spPr>
          <a:xfrm>
            <a:off x="2167480" y="733505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/>
              <a:t>-03- PEREKAMAN USULAN CALON JAFUNG</a:t>
            </a:r>
            <a:endParaRPr/>
          </a:p>
        </p:txBody>
      </p:sp>
      <p:sp>
        <p:nvSpPr>
          <p:cNvPr id="527" name="Google Shape;527;p28"/>
          <p:cNvSpPr/>
          <p:nvPr/>
        </p:nvSpPr>
        <p:spPr>
          <a:xfrm>
            <a:off x="876400" y="0"/>
            <a:ext cx="2162100" cy="51516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8" name="Google Shape;528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0138" y="678000"/>
            <a:ext cx="1714626" cy="17346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29" name="Google Shape;529;p28"/>
          <p:cNvCxnSpPr/>
          <p:nvPr/>
        </p:nvCxnSpPr>
        <p:spPr>
          <a:xfrm>
            <a:off x="1528775" y="2597338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30" name="Google Shape;530;p28"/>
          <p:cNvCxnSpPr/>
          <p:nvPr/>
        </p:nvCxnSpPr>
        <p:spPr>
          <a:xfrm>
            <a:off x="1528750" y="3021863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31" name="Google Shape;531;p28"/>
          <p:cNvCxnSpPr/>
          <p:nvPr/>
        </p:nvCxnSpPr>
        <p:spPr>
          <a:xfrm>
            <a:off x="3038500" y="4622743"/>
            <a:ext cx="4629000" cy="0"/>
          </a:xfrm>
          <a:prstGeom prst="straightConnector1">
            <a:avLst/>
          </a:prstGeom>
          <a:noFill/>
          <a:ln w="28575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32" name="Google Shape;532;p28"/>
          <p:cNvSpPr/>
          <p:nvPr/>
        </p:nvSpPr>
        <p:spPr>
          <a:xfrm>
            <a:off x="8131225" y="1763150"/>
            <a:ext cx="2163900" cy="2163900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3" name="Google Shape;533;p28"/>
          <p:cNvSpPr txBox="1">
            <a:spLocks noGrp="1"/>
          </p:cNvSpPr>
          <p:nvPr>
            <p:ph type="ctrTitle"/>
          </p:nvPr>
        </p:nvSpPr>
        <p:spPr>
          <a:xfrm>
            <a:off x="1096325" y="3253100"/>
            <a:ext cx="1722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000"/>
              <a:t>PERPINDAHAN JABATAN</a:t>
            </a:r>
            <a:endParaRPr sz="1000"/>
          </a:p>
        </p:txBody>
      </p:sp>
      <p:pic>
        <p:nvPicPr>
          <p:cNvPr id="534" name="Google Shape;534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14126" y="2529623"/>
            <a:ext cx="1110998" cy="457201"/>
          </a:xfrm>
          <a:prstGeom prst="rect">
            <a:avLst/>
          </a:prstGeom>
          <a:noFill/>
          <a:ln>
            <a:noFill/>
          </a:ln>
        </p:spPr>
      </p:pic>
      <p:sp>
        <p:nvSpPr>
          <p:cNvPr id="535" name="Google Shape;535;p28"/>
          <p:cNvSpPr txBox="1"/>
          <p:nvPr/>
        </p:nvSpPr>
        <p:spPr>
          <a:xfrm>
            <a:off x="3286724" y="1317248"/>
            <a:ext cx="3900588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03.1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Profil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03.2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Informasi Detil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03.3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Pangkat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03.4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Pendidikan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03.5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Satker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03.6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Perekeman Data Jabatan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03.7 	Perekaman Data Pengalaman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03.8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Cetak Dokumen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03.9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Upload Dokumen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03.10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	Kirim Usulan</a:t>
            </a:r>
            <a:endParaRPr/>
          </a:p>
        </p:txBody>
      </p:sp>
      <p:sp>
        <p:nvSpPr>
          <p:cNvPr id="536" name="Google Shape;536;p28"/>
          <p:cNvSpPr txBox="1">
            <a:spLocks noGrp="1"/>
          </p:cNvSpPr>
          <p:nvPr>
            <p:ph type="ctrTitle"/>
          </p:nvPr>
        </p:nvSpPr>
        <p:spPr>
          <a:xfrm>
            <a:off x="2173875" y="716100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37" name="Google Shape;537;p28"/>
          <p:cNvSpPr txBox="1"/>
          <p:nvPr/>
        </p:nvSpPr>
        <p:spPr>
          <a:xfrm>
            <a:off x="1096300" y="2610400"/>
            <a:ext cx="17223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CALON JAFUNG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538" name="Google Shape;538;p28"/>
          <p:cNvSpPr txBox="1"/>
          <p:nvPr/>
        </p:nvSpPr>
        <p:spPr>
          <a:xfrm>
            <a:off x="1276000" y="3569125"/>
            <a:ext cx="1362900" cy="116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800"/>
              <a:buFont typeface="Nunito Light"/>
              <a:buNone/>
            </a:pPr>
            <a:r>
              <a:rPr lang="id-ID" sz="900" b="0" i="0" u="none" strike="noStrike" cap="non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Perekaman usulan calon jafung</a:t>
            </a:r>
            <a:endParaRPr sz="900" b="0" i="0" u="none" strike="noStrike" cap="non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" name="Google Shape;543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5873" y="1514947"/>
            <a:ext cx="2280449" cy="2085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" name="Google Shape;544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5873" y="3801129"/>
            <a:ext cx="3718919" cy="1259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" name="Google Shape;545;p29"/>
          <p:cNvPicPr preferRelativeResize="0"/>
          <p:nvPr/>
        </p:nvPicPr>
        <p:blipFill rotWithShape="1">
          <a:blip r:embed="rId4">
            <a:alphaModFix/>
          </a:blip>
          <a:srcRect t="-1" b="31906"/>
          <a:stretch/>
        </p:blipFill>
        <p:spPr>
          <a:xfrm>
            <a:off x="198512" y="504361"/>
            <a:ext cx="3718919" cy="857647"/>
          </a:xfrm>
          <a:prstGeom prst="rect">
            <a:avLst/>
          </a:prstGeom>
          <a:noFill/>
          <a:ln>
            <a:noFill/>
          </a:ln>
        </p:spPr>
      </p:pic>
      <p:sp>
        <p:nvSpPr>
          <p:cNvPr id="546" name="Google Shape;546;p29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p29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-03.7- PEREKAMAN DATA PENGALAMAN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cxnSp>
        <p:nvCxnSpPr>
          <p:cNvPr id="548" name="Google Shape;548;p29"/>
          <p:cNvCxnSpPr/>
          <p:nvPr/>
        </p:nvCxnSpPr>
        <p:spPr>
          <a:xfrm rot="5400000">
            <a:off x="-553325" y="1965880"/>
            <a:ext cx="1531200" cy="12600"/>
          </a:xfrm>
          <a:prstGeom prst="bentConnector3">
            <a:avLst>
              <a:gd name="adj1" fmla="val 0"/>
            </a:avLst>
          </a:prstGeom>
          <a:noFill/>
          <a:ln w="9525" cap="flat" cmpd="sng">
            <a:solidFill>
              <a:srgbClr val="4BA0FA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549" name="Google Shape;549;p29"/>
          <p:cNvSpPr/>
          <p:nvPr/>
        </p:nvSpPr>
        <p:spPr>
          <a:xfrm>
            <a:off x="425453" y="1043933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550" name="Google Shape;550;p29"/>
          <p:cNvSpPr/>
          <p:nvPr/>
        </p:nvSpPr>
        <p:spPr>
          <a:xfrm>
            <a:off x="2530958" y="1832889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551" name="Google Shape;551;p29"/>
          <p:cNvSpPr/>
          <p:nvPr/>
        </p:nvSpPr>
        <p:spPr>
          <a:xfrm>
            <a:off x="2530958" y="2043489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552" name="Google Shape;552;p29"/>
          <p:cNvSpPr/>
          <p:nvPr/>
        </p:nvSpPr>
        <p:spPr>
          <a:xfrm>
            <a:off x="1168669" y="2171154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553" name="Google Shape;553;p29"/>
          <p:cNvSpPr/>
          <p:nvPr/>
        </p:nvSpPr>
        <p:spPr>
          <a:xfrm>
            <a:off x="1168669" y="2379241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554" name="Google Shape;554;p29"/>
          <p:cNvSpPr/>
          <p:nvPr/>
        </p:nvSpPr>
        <p:spPr>
          <a:xfrm>
            <a:off x="2530958" y="2557498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/>
          </a:p>
        </p:txBody>
      </p:sp>
      <p:sp>
        <p:nvSpPr>
          <p:cNvPr id="555" name="Google Shape;555;p29"/>
          <p:cNvSpPr/>
          <p:nvPr/>
        </p:nvSpPr>
        <p:spPr>
          <a:xfrm>
            <a:off x="2530958" y="2758577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/>
          </a:p>
        </p:txBody>
      </p:sp>
      <p:sp>
        <p:nvSpPr>
          <p:cNvPr id="556" name="Google Shape;556;p29"/>
          <p:cNvSpPr/>
          <p:nvPr/>
        </p:nvSpPr>
        <p:spPr>
          <a:xfrm>
            <a:off x="4451021" y="794124"/>
            <a:ext cx="4430808" cy="4266526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icon Tambah untuk mengisikan data Pengalaman. Isikan pengalaman pengelolaan keuangan APBN selama 10 Tahun terakhir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Keterangan, contoh : SK sebagai PPK pada kantor 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Pilih Jabatan Pengelola Keuangan APBN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Nomor SK Jabatan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Tanggal SK Jabatan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Tanggal Mulai Menduduki Jabatan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Tanggal Akhir Menduduki Jabatan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Pilih “Aktif” jika saat ini masih menduduki jabatan tersebut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Upload file SK Pengelola Keuangan APBN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 Klik Simpan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 Ulangi pengisian sampai seluruh pengalaman pengelolaan keuangan APBN terinput</a:t>
            </a:r>
            <a:endParaRPr/>
          </a:p>
        </p:txBody>
      </p:sp>
      <p:sp>
        <p:nvSpPr>
          <p:cNvPr id="557" name="Google Shape;557;p29"/>
          <p:cNvSpPr/>
          <p:nvPr/>
        </p:nvSpPr>
        <p:spPr>
          <a:xfrm>
            <a:off x="1168669" y="2898520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/>
          </a:p>
        </p:txBody>
      </p:sp>
      <p:sp>
        <p:nvSpPr>
          <p:cNvPr id="558" name="Google Shape;558;p29"/>
          <p:cNvSpPr/>
          <p:nvPr/>
        </p:nvSpPr>
        <p:spPr>
          <a:xfrm>
            <a:off x="1168669" y="3104329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/>
          </a:p>
        </p:txBody>
      </p:sp>
      <p:sp>
        <p:nvSpPr>
          <p:cNvPr id="559" name="Google Shape;559;p29"/>
          <p:cNvSpPr/>
          <p:nvPr/>
        </p:nvSpPr>
        <p:spPr>
          <a:xfrm>
            <a:off x="1162316" y="3329902"/>
            <a:ext cx="190133" cy="190133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0" name="Google Shape;560;p29"/>
          <p:cNvSpPr/>
          <p:nvPr/>
        </p:nvSpPr>
        <p:spPr>
          <a:xfrm>
            <a:off x="419100" y="4363755"/>
            <a:ext cx="190133" cy="190133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"/>
          <p:cNvSpPr/>
          <p:nvPr/>
        </p:nvSpPr>
        <p:spPr>
          <a:xfrm>
            <a:off x="424898" y="2649005"/>
            <a:ext cx="885900" cy="2286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3"/>
          <p:cNvSpPr/>
          <p:nvPr/>
        </p:nvSpPr>
        <p:spPr>
          <a:xfrm>
            <a:off x="2470441" y="2651747"/>
            <a:ext cx="885900" cy="2286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3"/>
          <p:cNvSpPr/>
          <p:nvPr/>
        </p:nvSpPr>
        <p:spPr>
          <a:xfrm>
            <a:off x="4204157" y="2674580"/>
            <a:ext cx="885900" cy="2286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3"/>
          <p:cNvSpPr txBox="1">
            <a:spLocks noGrp="1"/>
          </p:cNvSpPr>
          <p:nvPr>
            <p:ph type="ctrTitle"/>
          </p:nvPr>
        </p:nvSpPr>
        <p:spPr>
          <a:xfrm>
            <a:off x="144332" y="2766047"/>
            <a:ext cx="1644072" cy="5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d-ID"/>
              <a:t>PEMBUATAN ROLE ADMIN SATKER</a:t>
            </a:r>
            <a:endParaRPr/>
          </a:p>
        </p:txBody>
      </p:sp>
      <p:sp>
        <p:nvSpPr>
          <p:cNvPr id="63" name="Google Shape;63;p3"/>
          <p:cNvSpPr txBox="1">
            <a:spLocks noGrp="1"/>
          </p:cNvSpPr>
          <p:nvPr>
            <p:ph type="title" idx="5"/>
          </p:nvPr>
        </p:nvSpPr>
        <p:spPr>
          <a:xfrm>
            <a:off x="2162340" y="2105222"/>
            <a:ext cx="1059300" cy="3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id-ID"/>
              <a:t>-02-</a:t>
            </a:r>
            <a:endParaRPr/>
          </a:p>
        </p:txBody>
      </p:sp>
      <p:sp>
        <p:nvSpPr>
          <p:cNvPr id="64" name="Google Shape;64;p3"/>
          <p:cNvSpPr txBox="1">
            <a:spLocks noGrp="1"/>
          </p:cNvSpPr>
          <p:nvPr>
            <p:ph type="ctrTitle" idx="2"/>
          </p:nvPr>
        </p:nvSpPr>
        <p:spPr>
          <a:xfrm>
            <a:off x="2021804" y="2766047"/>
            <a:ext cx="1340371" cy="5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d-ID"/>
              <a:t>PEMBUATAN ROLE CALON JAFUNG</a:t>
            </a:r>
            <a:endParaRPr/>
          </a:p>
        </p:txBody>
      </p:sp>
      <p:sp>
        <p:nvSpPr>
          <p:cNvPr id="65" name="Google Shape;65;p3"/>
          <p:cNvSpPr txBox="1">
            <a:spLocks noGrp="1"/>
          </p:cNvSpPr>
          <p:nvPr>
            <p:ph type="title" idx="6"/>
          </p:nvPr>
        </p:nvSpPr>
        <p:spPr>
          <a:xfrm>
            <a:off x="3881380" y="2128055"/>
            <a:ext cx="1059300" cy="3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id-ID"/>
              <a:t>-03-</a:t>
            </a:r>
            <a:endParaRPr/>
          </a:p>
        </p:txBody>
      </p:sp>
      <p:sp>
        <p:nvSpPr>
          <p:cNvPr id="66" name="Google Shape;66;p3"/>
          <p:cNvSpPr/>
          <p:nvPr/>
        </p:nvSpPr>
        <p:spPr>
          <a:xfrm>
            <a:off x="5809929" y="2642844"/>
            <a:ext cx="885900" cy="2286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3"/>
          <p:cNvSpPr txBox="1">
            <a:spLocks noGrp="1"/>
          </p:cNvSpPr>
          <p:nvPr>
            <p:ph type="ctrTitle" idx="3"/>
          </p:nvPr>
        </p:nvSpPr>
        <p:spPr>
          <a:xfrm>
            <a:off x="3772675" y="2559494"/>
            <a:ext cx="1419780" cy="5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d-ID"/>
              <a:t>PEREKAMANUSULAN</a:t>
            </a:r>
            <a:endParaRPr/>
          </a:p>
        </p:txBody>
      </p:sp>
      <p:sp>
        <p:nvSpPr>
          <p:cNvPr id="68" name="Google Shape;68;p3"/>
          <p:cNvSpPr txBox="1">
            <a:spLocks noGrp="1"/>
          </p:cNvSpPr>
          <p:nvPr>
            <p:ph type="title" idx="7"/>
          </p:nvPr>
        </p:nvSpPr>
        <p:spPr>
          <a:xfrm>
            <a:off x="5669280" y="2096319"/>
            <a:ext cx="1059300" cy="3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id-ID"/>
              <a:t>-04-</a:t>
            </a:r>
            <a:endParaRPr/>
          </a:p>
        </p:txBody>
      </p:sp>
      <p:sp>
        <p:nvSpPr>
          <p:cNvPr id="69" name="Google Shape;69;p3"/>
          <p:cNvSpPr txBox="1">
            <a:spLocks noGrp="1"/>
          </p:cNvSpPr>
          <p:nvPr>
            <p:ph type="ctrTitle" idx="4"/>
          </p:nvPr>
        </p:nvSpPr>
        <p:spPr>
          <a:xfrm>
            <a:off x="5483928" y="2533331"/>
            <a:ext cx="1469414" cy="5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d-ID"/>
              <a:t>VERIFIKASI USULAN</a:t>
            </a:r>
            <a:endParaRPr/>
          </a:p>
        </p:txBody>
      </p:sp>
      <p:sp>
        <p:nvSpPr>
          <p:cNvPr id="70" name="Google Shape;70;p3"/>
          <p:cNvSpPr txBox="1">
            <a:spLocks noGrp="1"/>
          </p:cNvSpPr>
          <p:nvPr>
            <p:ph type="title" idx="5"/>
          </p:nvPr>
        </p:nvSpPr>
        <p:spPr>
          <a:xfrm>
            <a:off x="493431" y="2102480"/>
            <a:ext cx="1059300" cy="3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id-ID"/>
              <a:t>-01-</a:t>
            </a:r>
            <a:endParaRPr/>
          </a:p>
        </p:txBody>
      </p:sp>
      <p:cxnSp>
        <p:nvCxnSpPr>
          <p:cNvPr id="71" name="Google Shape;71;p3"/>
          <p:cNvCxnSpPr/>
          <p:nvPr/>
        </p:nvCxnSpPr>
        <p:spPr>
          <a:xfrm>
            <a:off x="611816" y="1865630"/>
            <a:ext cx="7258200" cy="0"/>
          </a:xfrm>
          <a:prstGeom prst="straightConnector1">
            <a:avLst/>
          </a:prstGeom>
          <a:noFill/>
          <a:ln w="19050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2" name="Google Shape;72;p3"/>
          <p:cNvCxnSpPr/>
          <p:nvPr/>
        </p:nvCxnSpPr>
        <p:spPr>
          <a:xfrm>
            <a:off x="611816" y="3218180"/>
            <a:ext cx="7258200" cy="0"/>
          </a:xfrm>
          <a:prstGeom prst="straightConnector1">
            <a:avLst/>
          </a:prstGeom>
          <a:noFill/>
          <a:ln w="19050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73" name="Google Shape;73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85950" y="76200"/>
            <a:ext cx="1110998" cy="457201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3"/>
          <p:cNvSpPr txBox="1"/>
          <p:nvPr/>
        </p:nvSpPr>
        <p:spPr>
          <a:xfrm>
            <a:off x="2159429" y="958366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MODUL PERPINDAHAN JABATAN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75" name="Google Shape;75;p3"/>
          <p:cNvSpPr/>
          <p:nvPr/>
        </p:nvSpPr>
        <p:spPr>
          <a:xfrm>
            <a:off x="7244816" y="2642844"/>
            <a:ext cx="885900" cy="2286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3"/>
          <p:cNvSpPr txBox="1">
            <a:spLocks noGrp="1"/>
          </p:cNvSpPr>
          <p:nvPr>
            <p:ph type="title" idx="7"/>
          </p:nvPr>
        </p:nvSpPr>
        <p:spPr>
          <a:xfrm>
            <a:off x="7104167" y="2096319"/>
            <a:ext cx="1059300" cy="3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id-ID"/>
              <a:t>-05-</a:t>
            </a:r>
            <a:endParaRPr/>
          </a:p>
        </p:txBody>
      </p:sp>
      <p:sp>
        <p:nvSpPr>
          <p:cNvPr id="77" name="Google Shape;77;p3"/>
          <p:cNvSpPr txBox="1"/>
          <p:nvPr/>
        </p:nvSpPr>
        <p:spPr>
          <a:xfrm>
            <a:off x="6899110" y="2317764"/>
            <a:ext cx="1469414" cy="5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KIRIM USULAN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30"/>
          <p:cNvSpPr/>
          <p:nvPr/>
        </p:nvSpPr>
        <p:spPr>
          <a:xfrm rot="10800000" flipH="1">
            <a:off x="7353400" y="874650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6" name="Google Shape;566;p30"/>
          <p:cNvSpPr txBox="1">
            <a:spLocks noGrp="1"/>
          </p:cNvSpPr>
          <p:nvPr>
            <p:ph type="ctrTitle"/>
          </p:nvPr>
        </p:nvSpPr>
        <p:spPr>
          <a:xfrm>
            <a:off x="2167480" y="733505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/>
              <a:t>-03- PEREKAMAN USULAN CALON JAFUNG</a:t>
            </a:r>
            <a:endParaRPr/>
          </a:p>
        </p:txBody>
      </p:sp>
      <p:sp>
        <p:nvSpPr>
          <p:cNvPr id="567" name="Google Shape;567;p30"/>
          <p:cNvSpPr/>
          <p:nvPr/>
        </p:nvSpPr>
        <p:spPr>
          <a:xfrm>
            <a:off x="876400" y="0"/>
            <a:ext cx="2162100" cy="51516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68" name="Google Shape;568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0138" y="678000"/>
            <a:ext cx="1714626" cy="17346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9" name="Google Shape;569;p30"/>
          <p:cNvCxnSpPr/>
          <p:nvPr/>
        </p:nvCxnSpPr>
        <p:spPr>
          <a:xfrm>
            <a:off x="1528775" y="2597338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70" name="Google Shape;570;p30"/>
          <p:cNvCxnSpPr/>
          <p:nvPr/>
        </p:nvCxnSpPr>
        <p:spPr>
          <a:xfrm>
            <a:off x="1528750" y="3021863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71" name="Google Shape;571;p30"/>
          <p:cNvCxnSpPr/>
          <p:nvPr/>
        </p:nvCxnSpPr>
        <p:spPr>
          <a:xfrm>
            <a:off x="3038500" y="4622743"/>
            <a:ext cx="4629000" cy="0"/>
          </a:xfrm>
          <a:prstGeom prst="straightConnector1">
            <a:avLst/>
          </a:prstGeom>
          <a:noFill/>
          <a:ln w="28575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72" name="Google Shape;572;p30"/>
          <p:cNvSpPr/>
          <p:nvPr/>
        </p:nvSpPr>
        <p:spPr>
          <a:xfrm>
            <a:off x="8131225" y="1763150"/>
            <a:ext cx="2163900" cy="2163900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3" name="Google Shape;573;p30"/>
          <p:cNvSpPr txBox="1">
            <a:spLocks noGrp="1"/>
          </p:cNvSpPr>
          <p:nvPr>
            <p:ph type="ctrTitle"/>
          </p:nvPr>
        </p:nvSpPr>
        <p:spPr>
          <a:xfrm>
            <a:off x="1096325" y="3253100"/>
            <a:ext cx="1722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000"/>
              <a:t>PERPINDAHAN JABATAN</a:t>
            </a:r>
            <a:endParaRPr sz="1000"/>
          </a:p>
        </p:txBody>
      </p:sp>
      <p:pic>
        <p:nvPicPr>
          <p:cNvPr id="574" name="Google Shape;574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14126" y="2529623"/>
            <a:ext cx="1110998" cy="457201"/>
          </a:xfrm>
          <a:prstGeom prst="rect">
            <a:avLst/>
          </a:prstGeom>
          <a:noFill/>
          <a:ln>
            <a:noFill/>
          </a:ln>
        </p:spPr>
      </p:pic>
      <p:sp>
        <p:nvSpPr>
          <p:cNvPr id="575" name="Google Shape;575;p30"/>
          <p:cNvSpPr txBox="1"/>
          <p:nvPr/>
        </p:nvSpPr>
        <p:spPr>
          <a:xfrm>
            <a:off x="3286724" y="1317248"/>
            <a:ext cx="3900588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03.1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Profil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03.2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Informasi Detil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03.3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Pangkat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03.4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Pendidikan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03.5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Satker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03.6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Perekeman Data Jabatan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03.7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Pengalaman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03.8 	Cetak Dokumen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03.9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Upload Dokumen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03.10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	Kirim Usulan</a:t>
            </a:r>
            <a:endParaRPr/>
          </a:p>
        </p:txBody>
      </p:sp>
      <p:sp>
        <p:nvSpPr>
          <p:cNvPr id="576" name="Google Shape;576;p30"/>
          <p:cNvSpPr txBox="1">
            <a:spLocks noGrp="1"/>
          </p:cNvSpPr>
          <p:nvPr>
            <p:ph type="ctrTitle"/>
          </p:nvPr>
        </p:nvSpPr>
        <p:spPr>
          <a:xfrm>
            <a:off x="2173875" y="716100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77" name="Google Shape;577;p30"/>
          <p:cNvSpPr txBox="1"/>
          <p:nvPr/>
        </p:nvSpPr>
        <p:spPr>
          <a:xfrm>
            <a:off x="1096300" y="2610400"/>
            <a:ext cx="17223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CALON JAFUNG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578" name="Google Shape;578;p30"/>
          <p:cNvSpPr txBox="1"/>
          <p:nvPr/>
        </p:nvSpPr>
        <p:spPr>
          <a:xfrm>
            <a:off x="1276000" y="3569125"/>
            <a:ext cx="1362900" cy="116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800"/>
              <a:buFont typeface="Nunito Light"/>
              <a:buNone/>
            </a:pPr>
            <a:r>
              <a:rPr lang="id-ID" sz="900" b="0" i="0" u="none" strike="noStrike" cap="non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Perekaman usulan calon jafung</a:t>
            </a:r>
            <a:endParaRPr sz="900" b="0" i="0" u="none" strike="noStrike" cap="non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31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4" name="Google Shape;584;p31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-03.8- CETAK DOKUMEN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pic>
        <p:nvPicPr>
          <p:cNvPr id="585" name="Google Shape;585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8480" y="1909545"/>
            <a:ext cx="2520300" cy="1643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" name="Google Shape;586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8480" y="730831"/>
            <a:ext cx="4111208" cy="1040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" name="Google Shape;587;p3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8480" y="3759910"/>
            <a:ext cx="4124907" cy="1171849"/>
          </a:xfrm>
          <a:prstGeom prst="rect">
            <a:avLst/>
          </a:prstGeom>
          <a:noFill/>
          <a:ln>
            <a:noFill/>
          </a:ln>
        </p:spPr>
      </p:pic>
      <p:sp>
        <p:nvSpPr>
          <p:cNvPr id="588" name="Google Shape;588;p31"/>
          <p:cNvSpPr/>
          <p:nvPr/>
        </p:nvSpPr>
        <p:spPr>
          <a:xfrm>
            <a:off x="476608" y="1344470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589" name="Google Shape;589;p31"/>
          <p:cNvSpPr/>
          <p:nvPr/>
        </p:nvSpPr>
        <p:spPr>
          <a:xfrm>
            <a:off x="2804262" y="2112364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590" name="Google Shape;590;p31"/>
          <p:cNvSpPr/>
          <p:nvPr/>
        </p:nvSpPr>
        <p:spPr>
          <a:xfrm>
            <a:off x="2804262" y="2322964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591" name="Google Shape;591;p31"/>
          <p:cNvSpPr/>
          <p:nvPr/>
        </p:nvSpPr>
        <p:spPr>
          <a:xfrm>
            <a:off x="1114049" y="2439322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592" name="Google Shape;592;p31"/>
          <p:cNvSpPr/>
          <p:nvPr/>
        </p:nvSpPr>
        <p:spPr>
          <a:xfrm>
            <a:off x="1114049" y="2647409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593" name="Google Shape;593;p31"/>
          <p:cNvSpPr/>
          <p:nvPr/>
        </p:nvSpPr>
        <p:spPr>
          <a:xfrm>
            <a:off x="2804262" y="2739818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/>
          </a:p>
        </p:txBody>
      </p:sp>
      <p:sp>
        <p:nvSpPr>
          <p:cNvPr id="594" name="Google Shape;594;p31"/>
          <p:cNvSpPr/>
          <p:nvPr/>
        </p:nvSpPr>
        <p:spPr>
          <a:xfrm>
            <a:off x="2804262" y="2940897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/>
          </a:p>
        </p:txBody>
      </p:sp>
      <p:sp>
        <p:nvSpPr>
          <p:cNvPr id="595" name="Google Shape;595;p31"/>
          <p:cNvSpPr/>
          <p:nvPr/>
        </p:nvSpPr>
        <p:spPr>
          <a:xfrm>
            <a:off x="2804262" y="3131647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/>
          </a:p>
        </p:txBody>
      </p:sp>
      <p:sp>
        <p:nvSpPr>
          <p:cNvPr id="596" name="Google Shape;596;p31"/>
          <p:cNvSpPr/>
          <p:nvPr/>
        </p:nvSpPr>
        <p:spPr>
          <a:xfrm>
            <a:off x="1114049" y="3307580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/>
          </a:p>
        </p:txBody>
      </p:sp>
      <p:sp>
        <p:nvSpPr>
          <p:cNvPr id="597" name="Google Shape;597;p31"/>
          <p:cNvSpPr/>
          <p:nvPr/>
        </p:nvSpPr>
        <p:spPr>
          <a:xfrm>
            <a:off x="241438" y="4363218"/>
            <a:ext cx="215987" cy="215987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8" name="Google Shape;598;p31"/>
          <p:cNvSpPr/>
          <p:nvPr/>
        </p:nvSpPr>
        <p:spPr>
          <a:xfrm>
            <a:off x="3782873" y="4678927"/>
            <a:ext cx="215987" cy="215987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 i="0" u="none" strike="noStrike" cap="none">
              <a:solidFill>
                <a:srgbClr val="4BA0F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9" name="Google Shape;599;p31"/>
          <p:cNvSpPr/>
          <p:nvPr/>
        </p:nvSpPr>
        <p:spPr>
          <a:xfrm>
            <a:off x="4601515" y="730831"/>
            <a:ext cx="4430808" cy="4266526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icon Tambah untuk mengisikan data Dokumen yang akan dicetak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Pilih Jenis dokumen yang akan dicetak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Nama penandatangan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NIP penandatangan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Jabatan penandatangan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Pangkat/Golongan penandatangan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Nama Kota penandatangan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Tanggal penandatanganan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Simpan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 Ulangi pengisian sampai seluruh dokumen yang dipersyaratkan terinput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 Klik icon 	untuk mencetak dokumen</a:t>
            </a:r>
            <a:endParaRPr/>
          </a:p>
        </p:txBody>
      </p:sp>
      <p:pic>
        <p:nvPicPr>
          <p:cNvPr id="600" name="Google Shape;600;p3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624467" y="4436403"/>
            <a:ext cx="171474" cy="2095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32"/>
          <p:cNvSpPr/>
          <p:nvPr/>
        </p:nvSpPr>
        <p:spPr>
          <a:xfrm rot="10800000" flipH="1">
            <a:off x="7353400" y="874650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6" name="Google Shape;606;p32"/>
          <p:cNvSpPr txBox="1">
            <a:spLocks noGrp="1"/>
          </p:cNvSpPr>
          <p:nvPr>
            <p:ph type="ctrTitle"/>
          </p:nvPr>
        </p:nvSpPr>
        <p:spPr>
          <a:xfrm>
            <a:off x="2167480" y="733505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/>
              <a:t>-03- PEREKAMAN USULAN CALON JAFUNG</a:t>
            </a:r>
            <a:endParaRPr/>
          </a:p>
        </p:txBody>
      </p:sp>
      <p:sp>
        <p:nvSpPr>
          <p:cNvPr id="607" name="Google Shape;607;p32"/>
          <p:cNvSpPr/>
          <p:nvPr/>
        </p:nvSpPr>
        <p:spPr>
          <a:xfrm>
            <a:off x="876400" y="0"/>
            <a:ext cx="2162100" cy="51516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8" name="Google Shape;608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0138" y="678000"/>
            <a:ext cx="1714626" cy="17346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09" name="Google Shape;609;p32"/>
          <p:cNvCxnSpPr/>
          <p:nvPr/>
        </p:nvCxnSpPr>
        <p:spPr>
          <a:xfrm>
            <a:off x="1528775" y="2597338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10" name="Google Shape;610;p32"/>
          <p:cNvCxnSpPr/>
          <p:nvPr/>
        </p:nvCxnSpPr>
        <p:spPr>
          <a:xfrm>
            <a:off x="1528750" y="3021863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11" name="Google Shape;611;p32"/>
          <p:cNvCxnSpPr/>
          <p:nvPr/>
        </p:nvCxnSpPr>
        <p:spPr>
          <a:xfrm>
            <a:off x="3038500" y="4622743"/>
            <a:ext cx="4629000" cy="0"/>
          </a:xfrm>
          <a:prstGeom prst="straightConnector1">
            <a:avLst/>
          </a:prstGeom>
          <a:noFill/>
          <a:ln w="28575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12" name="Google Shape;612;p32"/>
          <p:cNvSpPr/>
          <p:nvPr/>
        </p:nvSpPr>
        <p:spPr>
          <a:xfrm>
            <a:off x="8131225" y="1763150"/>
            <a:ext cx="2163900" cy="2163900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3" name="Google Shape;613;p32"/>
          <p:cNvSpPr txBox="1">
            <a:spLocks noGrp="1"/>
          </p:cNvSpPr>
          <p:nvPr>
            <p:ph type="ctrTitle"/>
          </p:nvPr>
        </p:nvSpPr>
        <p:spPr>
          <a:xfrm>
            <a:off x="1096325" y="3253100"/>
            <a:ext cx="1722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000"/>
              <a:t>PERPINDAHAN JABATAN</a:t>
            </a:r>
            <a:endParaRPr sz="1000"/>
          </a:p>
        </p:txBody>
      </p:sp>
      <p:pic>
        <p:nvPicPr>
          <p:cNvPr id="614" name="Google Shape;614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14126" y="2529623"/>
            <a:ext cx="1110998" cy="457201"/>
          </a:xfrm>
          <a:prstGeom prst="rect">
            <a:avLst/>
          </a:prstGeom>
          <a:noFill/>
          <a:ln>
            <a:noFill/>
          </a:ln>
        </p:spPr>
      </p:pic>
      <p:sp>
        <p:nvSpPr>
          <p:cNvPr id="615" name="Google Shape;615;p32"/>
          <p:cNvSpPr txBox="1"/>
          <p:nvPr/>
        </p:nvSpPr>
        <p:spPr>
          <a:xfrm>
            <a:off x="3286724" y="1317248"/>
            <a:ext cx="3900588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03.1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Profil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03.2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Informasi Detil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03.3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Pangkat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03.4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Pendidikan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03.5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Satker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03.6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Perekeman Data Jabatan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03.7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Pengalaman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03.8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Cetak Dokumen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03.9 	Upload Dokumen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03.10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	Kirim Usulan</a:t>
            </a:r>
            <a:endParaRPr/>
          </a:p>
        </p:txBody>
      </p:sp>
      <p:sp>
        <p:nvSpPr>
          <p:cNvPr id="616" name="Google Shape;616;p32"/>
          <p:cNvSpPr txBox="1">
            <a:spLocks noGrp="1"/>
          </p:cNvSpPr>
          <p:nvPr>
            <p:ph type="ctrTitle"/>
          </p:nvPr>
        </p:nvSpPr>
        <p:spPr>
          <a:xfrm>
            <a:off x="2173875" y="716100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617" name="Google Shape;617;p32"/>
          <p:cNvSpPr txBox="1"/>
          <p:nvPr/>
        </p:nvSpPr>
        <p:spPr>
          <a:xfrm>
            <a:off x="1096300" y="2610400"/>
            <a:ext cx="17223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CALON JAFUNG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618" name="Google Shape;618;p32"/>
          <p:cNvSpPr txBox="1"/>
          <p:nvPr/>
        </p:nvSpPr>
        <p:spPr>
          <a:xfrm>
            <a:off x="1276000" y="3569125"/>
            <a:ext cx="1362900" cy="116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800"/>
              <a:buFont typeface="Nunito Light"/>
              <a:buNone/>
            </a:pPr>
            <a:r>
              <a:rPr lang="id-ID" sz="900" b="0" i="0" u="none" strike="noStrike" cap="non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Perekaman usulan calon jafung</a:t>
            </a:r>
            <a:endParaRPr sz="900" b="0" i="0" u="none" strike="noStrike" cap="non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3" name="Google Shape;623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0020" y="1914345"/>
            <a:ext cx="3075562" cy="16802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24" name="Google Shape;624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0020" y="709266"/>
            <a:ext cx="4105454" cy="1039792"/>
          </a:xfrm>
          <a:prstGeom prst="rect">
            <a:avLst/>
          </a:prstGeom>
          <a:noFill/>
          <a:ln>
            <a:noFill/>
          </a:ln>
        </p:spPr>
      </p:pic>
      <p:sp>
        <p:nvSpPr>
          <p:cNvPr id="625" name="Google Shape;625;p33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" name="Google Shape;626;p33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-03.9- UPLOAD DOKUMEN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627" name="Google Shape;627;p33"/>
          <p:cNvSpPr/>
          <p:nvPr/>
        </p:nvSpPr>
        <p:spPr>
          <a:xfrm>
            <a:off x="457425" y="1307609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628" name="Google Shape;628;p33"/>
          <p:cNvSpPr/>
          <p:nvPr/>
        </p:nvSpPr>
        <p:spPr>
          <a:xfrm>
            <a:off x="3387843" y="2347432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629" name="Google Shape;629;p33"/>
          <p:cNvSpPr/>
          <p:nvPr/>
        </p:nvSpPr>
        <p:spPr>
          <a:xfrm>
            <a:off x="3387843" y="2623102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630" name="Google Shape;630;p33"/>
          <p:cNvSpPr/>
          <p:nvPr/>
        </p:nvSpPr>
        <p:spPr>
          <a:xfrm>
            <a:off x="1651179" y="2848564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631" name="Google Shape;631;p33"/>
          <p:cNvSpPr/>
          <p:nvPr/>
        </p:nvSpPr>
        <p:spPr>
          <a:xfrm>
            <a:off x="1651179" y="3221593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632" name="Google Shape;632;p33"/>
          <p:cNvSpPr/>
          <p:nvPr/>
        </p:nvSpPr>
        <p:spPr>
          <a:xfrm>
            <a:off x="4601515" y="730831"/>
            <a:ext cx="4430808" cy="2555893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icon Tambah untuk upload Dokumen yang dipersyaratkan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Pilih Jenis dokumen yang akan diupload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Nomor Dokumen, jika tidak ada nomor, isikan “-”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Upload Dokumen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Simpan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Ulangi proses sampai seluruh dokumen persyaratan terupload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34"/>
          <p:cNvSpPr/>
          <p:nvPr/>
        </p:nvSpPr>
        <p:spPr>
          <a:xfrm rot="10800000" flipH="1">
            <a:off x="7353400" y="874650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8" name="Google Shape;638;p34"/>
          <p:cNvSpPr txBox="1">
            <a:spLocks noGrp="1"/>
          </p:cNvSpPr>
          <p:nvPr>
            <p:ph type="ctrTitle"/>
          </p:nvPr>
        </p:nvSpPr>
        <p:spPr>
          <a:xfrm>
            <a:off x="2167480" y="733505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/>
              <a:t>-03- PEREKAMAN USULAN CALON JAFUNG</a:t>
            </a:r>
            <a:endParaRPr/>
          </a:p>
        </p:txBody>
      </p:sp>
      <p:sp>
        <p:nvSpPr>
          <p:cNvPr id="639" name="Google Shape;639;p34"/>
          <p:cNvSpPr/>
          <p:nvPr/>
        </p:nvSpPr>
        <p:spPr>
          <a:xfrm>
            <a:off x="876400" y="0"/>
            <a:ext cx="2162100" cy="51516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40" name="Google Shape;640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0138" y="678000"/>
            <a:ext cx="1714626" cy="17346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41" name="Google Shape;641;p34"/>
          <p:cNvCxnSpPr/>
          <p:nvPr/>
        </p:nvCxnSpPr>
        <p:spPr>
          <a:xfrm>
            <a:off x="1528775" y="2597338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42" name="Google Shape;642;p34"/>
          <p:cNvCxnSpPr/>
          <p:nvPr/>
        </p:nvCxnSpPr>
        <p:spPr>
          <a:xfrm>
            <a:off x="1528750" y="3021863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43" name="Google Shape;643;p34"/>
          <p:cNvCxnSpPr/>
          <p:nvPr/>
        </p:nvCxnSpPr>
        <p:spPr>
          <a:xfrm>
            <a:off x="3038500" y="4622743"/>
            <a:ext cx="4629000" cy="0"/>
          </a:xfrm>
          <a:prstGeom prst="straightConnector1">
            <a:avLst/>
          </a:prstGeom>
          <a:noFill/>
          <a:ln w="28575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44" name="Google Shape;644;p34"/>
          <p:cNvSpPr/>
          <p:nvPr/>
        </p:nvSpPr>
        <p:spPr>
          <a:xfrm>
            <a:off x="8131225" y="1763150"/>
            <a:ext cx="2163900" cy="2163900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5" name="Google Shape;645;p34"/>
          <p:cNvSpPr txBox="1">
            <a:spLocks noGrp="1"/>
          </p:cNvSpPr>
          <p:nvPr>
            <p:ph type="ctrTitle"/>
          </p:nvPr>
        </p:nvSpPr>
        <p:spPr>
          <a:xfrm>
            <a:off x="1096325" y="3253100"/>
            <a:ext cx="1722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000"/>
              <a:t>PERPINDAHAN JABATAN</a:t>
            </a:r>
            <a:endParaRPr sz="1000"/>
          </a:p>
        </p:txBody>
      </p:sp>
      <p:pic>
        <p:nvPicPr>
          <p:cNvPr id="646" name="Google Shape;646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14126" y="2529623"/>
            <a:ext cx="1110998" cy="457201"/>
          </a:xfrm>
          <a:prstGeom prst="rect">
            <a:avLst/>
          </a:prstGeom>
          <a:noFill/>
          <a:ln>
            <a:noFill/>
          </a:ln>
        </p:spPr>
      </p:pic>
      <p:sp>
        <p:nvSpPr>
          <p:cNvPr id="647" name="Google Shape;647;p34"/>
          <p:cNvSpPr txBox="1"/>
          <p:nvPr/>
        </p:nvSpPr>
        <p:spPr>
          <a:xfrm>
            <a:off x="3286724" y="1317248"/>
            <a:ext cx="3900588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03.1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Profil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03.2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Informasi Detil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03.3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Pangkat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03.4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Pendidikan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03.5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Satker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03.6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Perekeman Data Jabatan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03.7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Data Pengalaman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03.8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Cetak Dokumen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03.9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Upload Dokumen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03.10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	</a:t>
            </a: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Kirim Usulan</a:t>
            </a:r>
            <a:endParaRPr/>
          </a:p>
        </p:txBody>
      </p:sp>
      <p:sp>
        <p:nvSpPr>
          <p:cNvPr id="648" name="Google Shape;648;p34"/>
          <p:cNvSpPr txBox="1">
            <a:spLocks noGrp="1"/>
          </p:cNvSpPr>
          <p:nvPr>
            <p:ph type="ctrTitle"/>
          </p:nvPr>
        </p:nvSpPr>
        <p:spPr>
          <a:xfrm>
            <a:off x="2173875" y="716100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649" name="Google Shape;649;p34"/>
          <p:cNvSpPr txBox="1"/>
          <p:nvPr/>
        </p:nvSpPr>
        <p:spPr>
          <a:xfrm>
            <a:off x="1096300" y="2610400"/>
            <a:ext cx="17223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CALON JAFUNG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650" name="Google Shape;650;p34"/>
          <p:cNvSpPr txBox="1"/>
          <p:nvPr/>
        </p:nvSpPr>
        <p:spPr>
          <a:xfrm>
            <a:off x="1276000" y="3569125"/>
            <a:ext cx="1362900" cy="116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800"/>
              <a:buFont typeface="Nunito Light"/>
              <a:buNone/>
            </a:pPr>
            <a:r>
              <a:rPr lang="id-ID" sz="900" b="0" i="0" u="none" strike="noStrike" cap="non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Perekaman usulan calon jafung</a:t>
            </a:r>
            <a:endParaRPr sz="900" b="0" i="0" u="none" strike="noStrike" cap="non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35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6" name="Google Shape;656;p35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-03.10- KIRIM USULAN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pic>
        <p:nvPicPr>
          <p:cNvPr id="657" name="Google Shape;657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7283" y="730831"/>
            <a:ext cx="4434232" cy="1096286"/>
          </a:xfrm>
          <a:prstGeom prst="rect">
            <a:avLst/>
          </a:prstGeom>
          <a:noFill/>
          <a:ln>
            <a:noFill/>
          </a:ln>
        </p:spPr>
      </p:pic>
      <p:pic>
        <p:nvPicPr>
          <p:cNvPr id="658" name="Google Shape;658;p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7283" y="2107926"/>
            <a:ext cx="7912982" cy="1682827"/>
          </a:xfrm>
          <a:prstGeom prst="rect">
            <a:avLst/>
          </a:prstGeom>
          <a:noFill/>
          <a:ln>
            <a:noFill/>
          </a:ln>
        </p:spPr>
      </p:pic>
      <p:sp>
        <p:nvSpPr>
          <p:cNvPr id="659" name="Google Shape;659;p35"/>
          <p:cNvSpPr/>
          <p:nvPr/>
        </p:nvSpPr>
        <p:spPr>
          <a:xfrm>
            <a:off x="553341" y="1537808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660" name="Google Shape;660;p35"/>
          <p:cNvSpPr/>
          <p:nvPr/>
        </p:nvSpPr>
        <p:spPr>
          <a:xfrm>
            <a:off x="7102993" y="2999661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661" name="Google Shape;661;p35"/>
          <p:cNvSpPr txBox="1">
            <a:spLocks noGrp="1"/>
          </p:cNvSpPr>
          <p:nvPr>
            <p:ph type="subTitle" idx="4"/>
          </p:nvPr>
        </p:nvSpPr>
        <p:spPr>
          <a:xfrm>
            <a:off x="4652530" y="1086850"/>
            <a:ext cx="3317977" cy="542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200" b="0" i="0" u="none" strike="noStrike" cap="none">
                <a:solidFill>
                  <a:srgbClr val="FF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PASTIKAN DATA BENAR SEBELUM KIRIM</a:t>
            </a:r>
            <a:endParaRPr sz="1200" b="0" i="0" u="none" strike="noStrike" cap="none">
              <a:solidFill>
                <a:srgbClr val="FF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662" name="Google Shape;662;p35"/>
          <p:cNvSpPr txBox="1"/>
          <p:nvPr/>
        </p:nvSpPr>
        <p:spPr>
          <a:xfrm>
            <a:off x="445950" y="3900587"/>
            <a:ext cx="3109340" cy="369332"/>
          </a:xfrm>
          <a:prstGeom prst="rect">
            <a:avLst/>
          </a:prstGeom>
          <a:noFill/>
          <a:ln w="127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Status akan berubah setelah klik “Kirim”</a:t>
            </a:r>
            <a:endParaRPr sz="1200" b="1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cxnSp>
        <p:nvCxnSpPr>
          <p:cNvPr id="663" name="Google Shape;663;p35"/>
          <p:cNvCxnSpPr>
            <a:stCxn id="660" idx="4"/>
            <a:endCxn id="662" idx="3"/>
          </p:cNvCxnSpPr>
          <p:nvPr/>
        </p:nvCxnSpPr>
        <p:spPr>
          <a:xfrm rot="5400000">
            <a:off x="4924183" y="1814541"/>
            <a:ext cx="901800" cy="3639600"/>
          </a:xfrm>
          <a:prstGeom prst="bentConnector2">
            <a:avLst/>
          </a:prstGeom>
          <a:noFill/>
          <a:ln w="12700" cap="flat" cmpd="sng">
            <a:solidFill>
              <a:srgbClr val="4BA0FA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36"/>
          <p:cNvSpPr/>
          <p:nvPr/>
        </p:nvSpPr>
        <p:spPr>
          <a:xfrm rot="10800000" flipH="1">
            <a:off x="7353400" y="874650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9" name="Google Shape;669;p36"/>
          <p:cNvSpPr txBox="1">
            <a:spLocks noGrp="1"/>
          </p:cNvSpPr>
          <p:nvPr>
            <p:ph type="ctrTitle"/>
          </p:nvPr>
        </p:nvSpPr>
        <p:spPr>
          <a:xfrm>
            <a:off x="2167480" y="733505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/>
              <a:t>-04- VERIFIKASI USULAN CALON JAFUNG</a:t>
            </a:r>
            <a:endParaRPr/>
          </a:p>
        </p:txBody>
      </p:sp>
      <p:sp>
        <p:nvSpPr>
          <p:cNvPr id="670" name="Google Shape;670;p36"/>
          <p:cNvSpPr/>
          <p:nvPr/>
        </p:nvSpPr>
        <p:spPr>
          <a:xfrm>
            <a:off x="876400" y="0"/>
            <a:ext cx="2162100" cy="51516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1" name="Google Shape;671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0138" y="678000"/>
            <a:ext cx="1714626" cy="1734649"/>
          </a:xfrm>
          <a:prstGeom prst="rect">
            <a:avLst/>
          </a:prstGeom>
          <a:noFill/>
          <a:ln>
            <a:noFill/>
          </a:ln>
        </p:spPr>
      </p:pic>
      <p:sp>
        <p:nvSpPr>
          <p:cNvPr id="672" name="Google Shape;672;p36"/>
          <p:cNvSpPr txBox="1">
            <a:spLocks noGrp="1"/>
          </p:cNvSpPr>
          <p:nvPr>
            <p:ph type="ctrTitle"/>
          </p:nvPr>
        </p:nvSpPr>
        <p:spPr>
          <a:xfrm>
            <a:off x="1096300" y="2610400"/>
            <a:ext cx="17223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400"/>
              <a:t>ADMIN SATKER</a:t>
            </a:r>
            <a:endParaRPr sz="1400"/>
          </a:p>
        </p:txBody>
      </p:sp>
      <p:sp>
        <p:nvSpPr>
          <p:cNvPr id="673" name="Google Shape;673;p36"/>
          <p:cNvSpPr txBox="1">
            <a:spLocks noGrp="1"/>
          </p:cNvSpPr>
          <p:nvPr>
            <p:ph type="subTitle" idx="4294967295"/>
          </p:nvPr>
        </p:nvSpPr>
        <p:spPr>
          <a:xfrm>
            <a:off x="1276000" y="3569125"/>
            <a:ext cx="1362900" cy="116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800"/>
              <a:buFont typeface="Nunito Light"/>
              <a:buNone/>
            </a:pPr>
            <a:r>
              <a:rPr lang="id-ID" sz="900" b="0" i="0" u="none" strike="noStrike" cap="non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Verifikasi usulan</a:t>
            </a:r>
            <a:endParaRPr sz="900" b="0" i="0" u="none" strike="noStrike" cap="non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674" name="Google Shape;674;p36"/>
          <p:cNvCxnSpPr/>
          <p:nvPr/>
        </p:nvCxnSpPr>
        <p:spPr>
          <a:xfrm>
            <a:off x="1528775" y="2597338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75" name="Google Shape;675;p36"/>
          <p:cNvCxnSpPr/>
          <p:nvPr/>
        </p:nvCxnSpPr>
        <p:spPr>
          <a:xfrm>
            <a:off x="1528750" y="3021863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76" name="Google Shape;676;p36"/>
          <p:cNvCxnSpPr/>
          <p:nvPr/>
        </p:nvCxnSpPr>
        <p:spPr>
          <a:xfrm>
            <a:off x="3038500" y="4622743"/>
            <a:ext cx="4629000" cy="0"/>
          </a:xfrm>
          <a:prstGeom prst="straightConnector1">
            <a:avLst/>
          </a:prstGeom>
          <a:noFill/>
          <a:ln w="28575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77" name="Google Shape;677;p36"/>
          <p:cNvSpPr/>
          <p:nvPr/>
        </p:nvSpPr>
        <p:spPr>
          <a:xfrm>
            <a:off x="8131225" y="1763150"/>
            <a:ext cx="2163900" cy="2163900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8" name="Google Shape;678;p36"/>
          <p:cNvSpPr txBox="1">
            <a:spLocks noGrp="1"/>
          </p:cNvSpPr>
          <p:nvPr>
            <p:ph type="ctrTitle"/>
          </p:nvPr>
        </p:nvSpPr>
        <p:spPr>
          <a:xfrm>
            <a:off x="1096325" y="3253100"/>
            <a:ext cx="1722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000"/>
              <a:t>PERPINDAHAN JABATAN</a:t>
            </a:r>
            <a:endParaRPr sz="1000"/>
          </a:p>
        </p:txBody>
      </p:sp>
      <p:pic>
        <p:nvPicPr>
          <p:cNvPr id="679" name="Google Shape;679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14126" y="2529623"/>
            <a:ext cx="1110998" cy="457201"/>
          </a:xfrm>
          <a:prstGeom prst="rect">
            <a:avLst/>
          </a:prstGeom>
          <a:noFill/>
          <a:ln>
            <a:noFill/>
          </a:ln>
        </p:spPr>
      </p:pic>
      <p:sp>
        <p:nvSpPr>
          <p:cNvPr id="680" name="Google Shape;680;p36"/>
          <p:cNvSpPr txBox="1"/>
          <p:nvPr/>
        </p:nvSpPr>
        <p:spPr>
          <a:xfrm>
            <a:off x="3286724" y="1317248"/>
            <a:ext cx="390058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04.1 	Verifikasi Usulan</a:t>
            </a:r>
            <a:endParaRPr sz="1200" b="0" i="0" u="none" strike="noStrike" cap="none">
              <a:solidFill>
                <a:srgbClr val="000000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04.2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Kirim Usulan</a:t>
            </a:r>
            <a:endParaRPr sz="1200" b="1" i="0" u="none" strike="noStrike" cap="none">
              <a:solidFill>
                <a:srgbClr val="000000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37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6" name="Google Shape;686;p37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-04.1- VERIFIKASI USULAN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pic>
        <p:nvPicPr>
          <p:cNvPr id="687" name="Google Shape;687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5046" y="997527"/>
            <a:ext cx="8329087" cy="1925719"/>
          </a:xfrm>
          <a:prstGeom prst="rect">
            <a:avLst/>
          </a:prstGeom>
          <a:noFill/>
          <a:ln>
            <a:noFill/>
          </a:ln>
        </p:spPr>
      </p:pic>
      <p:sp>
        <p:nvSpPr>
          <p:cNvPr id="688" name="Google Shape;688;p37"/>
          <p:cNvSpPr/>
          <p:nvPr/>
        </p:nvSpPr>
        <p:spPr>
          <a:xfrm>
            <a:off x="1071288" y="1652907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689" name="Google Shape;689;p37"/>
          <p:cNvSpPr/>
          <p:nvPr/>
        </p:nvSpPr>
        <p:spPr>
          <a:xfrm>
            <a:off x="143156" y="1960386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690" name="Google Shape;690;p37"/>
          <p:cNvSpPr/>
          <p:nvPr/>
        </p:nvSpPr>
        <p:spPr>
          <a:xfrm>
            <a:off x="8232769" y="1894620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691" name="Google Shape;691;p37"/>
          <p:cNvSpPr/>
          <p:nvPr/>
        </p:nvSpPr>
        <p:spPr>
          <a:xfrm>
            <a:off x="235046" y="3107024"/>
            <a:ext cx="4430808" cy="1830735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menu Perpindahan Jabatan 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submenu Verifikasi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Tombol verifikasi akan muncul pada admin satker jika status “ Dikirim ke Admin Satker”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tombol “Verifikasi” pada calon jafung yang diverifikasi</a:t>
            </a:r>
            <a:endParaRPr/>
          </a:p>
        </p:txBody>
      </p:sp>
      <p:sp>
        <p:nvSpPr>
          <p:cNvPr id="692" name="Google Shape;692;p37"/>
          <p:cNvSpPr/>
          <p:nvPr/>
        </p:nvSpPr>
        <p:spPr>
          <a:xfrm>
            <a:off x="7169620" y="1894620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38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8" name="Google Shape;698;p38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-04.1- VERIFIKASI USULAN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pic>
        <p:nvPicPr>
          <p:cNvPr id="699" name="Google Shape;699;p38"/>
          <p:cNvPicPr preferRelativeResize="0"/>
          <p:nvPr/>
        </p:nvPicPr>
        <p:blipFill rotWithShape="1">
          <a:blip r:embed="rId3">
            <a:alphaModFix/>
          </a:blip>
          <a:srcRect l="25337"/>
          <a:stretch/>
        </p:blipFill>
        <p:spPr>
          <a:xfrm>
            <a:off x="211016" y="730831"/>
            <a:ext cx="4118080" cy="2656633"/>
          </a:xfrm>
          <a:prstGeom prst="rect">
            <a:avLst/>
          </a:prstGeom>
          <a:noFill/>
          <a:ln>
            <a:noFill/>
          </a:ln>
        </p:spPr>
      </p:pic>
      <p:pic>
        <p:nvPicPr>
          <p:cNvPr id="700" name="Google Shape;700;p38"/>
          <p:cNvPicPr preferRelativeResize="0"/>
          <p:nvPr/>
        </p:nvPicPr>
        <p:blipFill rotWithShape="1">
          <a:blip r:embed="rId4">
            <a:alphaModFix/>
          </a:blip>
          <a:srcRect l="25623"/>
          <a:stretch/>
        </p:blipFill>
        <p:spPr>
          <a:xfrm>
            <a:off x="198228" y="2939186"/>
            <a:ext cx="4130868" cy="1716971"/>
          </a:xfrm>
          <a:prstGeom prst="rect">
            <a:avLst/>
          </a:prstGeom>
          <a:noFill/>
          <a:ln>
            <a:noFill/>
          </a:ln>
        </p:spPr>
      </p:pic>
      <p:sp>
        <p:nvSpPr>
          <p:cNvPr id="701" name="Google Shape;701;p38"/>
          <p:cNvSpPr/>
          <p:nvPr/>
        </p:nvSpPr>
        <p:spPr>
          <a:xfrm>
            <a:off x="3999925" y="1486713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702" name="Google Shape;702;p38"/>
          <p:cNvSpPr/>
          <p:nvPr/>
        </p:nvSpPr>
        <p:spPr>
          <a:xfrm>
            <a:off x="4091815" y="1937228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703" name="Google Shape;703;p38"/>
          <p:cNvSpPr/>
          <p:nvPr/>
        </p:nvSpPr>
        <p:spPr>
          <a:xfrm>
            <a:off x="3999925" y="2346317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704" name="Google Shape;704;p38"/>
          <p:cNvSpPr/>
          <p:nvPr/>
        </p:nvSpPr>
        <p:spPr>
          <a:xfrm>
            <a:off x="3999925" y="2826249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705" name="Google Shape;705;p38"/>
          <p:cNvSpPr/>
          <p:nvPr/>
        </p:nvSpPr>
        <p:spPr>
          <a:xfrm>
            <a:off x="4091815" y="3256385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706" name="Google Shape;706;p38"/>
          <p:cNvSpPr/>
          <p:nvPr/>
        </p:nvSpPr>
        <p:spPr>
          <a:xfrm>
            <a:off x="4001780" y="3670052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/>
          </a:p>
        </p:txBody>
      </p:sp>
      <p:sp>
        <p:nvSpPr>
          <p:cNvPr id="707" name="Google Shape;707;p38"/>
          <p:cNvSpPr/>
          <p:nvPr/>
        </p:nvSpPr>
        <p:spPr>
          <a:xfrm>
            <a:off x="3999925" y="3909102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/>
          </a:p>
        </p:txBody>
      </p:sp>
      <p:sp>
        <p:nvSpPr>
          <p:cNvPr id="708" name="Google Shape;708;p38"/>
          <p:cNvSpPr/>
          <p:nvPr/>
        </p:nvSpPr>
        <p:spPr>
          <a:xfrm>
            <a:off x="3999925" y="4136420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/>
          </a:p>
        </p:txBody>
      </p:sp>
      <p:sp>
        <p:nvSpPr>
          <p:cNvPr id="709" name="Google Shape;709;p38"/>
          <p:cNvSpPr/>
          <p:nvPr/>
        </p:nvSpPr>
        <p:spPr>
          <a:xfrm>
            <a:off x="1797871" y="4320200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/>
          </a:p>
        </p:txBody>
      </p:sp>
      <p:sp>
        <p:nvSpPr>
          <p:cNvPr id="710" name="Google Shape;710;p38"/>
          <p:cNvSpPr/>
          <p:nvPr/>
        </p:nvSpPr>
        <p:spPr>
          <a:xfrm>
            <a:off x="4601515" y="730831"/>
            <a:ext cx="4430808" cy="4058580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rabi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Bandingkan dokumen Data kepangkatan dengan dokumen yang diupload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rabi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Bandingkan dokumen Data pendidikan dengan dokumen yang diupload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rabi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Pastikan isian Satker sesuai dengan unit penugasan calon jafung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rabi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Bandingkan dokumen Data Jabatan dengan dokumen yang diupload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rabi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Bandingkan dokumen Data Pengalaman dengan dokumen yang diupload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rabi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Pastikan dokumen pendukung yang diupload sesuai dengan persyaratan 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rabi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Pilih hasil verifikasi :</a:t>
            </a:r>
            <a:endParaRPr/>
          </a:p>
          <a:p>
            <a:pPr marL="447675" marR="0" lvl="3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lphaL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Diterima, usulan akan dilanjutkan kepada admin KL untuk dilakukan verifikasi</a:t>
            </a:r>
            <a:endParaRPr/>
          </a:p>
          <a:p>
            <a:pPr marL="447675" marR="0" lvl="3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lphaL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Perbaikan, usulan akan dikembalikan ke jafung untuk diperbaiki</a:t>
            </a:r>
            <a:endParaRPr/>
          </a:p>
          <a:p>
            <a:pPr marL="447675" marR="0" lvl="3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lphaL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Ditolak, usulan akan berhenti dan dinyatakan gugur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rabi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Keterangan verifikasi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rabi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Simpan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39"/>
          <p:cNvSpPr/>
          <p:nvPr/>
        </p:nvSpPr>
        <p:spPr>
          <a:xfrm rot="10800000" flipH="1">
            <a:off x="7353400" y="874650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6" name="Google Shape;716;p39"/>
          <p:cNvSpPr txBox="1">
            <a:spLocks noGrp="1"/>
          </p:cNvSpPr>
          <p:nvPr>
            <p:ph type="ctrTitle"/>
          </p:nvPr>
        </p:nvSpPr>
        <p:spPr>
          <a:xfrm>
            <a:off x="2167480" y="733505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/>
              <a:t>-04- VERIFIKASI USULAN CALON JAFUNG</a:t>
            </a:r>
            <a:endParaRPr/>
          </a:p>
        </p:txBody>
      </p:sp>
      <p:sp>
        <p:nvSpPr>
          <p:cNvPr id="717" name="Google Shape;717;p39"/>
          <p:cNvSpPr/>
          <p:nvPr/>
        </p:nvSpPr>
        <p:spPr>
          <a:xfrm>
            <a:off x="876400" y="0"/>
            <a:ext cx="2162100" cy="51516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8" name="Google Shape;718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0138" y="678000"/>
            <a:ext cx="1714626" cy="1734649"/>
          </a:xfrm>
          <a:prstGeom prst="rect">
            <a:avLst/>
          </a:prstGeom>
          <a:noFill/>
          <a:ln>
            <a:noFill/>
          </a:ln>
        </p:spPr>
      </p:pic>
      <p:sp>
        <p:nvSpPr>
          <p:cNvPr id="719" name="Google Shape;719;p39"/>
          <p:cNvSpPr txBox="1">
            <a:spLocks noGrp="1"/>
          </p:cNvSpPr>
          <p:nvPr>
            <p:ph type="ctrTitle"/>
          </p:nvPr>
        </p:nvSpPr>
        <p:spPr>
          <a:xfrm>
            <a:off x="1096300" y="2610400"/>
            <a:ext cx="17223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400"/>
              <a:t>ADMIN SATKER</a:t>
            </a:r>
            <a:endParaRPr sz="1400"/>
          </a:p>
        </p:txBody>
      </p:sp>
      <p:sp>
        <p:nvSpPr>
          <p:cNvPr id="720" name="Google Shape;720;p39"/>
          <p:cNvSpPr txBox="1">
            <a:spLocks noGrp="1"/>
          </p:cNvSpPr>
          <p:nvPr>
            <p:ph type="subTitle" idx="4294967295"/>
          </p:nvPr>
        </p:nvSpPr>
        <p:spPr>
          <a:xfrm>
            <a:off x="1276000" y="3569125"/>
            <a:ext cx="1362900" cy="116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800"/>
              <a:buFont typeface="Nunito Light"/>
              <a:buNone/>
            </a:pPr>
            <a:r>
              <a:rPr lang="id-ID" sz="900" b="0" i="0" u="none" strike="noStrike" cap="non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Verifikasi usulan</a:t>
            </a:r>
            <a:endParaRPr sz="900" b="0" i="0" u="none" strike="noStrike" cap="non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721" name="Google Shape;721;p39"/>
          <p:cNvCxnSpPr/>
          <p:nvPr/>
        </p:nvCxnSpPr>
        <p:spPr>
          <a:xfrm>
            <a:off x="1528775" y="2597338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22" name="Google Shape;722;p39"/>
          <p:cNvCxnSpPr/>
          <p:nvPr/>
        </p:nvCxnSpPr>
        <p:spPr>
          <a:xfrm>
            <a:off x="1528750" y="3021863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23" name="Google Shape;723;p39"/>
          <p:cNvCxnSpPr/>
          <p:nvPr/>
        </p:nvCxnSpPr>
        <p:spPr>
          <a:xfrm>
            <a:off x="3038500" y="4622743"/>
            <a:ext cx="4629000" cy="0"/>
          </a:xfrm>
          <a:prstGeom prst="straightConnector1">
            <a:avLst/>
          </a:prstGeom>
          <a:noFill/>
          <a:ln w="28575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24" name="Google Shape;724;p39"/>
          <p:cNvSpPr/>
          <p:nvPr/>
        </p:nvSpPr>
        <p:spPr>
          <a:xfrm>
            <a:off x="8131225" y="1763150"/>
            <a:ext cx="2163900" cy="2163900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5" name="Google Shape;725;p39"/>
          <p:cNvSpPr txBox="1">
            <a:spLocks noGrp="1"/>
          </p:cNvSpPr>
          <p:nvPr>
            <p:ph type="ctrTitle"/>
          </p:nvPr>
        </p:nvSpPr>
        <p:spPr>
          <a:xfrm>
            <a:off x="1096325" y="3253100"/>
            <a:ext cx="1722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000"/>
              <a:t>PERPINDAHAN JABATAN</a:t>
            </a:r>
            <a:endParaRPr sz="1000"/>
          </a:p>
        </p:txBody>
      </p:sp>
      <p:pic>
        <p:nvPicPr>
          <p:cNvPr id="726" name="Google Shape;726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14126" y="2529623"/>
            <a:ext cx="1110998" cy="457201"/>
          </a:xfrm>
          <a:prstGeom prst="rect">
            <a:avLst/>
          </a:prstGeom>
          <a:noFill/>
          <a:ln>
            <a:noFill/>
          </a:ln>
        </p:spPr>
      </p:pic>
      <p:sp>
        <p:nvSpPr>
          <p:cNvPr id="727" name="Google Shape;727;p39"/>
          <p:cNvSpPr txBox="1"/>
          <p:nvPr/>
        </p:nvSpPr>
        <p:spPr>
          <a:xfrm>
            <a:off x="3286724" y="1317248"/>
            <a:ext cx="390058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04.1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Verifikasi Usulan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04.2 	Kirim Usulan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"/>
          <p:cNvSpPr/>
          <p:nvPr/>
        </p:nvSpPr>
        <p:spPr>
          <a:xfrm rot="10800000" flipH="1">
            <a:off x="7353400" y="874650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4"/>
          <p:cNvSpPr txBox="1">
            <a:spLocks noGrp="1"/>
          </p:cNvSpPr>
          <p:nvPr>
            <p:ph type="ctrTitle"/>
          </p:nvPr>
        </p:nvSpPr>
        <p:spPr>
          <a:xfrm>
            <a:off x="2173875" y="716100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/>
              <a:t>-01- PEREKAMAN ROLE ADMIN SATKER</a:t>
            </a:r>
            <a:endParaRPr/>
          </a:p>
        </p:txBody>
      </p:sp>
      <p:sp>
        <p:nvSpPr>
          <p:cNvPr id="84" name="Google Shape;84;p4"/>
          <p:cNvSpPr/>
          <p:nvPr/>
        </p:nvSpPr>
        <p:spPr>
          <a:xfrm>
            <a:off x="876400" y="0"/>
            <a:ext cx="2162100" cy="51516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5" name="Google Shape;8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0138" y="678000"/>
            <a:ext cx="1714626" cy="1734649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4"/>
          <p:cNvSpPr txBox="1">
            <a:spLocks noGrp="1"/>
          </p:cNvSpPr>
          <p:nvPr>
            <p:ph type="ctrTitle"/>
          </p:nvPr>
        </p:nvSpPr>
        <p:spPr>
          <a:xfrm>
            <a:off x="1096300" y="2610400"/>
            <a:ext cx="17223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400"/>
              <a:t>ADMIN SATKER</a:t>
            </a:r>
            <a:endParaRPr sz="1400"/>
          </a:p>
        </p:txBody>
      </p:sp>
      <p:sp>
        <p:nvSpPr>
          <p:cNvPr id="87" name="Google Shape;87;p4"/>
          <p:cNvSpPr txBox="1">
            <a:spLocks noGrp="1"/>
          </p:cNvSpPr>
          <p:nvPr>
            <p:ph type="subTitle" idx="4294967295"/>
          </p:nvPr>
        </p:nvSpPr>
        <p:spPr>
          <a:xfrm>
            <a:off x="1276000" y="3569125"/>
            <a:ext cx="1362900" cy="116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800"/>
              <a:buFont typeface="Nunito Light"/>
              <a:buNone/>
            </a:pPr>
            <a:r>
              <a:rPr lang="id-ID" sz="900" b="0" i="0" u="none" strike="noStrike" cap="non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Perekaman role admin satker</a:t>
            </a:r>
            <a:endParaRPr sz="900" b="0" i="0" u="none" strike="noStrike" cap="non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88" name="Google Shape;88;p4"/>
          <p:cNvCxnSpPr/>
          <p:nvPr/>
        </p:nvCxnSpPr>
        <p:spPr>
          <a:xfrm>
            <a:off x="1528775" y="2597338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9" name="Google Shape;89;p4"/>
          <p:cNvCxnSpPr/>
          <p:nvPr/>
        </p:nvCxnSpPr>
        <p:spPr>
          <a:xfrm>
            <a:off x="1528750" y="3021863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0" name="Google Shape;90;p4"/>
          <p:cNvCxnSpPr/>
          <p:nvPr/>
        </p:nvCxnSpPr>
        <p:spPr>
          <a:xfrm>
            <a:off x="3038500" y="2845098"/>
            <a:ext cx="4629000" cy="0"/>
          </a:xfrm>
          <a:prstGeom prst="straightConnector1">
            <a:avLst/>
          </a:prstGeom>
          <a:noFill/>
          <a:ln w="28575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1" name="Google Shape;91;p4"/>
          <p:cNvSpPr txBox="1">
            <a:spLocks noGrp="1"/>
          </p:cNvSpPr>
          <p:nvPr>
            <p:ph type="ctrTitle"/>
          </p:nvPr>
        </p:nvSpPr>
        <p:spPr>
          <a:xfrm>
            <a:off x="3534700" y="1283800"/>
            <a:ext cx="1722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000"/>
              <a:t>USER </a:t>
            </a:r>
            <a:endParaRPr sz="1000"/>
          </a:p>
        </p:txBody>
      </p:sp>
      <p:sp>
        <p:nvSpPr>
          <p:cNvPr id="92" name="Google Shape;92;p4"/>
          <p:cNvSpPr txBox="1">
            <a:spLocks noGrp="1"/>
          </p:cNvSpPr>
          <p:nvPr>
            <p:ph type="title" idx="4294967295"/>
          </p:nvPr>
        </p:nvSpPr>
        <p:spPr>
          <a:xfrm>
            <a:off x="3839500" y="1624088"/>
            <a:ext cx="857400" cy="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id-ID" sz="900">
                <a:solidFill>
                  <a:schemeClr val="dk1"/>
                </a:solidFill>
              </a:rPr>
              <a:t>01.1</a:t>
            </a:r>
            <a:endParaRPr sz="900">
              <a:solidFill>
                <a:schemeClr val="dk1"/>
              </a:solidFill>
            </a:endParaRPr>
          </a:p>
        </p:txBody>
      </p:sp>
      <p:sp>
        <p:nvSpPr>
          <p:cNvPr id="93" name="Google Shape;93;p4"/>
          <p:cNvSpPr txBox="1">
            <a:spLocks noGrp="1"/>
          </p:cNvSpPr>
          <p:nvPr>
            <p:ph type="title" idx="4294967295"/>
          </p:nvPr>
        </p:nvSpPr>
        <p:spPr>
          <a:xfrm>
            <a:off x="4640625" y="1624075"/>
            <a:ext cx="3266864" cy="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id-ID" sz="9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rPr>
              <a:t>Penentuan Admin satker dan pengajuan berkas ke KPPN (Off System)</a:t>
            </a:r>
            <a:endParaRPr/>
          </a:p>
        </p:txBody>
      </p:sp>
      <p:sp>
        <p:nvSpPr>
          <p:cNvPr id="94" name="Google Shape;94;p4"/>
          <p:cNvSpPr/>
          <p:nvPr/>
        </p:nvSpPr>
        <p:spPr>
          <a:xfrm>
            <a:off x="3632825" y="1659613"/>
            <a:ext cx="96600" cy="96600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4"/>
          <p:cNvSpPr/>
          <p:nvPr/>
        </p:nvSpPr>
        <p:spPr>
          <a:xfrm>
            <a:off x="8131225" y="1763150"/>
            <a:ext cx="2163900" cy="2163900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4"/>
          <p:cNvSpPr txBox="1">
            <a:spLocks noGrp="1"/>
          </p:cNvSpPr>
          <p:nvPr>
            <p:ph type="ctrTitle"/>
          </p:nvPr>
        </p:nvSpPr>
        <p:spPr>
          <a:xfrm>
            <a:off x="1096325" y="3253100"/>
            <a:ext cx="1722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000"/>
              <a:t>PERPINDAHAN JABATAN</a:t>
            </a:r>
            <a:endParaRPr sz="1000"/>
          </a:p>
        </p:txBody>
      </p:sp>
      <p:pic>
        <p:nvPicPr>
          <p:cNvPr id="97" name="Google Shape;97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14126" y="2529623"/>
            <a:ext cx="1110998" cy="457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40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3" name="Google Shape;733;p40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-04.2- KIRIM USULAN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pic>
        <p:nvPicPr>
          <p:cNvPr id="734" name="Google Shape;734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2873" y="850274"/>
            <a:ext cx="8658140" cy="2121982"/>
          </a:xfrm>
          <a:prstGeom prst="rect">
            <a:avLst/>
          </a:prstGeom>
          <a:noFill/>
          <a:ln>
            <a:noFill/>
          </a:ln>
        </p:spPr>
      </p:pic>
      <p:sp>
        <p:nvSpPr>
          <p:cNvPr id="735" name="Google Shape;735;p40"/>
          <p:cNvSpPr txBox="1"/>
          <p:nvPr/>
        </p:nvSpPr>
        <p:spPr>
          <a:xfrm>
            <a:off x="445950" y="3900587"/>
            <a:ext cx="3109340" cy="646331"/>
          </a:xfrm>
          <a:prstGeom prst="rect">
            <a:avLst/>
          </a:prstGeom>
          <a:noFill/>
          <a:ln w="127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Proses Setujui sekaligus mengirimkan usulan kepada Admin KL</a:t>
            </a:r>
            <a:endParaRPr sz="1200" b="1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cxnSp>
        <p:nvCxnSpPr>
          <p:cNvPr id="736" name="Google Shape;736;p40"/>
          <p:cNvCxnSpPr>
            <a:stCxn id="737" idx="3"/>
            <a:endCxn id="735" idx="3"/>
          </p:cNvCxnSpPr>
          <p:nvPr/>
        </p:nvCxnSpPr>
        <p:spPr>
          <a:xfrm flipH="1">
            <a:off x="3555411" y="2331912"/>
            <a:ext cx="3720600" cy="1891800"/>
          </a:xfrm>
          <a:prstGeom prst="bentConnector3">
            <a:avLst>
              <a:gd name="adj1" fmla="val -6144"/>
            </a:avLst>
          </a:prstGeom>
          <a:noFill/>
          <a:ln w="12700" cap="flat" cmpd="sng">
            <a:solidFill>
              <a:srgbClr val="4BA0FA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737" name="Google Shape;737;p40"/>
          <p:cNvSpPr txBox="1"/>
          <p:nvPr/>
        </p:nvSpPr>
        <p:spPr>
          <a:xfrm>
            <a:off x="6413862" y="2158787"/>
            <a:ext cx="862149" cy="346249"/>
          </a:xfrm>
          <a:prstGeom prst="rect">
            <a:avLst/>
          </a:prstGeom>
          <a:noFill/>
          <a:ln w="127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1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p41"/>
          <p:cNvSpPr/>
          <p:nvPr/>
        </p:nvSpPr>
        <p:spPr>
          <a:xfrm rot="10800000" flipH="1">
            <a:off x="7353400" y="874650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3" name="Google Shape;743;p41"/>
          <p:cNvSpPr txBox="1">
            <a:spLocks noGrp="1"/>
          </p:cNvSpPr>
          <p:nvPr>
            <p:ph type="ctrTitle"/>
          </p:nvPr>
        </p:nvSpPr>
        <p:spPr>
          <a:xfrm>
            <a:off x="2167480" y="733505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/>
              <a:t>-05- VERIFIKASI USULAN CALON JAFUNG</a:t>
            </a:r>
            <a:endParaRPr/>
          </a:p>
        </p:txBody>
      </p:sp>
      <p:sp>
        <p:nvSpPr>
          <p:cNvPr id="744" name="Google Shape;744;p41"/>
          <p:cNvSpPr/>
          <p:nvPr/>
        </p:nvSpPr>
        <p:spPr>
          <a:xfrm>
            <a:off x="876400" y="0"/>
            <a:ext cx="2162100" cy="51516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45" name="Google Shape;745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0138" y="678000"/>
            <a:ext cx="1714626" cy="1734649"/>
          </a:xfrm>
          <a:prstGeom prst="rect">
            <a:avLst/>
          </a:prstGeom>
          <a:noFill/>
          <a:ln>
            <a:noFill/>
          </a:ln>
        </p:spPr>
      </p:pic>
      <p:sp>
        <p:nvSpPr>
          <p:cNvPr id="746" name="Google Shape;746;p41"/>
          <p:cNvSpPr txBox="1">
            <a:spLocks noGrp="1"/>
          </p:cNvSpPr>
          <p:nvPr>
            <p:ph type="ctrTitle"/>
          </p:nvPr>
        </p:nvSpPr>
        <p:spPr>
          <a:xfrm>
            <a:off x="1096300" y="2610400"/>
            <a:ext cx="17223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400"/>
              <a:t>ADMIN KL</a:t>
            </a:r>
            <a:endParaRPr sz="1400"/>
          </a:p>
        </p:txBody>
      </p:sp>
      <p:sp>
        <p:nvSpPr>
          <p:cNvPr id="747" name="Google Shape;747;p41"/>
          <p:cNvSpPr txBox="1">
            <a:spLocks noGrp="1"/>
          </p:cNvSpPr>
          <p:nvPr>
            <p:ph type="subTitle" idx="4294967295"/>
          </p:nvPr>
        </p:nvSpPr>
        <p:spPr>
          <a:xfrm>
            <a:off x="1276000" y="3569125"/>
            <a:ext cx="1362900" cy="116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800"/>
              <a:buFont typeface="Nunito Light"/>
              <a:buNone/>
            </a:pPr>
            <a:r>
              <a:rPr lang="id-ID" sz="900" b="0" i="0" u="none" strike="noStrike" cap="non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Verifikasi usulan</a:t>
            </a:r>
            <a:endParaRPr sz="900" b="0" i="0" u="none" strike="noStrike" cap="non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748" name="Google Shape;748;p41"/>
          <p:cNvCxnSpPr/>
          <p:nvPr/>
        </p:nvCxnSpPr>
        <p:spPr>
          <a:xfrm>
            <a:off x="1528775" y="2597338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49" name="Google Shape;749;p41"/>
          <p:cNvCxnSpPr/>
          <p:nvPr/>
        </p:nvCxnSpPr>
        <p:spPr>
          <a:xfrm>
            <a:off x="1528750" y="3021863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50" name="Google Shape;750;p41"/>
          <p:cNvCxnSpPr/>
          <p:nvPr/>
        </p:nvCxnSpPr>
        <p:spPr>
          <a:xfrm>
            <a:off x="3038500" y="4622743"/>
            <a:ext cx="4629000" cy="0"/>
          </a:xfrm>
          <a:prstGeom prst="straightConnector1">
            <a:avLst/>
          </a:prstGeom>
          <a:noFill/>
          <a:ln w="28575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51" name="Google Shape;751;p41"/>
          <p:cNvSpPr/>
          <p:nvPr/>
        </p:nvSpPr>
        <p:spPr>
          <a:xfrm>
            <a:off x="8131225" y="1763150"/>
            <a:ext cx="2163900" cy="2163900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2" name="Google Shape;752;p41"/>
          <p:cNvSpPr txBox="1">
            <a:spLocks noGrp="1"/>
          </p:cNvSpPr>
          <p:nvPr>
            <p:ph type="ctrTitle"/>
          </p:nvPr>
        </p:nvSpPr>
        <p:spPr>
          <a:xfrm>
            <a:off x="1096325" y="3253100"/>
            <a:ext cx="1722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000"/>
              <a:t>PERPINDAHAN JABATAN</a:t>
            </a:r>
            <a:endParaRPr sz="1000"/>
          </a:p>
        </p:txBody>
      </p:sp>
      <p:pic>
        <p:nvPicPr>
          <p:cNvPr id="753" name="Google Shape;753;p4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14126" y="2529623"/>
            <a:ext cx="1110998" cy="457201"/>
          </a:xfrm>
          <a:prstGeom prst="rect">
            <a:avLst/>
          </a:prstGeom>
          <a:noFill/>
          <a:ln>
            <a:noFill/>
          </a:ln>
        </p:spPr>
      </p:pic>
      <p:sp>
        <p:nvSpPr>
          <p:cNvPr id="754" name="Google Shape;754;p41"/>
          <p:cNvSpPr txBox="1"/>
          <p:nvPr/>
        </p:nvSpPr>
        <p:spPr>
          <a:xfrm>
            <a:off x="3286724" y="1317248"/>
            <a:ext cx="390058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05.1 	Verifikasi Usulan</a:t>
            </a:r>
            <a:endParaRPr sz="1200" b="0" i="0" u="none" strike="noStrike" cap="none">
              <a:solidFill>
                <a:srgbClr val="000000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05.2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Kirim Usulan</a:t>
            </a:r>
            <a:endParaRPr sz="1200" b="1" i="0" u="none" strike="noStrike" cap="none">
              <a:solidFill>
                <a:srgbClr val="000000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Google Shape;759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863382"/>
            <a:ext cx="8508295" cy="2053388"/>
          </a:xfrm>
          <a:prstGeom prst="rect">
            <a:avLst/>
          </a:prstGeom>
          <a:noFill/>
          <a:ln>
            <a:noFill/>
          </a:ln>
        </p:spPr>
      </p:pic>
      <p:sp>
        <p:nvSpPr>
          <p:cNvPr id="760" name="Google Shape;760;p42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1" name="Google Shape;761;p42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-05.1- VERIFIKASI USULAN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762" name="Google Shape;762;p42"/>
          <p:cNvSpPr/>
          <p:nvPr/>
        </p:nvSpPr>
        <p:spPr>
          <a:xfrm>
            <a:off x="828301" y="1731737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763" name="Google Shape;763;p42"/>
          <p:cNvSpPr/>
          <p:nvPr/>
        </p:nvSpPr>
        <p:spPr>
          <a:xfrm>
            <a:off x="482060" y="2078400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764" name="Google Shape;764;p42"/>
          <p:cNvSpPr/>
          <p:nvPr/>
        </p:nvSpPr>
        <p:spPr>
          <a:xfrm>
            <a:off x="8232769" y="1837074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765" name="Google Shape;765;p42"/>
          <p:cNvSpPr/>
          <p:nvPr/>
        </p:nvSpPr>
        <p:spPr>
          <a:xfrm>
            <a:off x="235046" y="3107024"/>
            <a:ext cx="4430808" cy="1830735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menu Perpindahan Jabatan 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submenu Verifikasi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Tombol verifikasi akan muncul pada admin KL jika status “ Dikirim ke Admin KL”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tombol “Verifikasi” pada calon jafung yang diverifikasi</a:t>
            </a:r>
            <a:endParaRPr/>
          </a:p>
        </p:txBody>
      </p:sp>
      <p:sp>
        <p:nvSpPr>
          <p:cNvPr id="766" name="Google Shape;766;p42"/>
          <p:cNvSpPr/>
          <p:nvPr/>
        </p:nvSpPr>
        <p:spPr>
          <a:xfrm>
            <a:off x="7169620" y="1837074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1" name="Google Shape;771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6346" y="2989540"/>
            <a:ext cx="4059250" cy="1480354"/>
          </a:xfrm>
          <a:prstGeom prst="rect">
            <a:avLst/>
          </a:prstGeom>
          <a:noFill/>
          <a:ln>
            <a:noFill/>
          </a:ln>
        </p:spPr>
      </p:pic>
      <p:sp>
        <p:nvSpPr>
          <p:cNvPr id="772" name="Google Shape;772;p43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3" name="Google Shape;773;p43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-05.1- VERIFIKASI USULAN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pic>
        <p:nvPicPr>
          <p:cNvPr id="774" name="Google Shape;774;p43"/>
          <p:cNvPicPr preferRelativeResize="0"/>
          <p:nvPr/>
        </p:nvPicPr>
        <p:blipFill rotWithShape="1">
          <a:blip r:embed="rId4">
            <a:alphaModFix/>
          </a:blip>
          <a:srcRect l="25337"/>
          <a:stretch/>
        </p:blipFill>
        <p:spPr>
          <a:xfrm>
            <a:off x="211016" y="730831"/>
            <a:ext cx="4118080" cy="2656633"/>
          </a:xfrm>
          <a:prstGeom prst="rect">
            <a:avLst/>
          </a:prstGeom>
          <a:noFill/>
          <a:ln>
            <a:noFill/>
          </a:ln>
        </p:spPr>
      </p:pic>
      <p:sp>
        <p:nvSpPr>
          <p:cNvPr id="775" name="Google Shape;775;p43"/>
          <p:cNvSpPr/>
          <p:nvPr/>
        </p:nvSpPr>
        <p:spPr>
          <a:xfrm>
            <a:off x="3999925" y="1486713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776" name="Google Shape;776;p43"/>
          <p:cNvSpPr/>
          <p:nvPr/>
        </p:nvSpPr>
        <p:spPr>
          <a:xfrm>
            <a:off x="4091815" y="1937228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777" name="Google Shape;777;p43"/>
          <p:cNvSpPr/>
          <p:nvPr/>
        </p:nvSpPr>
        <p:spPr>
          <a:xfrm>
            <a:off x="3999925" y="2346317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778" name="Google Shape;778;p43"/>
          <p:cNvSpPr/>
          <p:nvPr/>
        </p:nvSpPr>
        <p:spPr>
          <a:xfrm>
            <a:off x="3999925" y="2826249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779" name="Google Shape;779;p43"/>
          <p:cNvSpPr/>
          <p:nvPr/>
        </p:nvSpPr>
        <p:spPr>
          <a:xfrm>
            <a:off x="4091815" y="3256385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780" name="Google Shape;780;p43"/>
          <p:cNvSpPr/>
          <p:nvPr/>
        </p:nvSpPr>
        <p:spPr>
          <a:xfrm>
            <a:off x="1002804" y="3400691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/>
          </a:p>
        </p:txBody>
      </p:sp>
      <p:sp>
        <p:nvSpPr>
          <p:cNvPr id="781" name="Google Shape;781;p43"/>
          <p:cNvSpPr/>
          <p:nvPr/>
        </p:nvSpPr>
        <p:spPr>
          <a:xfrm>
            <a:off x="3999925" y="3909102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/>
          </a:p>
        </p:txBody>
      </p:sp>
      <p:sp>
        <p:nvSpPr>
          <p:cNvPr id="782" name="Google Shape;782;p43"/>
          <p:cNvSpPr/>
          <p:nvPr/>
        </p:nvSpPr>
        <p:spPr>
          <a:xfrm>
            <a:off x="3999925" y="4136420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/>
          </a:p>
        </p:txBody>
      </p:sp>
      <p:sp>
        <p:nvSpPr>
          <p:cNvPr id="783" name="Google Shape;783;p43"/>
          <p:cNvSpPr/>
          <p:nvPr/>
        </p:nvSpPr>
        <p:spPr>
          <a:xfrm>
            <a:off x="1797871" y="4320200"/>
            <a:ext cx="183780" cy="183780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/>
          </a:p>
        </p:txBody>
      </p:sp>
      <p:sp>
        <p:nvSpPr>
          <p:cNvPr id="784" name="Google Shape;784;p43"/>
          <p:cNvSpPr/>
          <p:nvPr/>
        </p:nvSpPr>
        <p:spPr>
          <a:xfrm>
            <a:off x="4601515" y="730831"/>
            <a:ext cx="4430808" cy="4269594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rabi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Bandingkan dokumen Data kepangkatan dengan dokumen yang diupload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rabi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Bandingkan dokumen Data pendidikan dengan dokumen yang diupload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rabi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Pastikan isian Satker sesuai dengan unit penugasan calon jafung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rabi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Bandingkan dokumen Data Jabatan dengan dokumen yang diupload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rabi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Bandingkan dokumen Data Pengalaman dengan dokumen yang diupload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rabi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Pastikan dokumen pendukung yang diupload sesuai dengan persyaratan. Admin KL dapat menambahkan dokumen persyaratan Hasil Assessment Center yang dimiliki calon jafung.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rabi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Pilih hasil verifikasi :</a:t>
            </a:r>
            <a:endParaRPr/>
          </a:p>
          <a:p>
            <a:pPr marL="447675" marR="0" lvl="3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lphaL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Diterima, usulan akan dilanjutkan kepada admin KL untuk dilakukan verifikasi</a:t>
            </a:r>
            <a:endParaRPr/>
          </a:p>
          <a:p>
            <a:pPr marL="447675" marR="0" lvl="3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lphaL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Perbaikan, usulan akan dikembalikan ke jafung untuk diperbaiki</a:t>
            </a:r>
            <a:endParaRPr/>
          </a:p>
          <a:p>
            <a:pPr marL="447675" marR="0" lvl="3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lphaL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Ditolak, usulan akan berhenti dan dinyatakan gugur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rabi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Keterangan verifikasi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AutoNum type="arabicPeriod"/>
            </a:pPr>
            <a:r>
              <a:rPr lang="id-ID" sz="10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Simpan</a:t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44"/>
          <p:cNvSpPr/>
          <p:nvPr/>
        </p:nvSpPr>
        <p:spPr>
          <a:xfrm rot="10800000" flipH="1">
            <a:off x="7353400" y="874650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0" name="Google Shape;790;p44"/>
          <p:cNvSpPr txBox="1">
            <a:spLocks noGrp="1"/>
          </p:cNvSpPr>
          <p:nvPr>
            <p:ph type="ctrTitle"/>
          </p:nvPr>
        </p:nvSpPr>
        <p:spPr>
          <a:xfrm>
            <a:off x="2167480" y="733505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/>
              <a:t>-05- VERIFIKASI USULAN CALON JAFUNG</a:t>
            </a:r>
            <a:endParaRPr/>
          </a:p>
        </p:txBody>
      </p:sp>
      <p:sp>
        <p:nvSpPr>
          <p:cNvPr id="791" name="Google Shape;791;p44"/>
          <p:cNvSpPr/>
          <p:nvPr/>
        </p:nvSpPr>
        <p:spPr>
          <a:xfrm>
            <a:off x="876400" y="0"/>
            <a:ext cx="2162100" cy="51516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2" name="Google Shape;792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0138" y="678000"/>
            <a:ext cx="1714626" cy="1734649"/>
          </a:xfrm>
          <a:prstGeom prst="rect">
            <a:avLst/>
          </a:prstGeom>
          <a:noFill/>
          <a:ln>
            <a:noFill/>
          </a:ln>
        </p:spPr>
      </p:pic>
      <p:sp>
        <p:nvSpPr>
          <p:cNvPr id="793" name="Google Shape;793;p44"/>
          <p:cNvSpPr txBox="1">
            <a:spLocks noGrp="1"/>
          </p:cNvSpPr>
          <p:nvPr>
            <p:ph type="ctrTitle"/>
          </p:nvPr>
        </p:nvSpPr>
        <p:spPr>
          <a:xfrm>
            <a:off x="1096300" y="2610400"/>
            <a:ext cx="17223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400"/>
              <a:t>ADMIN SATKER</a:t>
            </a:r>
            <a:endParaRPr sz="1400"/>
          </a:p>
        </p:txBody>
      </p:sp>
      <p:sp>
        <p:nvSpPr>
          <p:cNvPr id="794" name="Google Shape;794;p44"/>
          <p:cNvSpPr txBox="1">
            <a:spLocks noGrp="1"/>
          </p:cNvSpPr>
          <p:nvPr>
            <p:ph type="subTitle" idx="4294967295"/>
          </p:nvPr>
        </p:nvSpPr>
        <p:spPr>
          <a:xfrm>
            <a:off x="1276000" y="3569125"/>
            <a:ext cx="1362900" cy="116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800"/>
              <a:buFont typeface="Nunito Light"/>
              <a:buNone/>
            </a:pPr>
            <a:r>
              <a:rPr lang="id-ID" sz="900" b="0" i="0" u="none" strike="noStrike" cap="non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Verifikasi usulan</a:t>
            </a:r>
            <a:endParaRPr sz="900" b="0" i="0" u="none" strike="noStrike" cap="non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795" name="Google Shape;795;p44"/>
          <p:cNvCxnSpPr/>
          <p:nvPr/>
        </p:nvCxnSpPr>
        <p:spPr>
          <a:xfrm>
            <a:off x="1528775" y="2597338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96" name="Google Shape;796;p44"/>
          <p:cNvCxnSpPr/>
          <p:nvPr/>
        </p:nvCxnSpPr>
        <p:spPr>
          <a:xfrm>
            <a:off x="1528750" y="3021863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97" name="Google Shape;797;p44"/>
          <p:cNvCxnSpPr/>
          <p:nvPr/>
        </p:nvCxnSpPr>
        <p:spPr>
          <a:xfrm>
            <a:off x="3038500" y="4622743"/>
            <a:ext cx="4629000" cy="0"/>
          </a:xfrm>
          <a:prstGeom prst="straightConnector1">
            <a:avLst/>
          </a:prstGeom>
          <a:noFill/>
          <a:ln w="28575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98" name="Google Shape;798;p44"/>
          <p:cNvSpPr/>
          <p:nvPr/>
        </p:nvSpPr>
        <p:spPr>
          <a:xfrm>
            <a:off x="8131225" y="1763150"/>
            <a:ext cx="2163900" cy="2163900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9" name="Google Shape;799;p44"/>
          <p:cNvSpPr txBox="1">
            <a:spLocks noGrp="1"/>
          </p:cNvSpPr>
          <p:nvPr>
            <p:ph type="ctrTitle"/>
          </p:nvPr>
        </p:nvSpPr>
        <p:spPr>
          <a:xfrm>
            <a:off x="1096325" y="3253100"/>
            <a:ext cx="1722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000"/>
              <a:t>PERPINDAHAN JABATAN</a:t>
            </a:r>
            <a:endParaRPr sz="1000"/>
          </a:p>
        </p:txBody>
      </p:sp>
      <p:pic>
        <p:nvPicPr>
          <p:cNvPr id="800" name="Google Shape;800;p4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14126" y="2529623"/>
            <a:ext cx="1110998" cy="457201"/>
          </a:xfrm>
          <a:prstGeom prst="rect">
            <a:avLst/>
          </a:prstGeom>
          <a:noFill/>
          <a:ln>
            <a:noFill/>
          </a:ln>
        </p:spPr>
      </p:pic>
      <p:sp>
        <p:nvSpPr>
          <p:cNvPr id="801" name="Google Shape;801;p44"/>
          <p:cNvSpPr txBox="1"/>
          <p:nvPr/>
        </p:nvSpPr>
        <p:spPr>
          <a:xfrm>
            <a:off x="3286724" y="1317248"/>
            <a:ext cx="390058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05.1 	</a:t>
            </a:r>
            <a:r>
              <a:rPr lang="id-ID" sz="1200" b="0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Verifikasi Usulan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Arial"/>
              <a:buChar char="•"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05.2 	Kirim Usulan</a:t>
            </a:r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6" name="Google Shape;806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4525" y="1531777"/>
            <a:ext cx="7997526" cy="1946517"/>
          </a:xfrm>
          <a:prstGeom prst="rect">
            <a:avLst/>
          </a:prstGeom>
          <a:noFill/>
          <a:ln>
            <a:noFill/>
          </a:ln>
        </p:spPr>
      </p:pic>
      <p:sp>
        <p:nvSpPr>
          <p:cNvPr id="807" name="Google Shape;807;p45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8" name="Google Shape;808;p45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-05.2- KIRIM USULAN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809" name="Google Shape;809;p45"/>
          <p:cNvSpPr txBox="1"/>
          <p:nvPr/>
        </p:nvSpPr>
        <p:spPr>
          <a:xfrm>
            <a:off x="445950" y="3900587"/>
            <a:ext cx="3109340" cy="646331"/>
          </a:xfrm>
          <a:prstGeom prst="rect">
            <a:avLst/>
          </a:prstGeom>
          <a:noFill/>
          <a:ln w="127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200" b="1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Proses Setujui sekaligus mengirimkan usulan kepada DSP</a:t>
            </a:r>
            <a:endParaRPr sz="1200" b="1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cxnSp>
        <p:nvCxnSpPr>
          <p:cNvPr id="810" name="Google Shape;810;p45"/>
          <p:cNvCxnSpPr>
            <a:stCxn id="811" idx="3"/>
            <a:endCxn id="809" idx="3"/>
          </p:cNvCxnSpPr>
          <p:nvPr/>
        </p:nvCxnSpPr>
        <p:spPr>
          <a:xfrm flipH="1">
            <a:off x="3555411" y="2331912"/>
            <a:ext cx="3720600" cy="1891800"/>
          </a:xfrm>
          <a:prstGeom prst="bentConnector3">
            <a:avLst>
              <a:gd name="adj1" fmla="val -6144"/>
            </a:avLst>
          </a:prstGeom>
          <a:noFill/>
          <a:ln w="12700" cap="flat" cmpd="sng">
            <a:solidFill>
              <a:srgbClr val="4BA0FA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811" name="Google Shape;811;p45"/>
          <p:cNvSpPr txBox="1"/>
          <p:nvPr/>
        </p:nvSpPr>
        <p:spPr>
          <a:xfrm>
            <a:off x="6413862" y="2158787"/>
            <a:ext cx="862149" cy="346249"/>
          </a:xfrm>
          <a:prstGeom prst="rect">
            <a:avLst/>
          </a:prstGeom>
          <a:noFill/>
          <a:ln w="127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1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p45"/>
          <p:cNvSpPr/>
          <p:nvPr/>
        </p:nvSpPr>
        <p:spPr>
          <a:xfrm rot="10800000" flipH="1">
            <a:off x="1003400" y="2642644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8" name="Google Shape;808;p45"/>
          <p:cNvSpPr txBox="1"/>
          <p:nvPr/>
        </p:nvSpPr>
        <p:spPr>
          <a:xfrm>
            <a:off x="-2592680" y="2571750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PANDUAN UPDATE PERIODE </a:t>
            </a:r>
            <a:endParaRPr sz="1400" b="0" i="0" u="none" strike="noStrike" cap="none" dirty="0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B2B01B-B9DF-D079-7441-83D57A04E5F9}"/>
              </a:ext>
            </a:extLst>
          </p:cNvPr>
          <p:cNvSpPr txBox="1"/>
          <p:nvPr/>
        </p:nvSpPr>
        <p:spPr>
          <a:xfrm>
            <a:off x="863599" y="3019454"/>
            <a:ext cx="5853611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Panduan </a:t>
            </a:r>
            <a:r>
              <a:rPr lang="en-ID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ini</a:t>
            </a: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ID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digunakan</a:t>
            </a: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ID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untuk</a:t>
            </a: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ID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Peserta</a:t>
            </a: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yang </a:t>
            </a:r>
            <a:r>
              <a:rPr lang="en-ID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pernah</a:t>
            </a: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ID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mengikuti</a:t>
            </a: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ID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periode</a:t>
            </a: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ID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sebelumnya</a:t>
            </a: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dan </a:t>
            </a:r>
            <a:r>
              <a:rPr lang="en-ID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belum</a:t>
            </a: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lulus/ </a:t>
            </a:r>
            <a:r>
              <a:rPr lang="en-ID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tidak</a:t>
            </a: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ID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bisa</a:t>
            </a: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ID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kirim</a:t>
            </a: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ID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dokumen</a:t>
            </a: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ID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perpindahan</a:t>
            </a: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ID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jabatan</a:t>
            </a: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ID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ke</a:t>
            </a: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Admin </a:t>
            </a:r>
            <a:r>
              <a:rPr lang="en-ID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Satker</a:t>
            </a: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ID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dengan</a:t>
            </a: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ID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keterangan</a:t>
            </a: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“</a:t>
            </a:r>
            <a:r>
              <a:rPr lang="en-ID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Periode</a:t>
            </a: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ID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sudah</a:t>
            </a: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ID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ditutup</a:t>
            </a:r>
            <a:r>
              <a:rPr lang="en-ID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”</a:t>
            </a:r>
            <a:endParaRPr lang="en-ID" b="0" dirty="0">
              <a:effectLst/>
            </a:endParaRPr>
          </a:p>
          <a:p>
            <a:br>
              <a:rPr lang="en-ID" dirty="0"/>
            </a:b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4669707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599AFB8-AA9F-E645-1C0B-EF738118C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285" y="1014887"/>
            <a:ext cx="5539703" cy="22919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3057426-30D5-6576-A01F-26B3CDC86569}"/>
              </a:ext>
            </a:extLst>
          </p:cNvPr>
          <p:cNvSpPr/>
          <p:nvPr/>
        </p:nvSpPr>
        <p:spPr>
          <a:xfrm>
            <a:off x="5402356" y="2098459"/>
            <a:ext cx="346262" cy="24627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3A5BD0FC-5C8B-6A75-D477-DA708CFD1BA1}"/>
              </a:ext>
            </a:extLst>
          </p:cNvPr>
          <p:cNvCxnSpPr>
            <a:cxnSpLocks/>
            <a:stCxn id="6" idx="0"/>
          </p:cNvCxnSpPr>
          <p:nvPr/>
        </p:nvCxnSpPr>
        <p:spPr>
          <a:xfrm rot="5400000" flipH="1" flipV="1">
            <a:off x="5795858" y="1339486"/>
            <a:ext cx="538602" cy="979343"/>
          </a:xfrm>
          <a:prstGeom prst="bentConnector2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9CD7C56E-D68B-FB82-142F-B4A643E994DB}"/>
              </a:ext>
            </a:extLst>
          </p:cNvPr>
          <p:cNvSpPr txBox="1"/>
          <p:nvPr/>
        </p:nvSpPr>
        <p:spPr>
          <a:xfrm>
            <a:off x="6727962" y="1283637"/>
            <a:ext cx="186303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>
              <a:buAutoNum type="arabicPeriod"/>
            </a:pPr>
            <a:r>
              <a:rPr lang="en-US" sz="1050" dirty="0"/>
              <a:t>Masuk Menu </a:t>
            </a:r>
            <a:r>
              <a:rPr lang="en-US" sz="1050" dirty="0" err="1"/>
              <a:t>Perpindahan</a:t>
            </a:r>
            <a:r>
              <a:rPr lang="en-US" sz="1050" dirty="0"/>
              <a:t> </a:t>
            </a:r>
            <a:r>
              <a:rPr lang="en-US" sz="1050" dirty="0" err="1"/>
              <a:t>Jabatan</a:t>
            </a:r>
            <a:r>
              <a:rPr lang="en-US" sz="1050" dirty="0"/>
              <a:t> – </a:t>
            </a:r>
            <a:r>
              <a:rPr lang="en-US" sz="1050" dirty="0" err="1"/>
              <a:t>Usulan</a:t>
            </a:r>
            <a:r>
              <a:rPr lang="en-US" sz="1050" dirty="0"/>
              <a:t> </a:t>
            </a:r>
            <a:r>
              <a:rPr lang="en-US" sz="1050" dirty="0" err="1"/>
              <a:t>Jafung</a:t>
            </a:r>
            <a:endParaRPr lang="en-US" sz="1050" dirty="0"/>
          </a:p>
          <a:p>
            <a:pPr marL="257175" indent="-257175">
              <a:buAutoNum type="arabicPeriod"/>
            </a:pPr>
            <a:r>
              <a:rPr lang="en-US" sz="1050" dirty="0" err="1"/>
              <a:t>Klik</a:t>
            </a:r>
            <a:r>
              <a:rPr lang="en-US" sz="1050" dirty="0"/>
              <a:t> </a:t>
            </a:r>
            <a:r>
              <a:rPr lang="en-US" sz="1050" dirty="0" err="1"/>
              <a:t>Tombol</a:t>
            </a:r>
            <a:r>
              <a:rPr lang="en-US" sz="1050" dirty="0"/>
              <a:t> Action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A840E97-1735-3C70-6132-3DB2499872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311" y="2915593"/>
            <a:ext cx="2610905" cy="195014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CC832E9-685C-8175-D86E-18574C3B87DB}"/>
              </a:ext>
            </a:extLst>
          </p:cNvPr>
          <p:cNvSpPr txBox="1"/>
          <p:nvPr/>
        </p:nvSpPr>
        <p:spPr>
          <a:xfrm>
            <a:off x="6554829" y="3685297"/>
            <a:ext cx="156658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3. </a:t>
            </a:r>
            <a:r>
              <a:rPr lang="en-US" sz="1050" dirty="0" err="1"/>
              <a:t>Klik</a:t>
            </a:r>
            <a:r>
              <a:rPr lang="en-US" sz="1050" dirty="0"/>
              <a:t>  </a:t>
            </a:r>
            <a:r>
              <a:rPr lang="en-US" sz="1050" dirty="0" err="1"/>
              <a:t>Ubah</a:t>
            </a:r>
            <a:r>
              <a:rPr lang="en-US" sz="1050" dirty="0"/>
              <a:t> </a:t>
            </a:r>
            <a:r>
              <a:rPr lang="en-US" sz="1050" dirty="0" err="1"/>
              <a:t>Periode</a:t>
            </a:r>
            <a:endParaRPr lang="en-US" sz="1050" dirty="0"/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3754D526-B330-2916-8577-AFFE0E67142A}"/>
              </a:ext>
            </a:extLst>
          </p:cNvPr>
          <p:cNvCxnSpPr/>
          <p:nvPr/>
        </p:nvCxnSpPr>
        <p:spPr>
          <a:xfrm flipV="1">
            <a:off x="5244354" y="3890668"/>
            <a:ext cx="1196788" cy="279377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0246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9CD7C56E-D68B-FB82-142F-B4A643E994DB}"/>
              </a:ext>
            </a:extLst>
          </p:cNvPr>
          <p:cNvSpPr txBox="1"/>
          <p:nvPr/>
        </p:nvSpPr>
        <p:spPr>
          <a:xfrm>
            <a:off x="5392272" y="1483259"/>
            <a:ext cx="1566583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4. </a:t>
            </a:r>
            <a:r>
              <a:rPr lang="en-US" sz="1050" dirty="0" err="1"/>
              <a:t>Pilih</a:t>
            </a:r>
            <a:r>
              <a:rPr lang="en-US" sz="1050" dirty="0"/>
              <a:t> </a:t>
            </a:r>
            <a:r>
              <a:rPr lang="en-US" sz="1050" dirty="0" err="1"/>
              <a:t>Periode</a:t>
            </a:r>
            <a:r>
              <a:rPr lang="en-US" sz="1050" dirty="0"/>
              <a:t> yang </a:t>
            </a:r>
            <a:r>
              <a:rPr lang="en-US" sz="1050" dirty="0" err="1"/>
              <a:t>sesuai</a:t>
            </a:r>
            <a:r>
              <a:rPr lang="en-US" sz="1050" dirty="0"/>
              <a:t> </a:t>
            </a:r>
            <a:r>
              <a:rPr lang="en-US" sz="1050" dirty="0" err="1"/>
              <a:t>cth</a:t>
            </a:r>
            <a:r>
              <a:rPr lang="en-US" sz="1050" dirty="0"/>
              <a:t> :</a:t>
            </a:r>
          </a:p>
          <a:p>
            <a:r>
              <a:rPr lang="en-US" sz="1050" dirty="0"/>
              <a:t>PK APBN 2026 </a:t>
            </a:r>
            <a:r>
              <a:rPr lang="en-US" sz="1050" dirty="0" err="1"/>
              <a:t>atau</a:t>
            </a:r>
            <a:endParaRPr lang="en-US" sz="1050" dirty="0"/>
          </a:p>
          <a:p>
            <a:r>
              <a:rPr lang="en-US" sz="1050" dirty="0"/>
              <a:t>APK APBN 2026</a:t>
            </a:r>
          </a:p>
          <a:p>
            <a:endParaRPr lang="en-US" sz="1050" dirty="0"/>
          </a:p>
          <a:p>
            <a:r>
              <a:rPr lang="en-US" sz="1050" dirty="0"/>
              <a:t>5. </a:t>
            </a:r>
            <a:r>
              <a:rPr lang="en-US" sz="1050" dirty="0" err="1"/>
              <a:t>Klik</a:t>
            </a:r>
            <a:r>
              <a:rPr lang="en-US" sz="1050" dirty="0"/>
              <a:t> </a:t>
            </a:r>
            <a:r>
              <a:rPr lang="en-US" sz="1050" dirty="0" err="1"/>
              <a:t>Simpan</a:t>
            </a:r>
            <a:endParaRPr lang="en-US" sz="1050" dirty="0"/>
          </a:p>
          <a:p>
            <a:endParaRPr lang="en-US" sz="105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73DFDA-A741-C70C-03F2-54D8988DE9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68" y="1683702"/>
            <a:ext cx="3380695" cy="209173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7DADD55-6B94-E154-95D1-C6145F2E158D}"/>
              </a:ext>
            </a:extLst>
          </p:cNvPr>
          <p:cNvSpPr/>
          <p:nvPr/>
        </p:nvSpPr>
        <p:spPr>
          <a:xfrm>
            <a:off x="1442301" y="2729753"/>
            <a:ext cx="2509887" cy="277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BD7325D4-2CB2-74C0-57D7-3CD46FA6A9C7}"/>
              </a:ext>
            </a:extLst>
          </p:cNvPr>
          <p:cNvCxnSpPr/>
          <p:nvPr/>
        </p:nvCxnSpPr>
        <p:spPr>
          <a:xfrm flipV="1">
            <a:off x="3854463" y="1768288"/>
            <a:ext cx="1134397" cy="1129553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533747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46"/>
          <p:cNvSpPr/>
          <p:nvPr/>
        </p:nvSpPr>
        <p:spPr>
          <a:xfrm>
            <a:off x="767163" y="834450"/>
            <a:ext cx="4591200" cy="34746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7" name="Google Shape;817;p46"/>
          <p:cNvSpPr txBox="1">
            <a:spLocks noGrp="1"/>
          </p:cNvSpPr>
          <p:nvPr>
            <p:ph type="ctrTitle"/>
          </p:nvPr>
        </p:nvSpPr>
        <p:spPr>
          <a:xfrm>
            <a:off x="860930" y="1257427"/>
            <a:ext cx="4028700" cy="7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id-ID"/>
              <a:t>TERIMAKASIH</a:t>
            </a:r>
            <a:endParaRPr/>
          </a:p>
        </p:txBody>
      </p:sp>
      <p:sp>
        <p:nvSpPr>
          <p:cNvPr id="818" name="Google Shape;818;p46"/>
          <p:cNvSpPr txBox="1"/>
          <p:nvPr/>
        </p:nvSpPr>
        <p:spPr>
          <a:xfrm>
            <a:off x="957450" y="2660100"/>
            <a:ext cx="2510700" cy="20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id-ID" sz="1400" b="0" i="0" u="none" strike="noStrike" cap="none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hai.djpb@kemenkeu.go.id</a:t>
            </a:r>
            <a:endParaRPr sz="14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(021) 3449230 (psw. 5307)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Subdit SPKPP DSP Ditjen Perbendaharaan Kemenkeu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160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5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5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-01.1- PENENTUAN ADMIN SATKER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104" name="Google Shape;104;p5"/>
          <p:cNvSpPr/>
          <p:nvPr/>
        </p:nvSpPr>
        <p:spPr>
          <a:xfrm>
            <a:off x="3452338" y="647114"/>
            <a:ext cx="5465761" cy="4496386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5" name="Google Shape;105;p5"/>
          <p:cNvGrpSpPr/>
          <p:nvPr/>
        </p:nvGrpSpPr>
        <p:grpSpPr>
          <a:xfrm>
            <a:off x="2394718" y="1104818"/>
            <a:ext cx="305550" cy="336966"/>
            <a:chOff x="-57172600" y="2686375"/>
            <a:chExt cx="289100" cy="318825"/>
          </a:xfrm>
        </p:grpSpPr>
        <p:sp>
          <p:nvSpPr>
            <p:cNvPr id="106" name="Google Shape;106;p5"/>
            <p:cNvSpPr/>
            <p:nvPr/>
          </p:nvSpPr>
          <p:spPr>
            <a:xfrm>
              <a:off x="-57063900" y="2937625"/>
              <a:ext cx="73275" cy="29750"/>
            </a:xfrm>
            <a:custGeom>
              <a:avLst/>
              <a:gdLst/>
              <a:ahLst/>
              <a:cxnLst/>
              <a:rect l="l" t="t" r="r" b="b"/>
              <a:pathLst>
                <a:path w="2931" h="1190" extrusionOk="0">
                  <a:moveTo>
                    <a:pt x="414" y="1"/>
                  </a:moveTo>
                  <a:cubicBezTo>
                    <a:pt x="316" y="1"/>
                    <a:pt x="221" y="40"/>
                    <a:pt x="158" y="119"/>
                  </a:cubicBezTo>
                  <a:cubicBezTo>
                    <a:pt x="1" y="276"/>
                    <a:pt x="1" y="528"/>
                    <a:pt x="158" y="654"/>
                  </a:cubicBezTo>
                  <a:cubicBezTo>
                    <a:pt x="536" y="1001"/>
                    <a:pt x="1009" y="1190"/>
                    <a:pt x="1481" y="1190"/>
                  </a:cubicBezTo>
                  <a:cubicBezTo>
                    <a:pt x="1954" y="1190"/>
                    <a:pt x="2458" y="1001"/>
                    <a:pt x="2773" y="654"/>
                  </a:cubicBezTo>
                  <a:cubicBezTo>
                    <a:pt x="2931" y="497"/>
                    <a:pt x="2931" y="245"/>
                    <a:pt x="2773" y="119"/>
                  </a:cubicBezTo>
                  <a:cubicBezTo>
                    <a:pt x="2710" y="72"/>
                    <a:pt x="2623" y="48"/>
                    <a:pt x="2533" y="48"/>
                  </a:cubicBezTo>
                  <a:cubicBezTo>
                    <a:pt x="2442" y="48"/>
                    <a:pt x="2348" y="72"/>
                    <a:pt x="2269" y="119"/>
                  </a:cubicBezTo>
                  <a:cubicBezTo>
                    <a:pt x="2048" y="339"/>
                    <a:pt x="1733" y="434"/>
                    <a:pt x="1481" y="434"/>
                  </a:cubicBezTo>
                  <a:cubicBezTo>
                    <a:pt x="1166" y="434"/>
                    <a:pt x="883" y="339"/>
                    <a:pt x="694" y="119"/>
                  </a:cubicBezTo>
                  <a:cubicBezTo>
                    <a:pt x="615" y="40"/>
                    <a:pt x="513" y="1"/>
                    <a:pt x="4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5"/>
            <p:cNvSpPr/>
            <p:nvPr/>
          </p:nvSpPr>
          <p:spPr>
            <a:xfrm>
              <a:off x="-57172600" y="2686375"/>
              <a:ext cx="289100" cy="318825"/>
            </a:xfrm>
            <a:custGeom>
              <a:avLst/>
              <a:gdLst/>
              <a:ahLst/>
              <a:cxnLst/>
              <a:rect l="l" t="t" r="r" b="b"/>
              <a:pathLst>
                <a:path w="11564" h="12753" extrusionOk="0">
                  <a:moveTo>
                    <a:pt x="5798" y="788"/>
                  </a:moveTo>
                  <a:cubicBezTo>
                    <a:pt x="6160" y="788"/>
                    <a:pt x="6523" y="922"/>
                    <a:pt x="6806" y="1190"/>
                  </a:cubicBezTo>
                  <a:cubicBezTo>
                    <a:pt x="6853" y="1261"/>
                    <a:pt x="6954" y="1296"/>
                    <a:pt x="7054" y="1296"/>
                  </a:cubicBezTo>
                  <a:cubicBezTo>
                    <a:pt x="7088" y="1296"/>
                    <a:pt x="7121" y="1292"/>
                    <a:pt x="7153" y="1284"/>
                  </a:cubicBezTo>
                  <a:cubicBezTo>
                    <a:pt x="7276" y="1253"/>
                    <a:pt x="7401" y="1239"/>
                    <a:pt x="7523" y="1239"/>
                  </a:cubicBezTo>
                  <a:cubicBezTo>
                    <a:pt x="8150" y="1239"/>
                    <a:pt x="8727" y="1629"/>
                    <a:pt x="8885" y="2261"/>
                  </a:cubicBezTo>
                  <a:cubicBezTo>
                    <a:pt x="8917" y="2387"/>
                    <a:pt x="9011" y="2513"/>
                    <a:pt x="9169" y="2545"/>
                  </a:cubicBezTo>
                  <a:cubicBezTo>
                    <a:pt x="9925" y="2734"/>
                    <a:pt x="10335" y="3521"/>
                    <a:pt x="10146" y="4277"/>
                  </a:cubicBezTo>
                  <a:cubicBezTo>
                    <a:pt x="10114" y="4403"/>
                    <a:pt x="10146" y="4561"/>
                    <a:pt x="10240" y="4624"/>
                  </a:cubicBezTo>
                  <a:cubicBezTo>
                    <a:pt x="10776" y="5191"/>
                    <a:pt x="10776" y="6073"/>
                    <a:pt x="10240" y="6640"/>
                  </a:cubicBezTo>
                  <a:cubicBezTo>
                    <a:pt x="10177" y="6672"/>
                    <a:pt x="10146" y="6703"/>
                    <a:pt x="10146" y="6798"/>
                  </a:cubicBezTo>
                  <a:cubicBezTo>
                    <a:pt x="9988" y="6766"/>
                    <a:pt x="9925" y="6766"/>
                    <a:pt x="9515" y="6766"/>
                  </a:cubicBezTo>
                  <a:cubicBezTo>
                    <a:pt x="9169" y="6325"/>
                    <a:pt x="8665" y="6010"/>
                    <a:pt x="8035" y="6010"/>
                  </a:cubicBezTo>
                  <a:cubicBezTo>
                    <a:pt x="6523" y="6010"/>
                    <a:pt x="5199" y="4970"/>
                    <a:pt x="4790" y="3553"/>
                  </a:cubicBezTo>
                  <a:cubicBezTo>
                    <a:pt x="4766" y="3408"/>
                    <a:pt x="4612" y="3300"/>
                    <a:pt x="4442" y="3300"/>
                  </a:cubicBezTo>
                  <a:cubicBezTo>
                    <a:pt x="4391" y="3300"/>
                    <a:pt x="4337" y="3310"/>
                    <a:pt x="4286" y="3332"/>
                  </a:cubicBezTo>
                  <a:cubicBezTo>
                    <a:pt x="3530" y="3647"/>
                    <a:pt x="2868" y="4151"/>
                    <a:pt x="2395" y="4813"/>
                  </a:cubicBezTo>
                  <a:cubicBezTo>
                    <a:pt x="1986" y="5412"/>
                    <a:pt x="1734" y="6073"/>
                    <a:pt x="1671" y="6798"/>
                  </a:cubicBezTo>
                  <a:cubicBezTo>
                    <a:pt x="1608" y="6798"/>
                    <a:pt x="1513" y="6798"/>
                    <a:pt x="1450" y="6829"/>
                  </a:cubicBezTo>
                  <a:cubicBezTo>
                    <a:pt x="1450" y="6703"/>
                    <a:pt x="1419" y="6672"/>
                    <a:pt x="1356" y="6640"/>
                  </a:cubicBezTo>
                  <a:cubicBezTo>
                    <a:pt x="820" y="6073"/>
                    <a:pt x="820" y="5191"/>
                    <a:pt x="1356" y="4624"/>
                  </a:cubicBezTo>
                  <a:cubicBezTo>
                    <a:pt x="1450" y="4561"/>
                    <a:pt x="1482" y="4403"/>
                    <a:pt x="1450" y="4277"/>
                  </a:cubicBezTo>
                  <a:cubicBezTo>
                    <a:pt x="1261" y="3521"/>
                    <a:pt x="1671" y="2734"/>
                    <a:pt x="2427" y="2545"/>
                  </a:cubicBezTo>
                  <a:cubicBezTo>
                    <a:pt x="2553" y="2513"/>
                    <a:pt x="2679" y="2419"/>
                    <a:pt x="2710" y="2261"/>
                  </a:cubicBezTo>
                  <a:cubicBezTo>
                    <a:pt x="2869" y="1629"/>
                    <a:pt x="3445" y="1239"/>
                    <a:pt x="4072" y="1239"/>
                  </a:cubicBezTo>
                  <a:cubicBezTo>
                    <a:pt x="4195" y="1239"/>
                    <a:pt x="4320" y="1253"/>
                    <a:pt x="4443" y="1284"/>
                  </a:cubicBezTo>
                  <a:cubicBezTo>
                    <a:pt x="4475" y="1292"/>
                    <a:pt x="4508" y="1296"/>
                    <a:pt x="4542" y="1296"/>
                  </a:cubicBezTo>
                  <a:cubicBezTo>
                    <a:pt x="4642" y="1296"/>
                    <a:pt x="4742" y="1261"/>
                    <a:pt x="4790" y="1190"/>
                  </a:cubicBezTo>
                  <a:cubicBezTo>
                    <a:pt x="5073" y="922"/>
                    <a:pt x="5436" y="788"/>
                    <a:pt x="5798" y="788"/>
                  </a:cubicBezTo>
                  <a:close/>
                  <a:moveTo>
                    <a:pt x="4254" y="4151"/>
                  </a:moveTo>
                  <a:cubicBezTo>
                    <a:pt x="4664" y="5286"/>
                    <a:pt x="5609" y="6168"/>
                    <a:pt x="6775" y="6514"/>
                  </a:cubicBezTo>
                  <a:cubicBezTo>
                    <a:pt x="6491" y="6766"/>
                    <a:pt x="6333" y="7113"/>
                    <a:pt x="6239" y="7459"/>
                  </a:cubicBezTo>
                  <a:lnTo>
                    <a:pt x="5388" y="7459"/>
                  </a:lnTo>
                  <a:lnTo>
                    <a:pt x="5388" y="7491"/>
                  </a:lnTo>
                  <a:cubicBezTo>
                    <a:pt x="5231" y="6640"/>
                    <a:pt x="4443" y="6010"/>
                    <a:pt x="3561" y="6010"/>
                  </a:cubicBezTo>
                  <a:cubicBezTo>
                    <a:pt x="3183" y="6010"/>
                    <a:pt x="2868" y="6136"/>
                    <a:pt x="2553" y="6325"/>
                  </a:cubicBezTo>
                  <a:cubicBezTo>
                    <a:pt x="2773" y="5412"/>
                    <a:pt x="3372" y="4624"/>
                    <a:pt x="4254" y="4151"/>
                  </a:cubicBezTo>
                  <a:close/>
                  <a:moveTo>
                    <a:pt x="3561" y="6766"/>
                  </a:moveTo>
                  <a:cubicBezTo>
                    <a:pt x="4191" y="6766"/>
                    <a:pt x="4664" y="7270"/>
                    <a:pt x="4664" y="7869"/>
                  </a:cubicBezTo>
                  <a:cubicBezTo>
                    <a:pt x="4664" y="8436"/>
                    <a:pt x="4160" y="8972"/>
                    <a:pt x="3561" y="8972"/>
                  </a:cubicBezTo>
                  <a:cubicBezTo>
                    <a:pt x="2931" y="8972"/>
                    <a:pt x="2458" y="8436"/>
                    <a:pt x="2458" y="7869"/>
                  </a:cubicBezTo>
                  <a:cubicBezTo>
                    <a:pt x="2458" y="7270"/>
                    <a:pt x="2931" y="6766"/>
                    <a:pt x="3561" y="6766"/>
                  </a:cubicBezTo>
                  <a:close/>
                  <a:moveTo>
                    <a:pt x="8066" y="6766"/>
                  </a:moveTo>
                  <a:cubicBezTo>
                    <a:pt x="8696" y="6766"/>
                    <a:pt x="9169" y="7270"/>
                    <a:pt x="9169" y="7869"/>
                  </a:cubicBezTo>
                  <a:cubicBezTo>
                    <a:pt x="9169" y="8436"/>
                    <a:pt x="8665" y="8972"/>
                    <a:pt x="8066" y="8972"/>
                  </a:cubicBezTo>
                  <a:cubicBezTo>
                    <a:pt x="7436" y="8972"/>
                    <a:pt x="6964" y="8436"/>
                    <a:pt x="6964" y="7869"/>
                  </a:cubicBezTo>
                  <a:cubicBezTo>
                    <a:pt x="6964" y="7270"/>
                    <a:pt x="7436" y="6766"/>
                    <a:pt x="8066" y="6766"/>
                  </a:cubicBezTo>
                  <a:close/>
                  <a:moveTo>
                    <a:pt x="1734" y="7491"/>
                  </a:moveTo>
                  <a:lnTo>
                    <a:pt x="1734" y="9003"/>
                  </a:lnTo>
                  <a:cubicBezTo>
                    <a:pt x="1293" y="9003"/>
                    <a:pt x="978" y="8657"/>
                    <a:pt x="978" y="8247"/>
                  </a:cubicBezTo>
                  <a:cubicBezTo>
                    <a:pt x="978" y="7869"/>
                    <a:pt x="1324" y="7491"/>
                    <a:pt x="1734" y="7491"/>
                  </a:cubicBezTo>
                  <a:close/>
                  <a:moveTo>
                    <a:pt x="9925" y="7491"/>
                  </a:moveTo>
                  <a:cubicBezTo>
                    <a:pt x="10303" y="7491"/>
                    <a:pt x="10650" y="7806"/>
                    <a:pt x="10650" y="8247"/>
                  </a:cubicBezTo>
                  <a:cubicBezTo>
                    <a:pt x="10650" y="8657"/>
                    <a:pt x="10303" y="9003"/>
                    <a:pt x="9925" y="9003"/>
                  </a:cubicBezTo>
                  <a:lnTo>
                    <a:pt x="9925" y="7491"/>
                  </a:lnTo>
                  <a:close/>
                  <a:moveTo>
                    <a:pt x="6207" y="8215"/>
                  </a:moveTo>
                  <a:cubicBezTo>
                    <a:pt x="6365" y="9066"/>
                    <a:pt x="7153" y="9696"/>
                    <a:pt x="8035" y="9696"/>
                  </a:cubicBezTo>
                  <a:cubicBezTo>
                    <a:pt x="8476" y="9696"/>
                    <a:pt x="8822" y="9539"/>
                    <a:pt x="9137" y="9350"/>
                  </a:cubicBezTo>
                  <a:lnTo>
                    <a:pt x="9137" y="10137"/>
                  </a:lnTo>
                  <a:lnTo>
                    <a:pt x="9169" y="10137"/>
                  </a:lnTo>
                  <a:cubicBezTo>
                    <a:pt x="9169" y="11177"/>
                    <a:pt x="8350" y="11996"/>
                    <a:pt x="7310" y="11996"/>
                  </a:cubicBezTo>
                  <a:lnTo>
                    <a:pt x="4317" y="11996"/>
                  </a:lnTo>
                  <a:cubicBezTo>
                    <a:pt x="3309" y="11996"/>
                    <a:pt x="2458" y="11177"/>
                    <a:pt x="2458" y="10137"/>
                  </a:cubicBezTo>
                  <a:lnTo>
                    <a:pt x="2458" y="9350"/>
                  </a:lnTo>
                  <a:cubicBezTo>
                    <a:pt x="2773" y="9602"/>
                    <a:pt x="3183" y="9696"/>
                    <a:pt x="3561" y="9696"/>
                  </a:cubicBezTo>
                  <a:cubicBezTo>
                    <a:pt x="4475" y="9696"/>
                    <a:pt x="5231" y="9066"/>
                    <a:pt x="5388" y="8215"/>
                  </a:cubicBezTo>
                  <a:close/>
                  <a:moveTo>
                    <a:pt x="5794" y="1"/>
                  </a:moveTo>
                  <a:cubicBezTo>
                    <a:pt x="5310" y="1"/>
                    <a:pt x="4821" y="166"/>
                    <a:pt x="4412" y="497"/>
                  </a:cubicBezTo>
                  <a:cubicBezTo>
                    <a:pt x="4291" y="479"/>
                    <a:pt x="4172" y="470"/>
                    <a:pt x="4054" y="470"/>
                  </a:cubicBezTo>
                  <a:cubicBezTo>
                    <a:pt x="3154" y="470"/>
                    <a:pt x="2355" y="992"/>
                    <a:pt x="2049" y="1883"/>
                  </a:cubicBezTo>
                  <a:cubicBezTo>
                    <a:pt x="1104" y="2230"/>
                    <a:pt x="505" y="3238"/>
                    <a:pt x="663" y="4246"/>
                  </a:cubicBezTo>
                  <a:cubicBezTo>
                    <a:pt x="1" y="5033"/>
                    <a:pt x="1" y="6168"/>
                    <a:pt x="663" y="6987"/>
                  </a:cubicBezTo>
                  <a:cubicBezTo>
                    <a:pt x="663" y="7018"/>
                    <a:pt x="663" y="7113"/>
                    <a:pt x="631" y="7144"/>
                  </a:cubicBezTo>
                  <a:cubicBezTo>
                    <a:pt x="348" y="7428"/>
                    <a:pt x="159" y="7806"/>
                    <a:pt x="159" y="8215"/>
                  </a:cubicBezTo>
                  <a:cubicBezTo>
                    <a:pt x="159" y="9035"/>
                    <a:pt x="820" y="9696"/>
                    <a:pt x="1639" y="9696"/>
                  </a:cubicBezTo>
                  <a:lnTo>
                    <a:pt x="1639" y="10137"/>
                  </a:lnTo>
                  <a:cubicBezTo>
                    <a:pt x="1639" y="11586"/>
                    <a:pt x="2836" y="12752"/>
                    <a:pt x="4254" y="12752"/>
                  </a:cubicBezTo>
                  <a:lnTo>
                    <a:pt x="7247" y="12752"/>
                  </a:lnTo>
                  <a:cubicBezTo>
                    <a:pt x="8696" y="12752"/>
                    <a:pt x="9831" y="11555"/>
                    <a:pt x="9831" y="10137"/>
                  </a:cubicBezTo>
                  <a:lnTo>
                    <a:pt x="9831" y="9696"/>
                  </a:lnTo>
                  <a:cubicBezTo>
                    <a:pt x="10681" y="9696"/>
                    <a:pt x="11343" y="9035"/>
                    <a:pt x="11343" y="8215"/>
                  </a:cubicBezTo>
                  <a:cubicBezTo>
                    <a:pt x="11406" y="7806"/>
                    <a:pt x="11217" y="7428"/>
                    <a:pt x="10933" y="7144"/>
                  </a:cubicBezTo>
                  <a:cubicBezTo>
                    <a:pt x="10933" y="7113"/>
                    <a:pt x="10933" y="7018"/>
                    <a:pt x="10902" y="6987"/>
                  </a:cubicBezTo>
                  <a:cubicBezTo>
                    <a:pt x="11563" y="6199"/>
                    <a:pt x="11563" y="5065"/>
                    <a:pt x="10902" y="4246"/>
                  </a:cubicBezTo>
                  <a:cubicBezTo>
                    <a:pt x="11059" y="3206"/>
                    <a:pt x="10492" y="2230"/>
                    <a:pt x="9515" y="1883"/>
                  </a:cubicBezTo>
                  <a:cubicBezTo>
                    <a:pt x="9206" y="1039"/>
                    <a:pt x="8344" y="472"/>
                    <a:pt x="7468" y="472"/>
                  </a:cubicBezTo>
                  <a:cubicBezTo>
                    <a:pt x="7363" y="472"/>
                    <a:pt x="7257" y="480"/>
                    <a:pt x="7153" y="497"/>
                  </a:cubicBezTo>
                  <a:cubicBezTo>
                    <a:pt x="6759" y="166"/>
                    <a:pt x="6278" y="1"/>
                    <a:pt x="57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8" name="Google Shape;108;p5"/>
          <p:cNvGrpSpPr/>
          <p:nvPr/>
        </p:nvGrpSpPr>
        <p:grpSpPr>
          <a:xfrm>
            <a:off x="551113" y="2290124"/>
            <a:ext cx="347715" cy="351155"/>
            <a:chOff x="-59100700" y="1911950"/>
            <a:chExt cx="315875" cy="319000"/>
          </a:xfrm>
        </p:grpSpPr>
        <p:sp>
          <p:nvSpPr>
            <p:cNvPr id="109" name="Google Shape;109;p5"/>
            <p:cNvSpPr/>
            <p:nvPr/>
          </p:nvSpPr>
          <p:spPr>
            <a:xfrm>
              <a:off x="-59015625" y="1993850"/>
              <a:ext cx="20500" cy="20525"/>
            </a:xfrm>
            <a:custGeom>
              <a:avLst/>
              <a:gdLst/>
              <a:ahLst/>
              <a:cxnLst/>
              <a:rect l="l" t="t" r="r" b="b"/>
              <a:pathLst>
                <a:path w="820" h="821" extrusionOk="0">
                  <a:moveTo>
                    <a:pt x="189" y="1"/>
                  </a:moveTo>
                  <a:cubicBezTo>
                    <a:pt x="63" y="1"/>
                    <a:pt x="0" y="64"/>
                    <a:pt x="0" y="190"/>
                  </a:cubicBezTo>
                  <a:lnTo>
                    <a:pt x="0" y="631"/>
                  </a:lnTo>
                  <a:cubicBezTo>
                    <a:pt x="0" y="757"/>
                    <a:pt x="95" y="820"/>
                    <a:pt x="189" y="820"/>
                  </a:cubicBezTo>
                  <a:lnTo>
                    <a:pt x="630" y="820"/>
                  </a:lnTo>
                  <a:cubicBezTo>
                    <a:pt x="725" y="820"/>
                    <a:pt x="820" y="757"/>
                    <a:pt x="820" y="631"/>
                  </a:cubicBezTo>
                  <a:lnTo>
                    <a:pt x="820" y="190"/>
                  </a:lnTo>
                  <a:cubicBezTo>
                    <a:pt x="820" y="64"/>
                    <a:pt x="725" y="1"/>
                    <a:pt x="6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5"/>
            <p:cNvSpPr/>
            <p:nvPr/>
          </p:nvSpPr>
          <p:spPr>
            <a:xfrm>
              <a:off x="-58954200" y="1993850"/>
              <a:ext cx="21300" cy="20525"/>
            </a:xfrm>
            <a:custGeom>
              <a:avLst/>
              <a:gdLst/>
              <a:ahLst/>
              <a:cxnLst/>
              <a:rect l="l" t="t" r="r" b="b"/>
              <a:pathLst>
                <a:path w="852" h="821" extrusionOk="0">
                  <a:moveTo>
                    <a:pt x="221" y="1"/>
                  </a:moveTo>
                  <a:cubicBezTo>
                    <a:pt x="95" y="1"/>
                    <a:pt x="1" y="64"/>
                    <a:pt x="1" y="190"/>
                  </a:cubicBezTo>
                  <a:lnTo>
                    <a:pt x="1" y="631"/>
                  </a:lnTo>
                  <a:cubicBezTo>
                    <a:pt x="1" y="757"/>
                    <a:pt x="127" y="820"/>
                    <a:pt x="221" y="820"/>
                  </a:cubicBezTo>
                  <a:lnTo>
                    <a:pt x="631" y="820"/>
                  </a:lnTo>
                  <a:cubicBezTo>
                    <a:pt x="757" y="820"/>
                    <a:pt x="851" y="757"/>
                    <a:pt x="851" y="631"/>
                  </a:cubicBezTo>
                  <a:lnTo>
                    <a:pt x="851" y="190"/>
                  </a:lnTo>
                  <a:cubicBezTo>
                    <a:pt x="851" y="64"/>
                    <a:pt x="757" y="1"/>
                    <a:pt x="6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5"/>
            <p:cNvSpPr/>
            <p:nvPr/>
          </p:nvSpPr>
          <p:spPr>
            <a:xfrm>
              <a:off x="-58891975" y="1993850"/>
              <a:ext cx="21300" cy="20525"/>
            </a:xfrm>
            <a:custGeom>
              <a:avLst/>
              <a:gdLst/>
              <a:ahLst/>
              <a:cxnLst/>
              <a:rect l="l" t="t" r="r" b="b"/>
              <a:pathLst>
                <a:path w="852" h="821" extrusionOk="0">
                  <a:moveTo>
                    <a:pt x="190" y="1"/>
                  </a:moveTo>
                  <a:cubicBezTo>
                    <a:pt x="95" y="1"/>
                    <a:pt x="1" y="64"/>
                    <a:pt x="1" y="190"/>
                  </a:cubicBezTo>
                  <a:lnTo>
                    <a:pt x="1" y="631"/>
                  </a:lnTo>
                  <a:cubicBezTo>
                    <a:pt x="1" y="757"/>
                    <a:pt x="127" y="820"/>
                    <a:pt x="190" y="820"/>
                  </a:cubicBezTo>
                  <a:lnTo>
                    <a:pt x="631" y="820"/>
                  </a:lnTo>
                  <a:cubicBezTo>
                    <a:pt x="757" y="820"/>
                    <a:pt x="851" y="757"/>
                    <a:pt x="851" y="631"/>
                  </a:cubicBezTo>
                  <a:lnTo>
                    <a:pt x="851" y="190"/>
                  </a:lnTo>
                  <a:cubicBezTo>
                    <a:pt x="851" y="64"/>
                    <a:pt x="757" y="1"/>
                    <a:pt x="6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5"/>
            <p:cNvSpPr/>
            <p:nvPr/>
          </p:nvSpPr>
          <p:spPr>
            <a:xfrm>
              <a:off x="-59015625" y="2034825"/>
              <a:ext cx="20500" cy="21275"/>
            </a:xfrm>
            <a:custGeom>
              <a:avLst/>
              <a:gdLst/>
              <a:ahLst/>
              <a:cxnLst/>
              <a:rect l="l" t="t" r="r" b="b"/>
              <a:pathLst>
                <a:path w="820" h="851" extrusionOk="0">
                  <a:moveTo>
                    <a:pt x="189" y="0"/>
                  </a:moveTo>
                  <a:cubicBezTo>
                    <a:pt x="63" y="0"/>
                    <a:pt x="0" y="95"/>
                    <a:pt x="0" y="221"/>
                  </a:cubicBezTo>
                  <a:lnTo>
                    <a:pt x="0" y="630"/>
                  </a:lnTo>
                  <a:cubicBezTo>
                    <a:pt x="0" y="756"/>
                    <a:pt x="95" y="851"/>
                    <a:pt x="189" y="851"/>
                  </a:cubicBezTo>
                  <a:lnTo>
                    <a:pt x="630" y="851"/>
                  </a:lnTo>
                  <a:cubicBezTo>
                    <a:pt x="725" y="851"/>
                    <a:pt x="820" y="756"/>
                    <a:pt x="820" y="630"/>
                  </a:cubicBezTo>
                  <a:lnTo>
                    <a:pt x="820" y="221"/>
                  </a:lnTo>
                  <a:cubicBezTo>
                    <a:pt x="820" y="95"/>
                    <a:pt x="725" y="0"/>
                    <a:pt x="6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5"/>
            <p:cNvSpPr/>
            <p:nvPr/>
          </p:nvSpPr>
          <p:spPr>
            <a:xfrm>
              <a:off x="-58954200" y="2034825"/>
              <a:ext cx="21300" cy="21275"/>
            </a:xfrm>
            <a:custGeom>
              <a:avLst/>
              <a:gdLst/>
              <a:ahLst/>
              <a:cxnLst/>
              <a:rect l="l" t="t" r="r" b="b"/>
              <a:pathLst>
                <a:path w="852" h="851" extrusionOk="0">
                  <a:moveTo>
                    <a:pt x="221" y="0"/>
                  </a:moveTo>
                  <a:cubicBezTo>
                    <a:pt x="95" y="0"/>
                    <a:pt x="1" y="95"/>
                    <a:pt x="1" y="221"/>
                  </a:cubicBezTo>
                  <a:lnTo>
                    <a:pt x="1" y="630"/>
                  </a:lnTo>
                  <a:cubicBezTo>
                    <a:pt x="1" y="756"/>
                    <a:pt x="127" y="851"/>
                    <a:pt x="221" y="851"/>
                  </a:cubicBezTo>
                  <a:lnTo>
                    <a:pt x="631" y="851"/>
                  </a:lnTo>
                  <a:cubicBezTo>
                    <a:pt x="757" y="851"/>
                    <a:pt x="851" y="756"/>
                    <a:pt x="851" y="630"/>
                  </a:cubicBezTo>
                  <a:lnTo>
                    <a:pt x="851" y="221"/>
                  </a:lnTo>
                  <a:cubicBezTo>
                    <a:pt x="851" y="95"/>
                    <a:pt x="757" y="0"/>
                    <a:pt x="6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5"/>
            <p:cNvSpPr/>
            <p:nvPr/>
          </p:nvSpPr>
          <p:spPr>
            <a:xfrm>
              <a:off x="-58891975" y="2034825"/>
              <a:ext cx="21300" cy="21275"/>
            </a:xfrm>
            <a:custGeom>
              <a:avLst/>
              <a:gdLst/>
              <a:ahLst/>
              <a:cxnLst/>
              <a:rect l="l" t="t" r="r" b="b"/>
              <a:pathLst>
                <a:path w="852" h="851" extrusionOk="0">
                  <a:moveTo>
                    <a:pt x="190" y="0"/>
                  </a:moveTo>
                  <a:cubicBezTo>
                    <a:pt x="95" y="0"/>
                    <a:pt x="1" y="95"/>
                    <a:pt x="1" y="221"/>
                  </a:cubicBezTo>
                  <a:lnTo>
                    <a:pt x="1" y="630"/>
                  </a:lnTo>
                  <a:cubicBezTo>
                    <a:pt x="1" y="756"/>
                    <a:pt x="127" y="851"/>
                    <a:pt x="190" y="851"/>
                  </a:cubicBezTo>
                  <a:lnTo>
                    <a:pt x="631" y="851"/>
                  </a:lnTo>
                  <a:cubicBezTo>
                    <a:pt x="757" y="851"/>
                    <a:pt x="851" y="756"/>
                    <a:pt x="851" y="630"/>
                  </a:cubicBezTo>
                  <a:lnTo>
                    <a:pt x="851" y="221"/>
                  </a:lnTo>
                  <a:cubicBezTo>
                    <a:pt x="851" y="95"/>
                    <a:pt x="757" y="0"/>
                    <a:pt x="6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5"/>
            <p:cNvSpPr/>
            <p:nvPr/>
          </p:nvSpPr>
          <p:spPr>
            <a:xfrm>
              <a:off x="-59015625" y="2076550"/>
              <a:ext cx="20500" cy="20525"/>
            </a:xfrm>
            <a:custGeom>
              <a:avLst/>
              <a:gdLst/>
              <a:ahLst/>
              <a:cxnLst/>
              <a:rect l="l" t="t" r="r" b="b"/>
              <a:pathLst>
                <a:path w="820" h="821" extrusionOk="0">
                  <a:moveTo>
                    <a:pt x="189" y="1"/>
                  </a:moveTo>
                  <a:cubicBezTo>
                    <a:pt x="63" y="1"/>
                    <a:pt x="0" y="64"/>
                    <a:pt x="0" y="190"/>
                  </a:cubicBezTo>
                  <a:lnTo>
                    <a:pt x="0" y="631"/>
                  </a:lnTo>
                  <a:cubicBezTo>
                    <a:pt x="0" y="757"/>
                    <a:pt x="95" y="820"/>
                    <a:pt x="189" y="820"/>
                  </a:cubicBezTo>
                  <a:lnTo>
                    <a:pt x="630" y="820"/>
                  </a:lnTo>
                  <a:cubicBezTo>
                    <a:pt x="725" y="820"/>
                    <a:pt x="820" y="757"/>
                    <a:pt x="820" y="631"/>
                  </a:cubicBezTo>
                  <a:lnTo>
                    <a:pt x="820" y="190"/>
                  </a:lnTo>
                  <a:cubicBezTo>
                    <a:pt x="820" y="64"/>
                    <a:pt x="725" y="1"/>
                    <a:pt x="6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5"/>
            <p:cNvSpPr/>
            <p:nvPr/>
          </p:nvSpPr>
          <p:spPr>
            <a:xfrm>
              <a:off x="-58954200" y="2076550"/>
              <a:ext cx="21300" cy="20525"/>
            </a:xfrm>
            <a:custGeom>
              <a:avLst/>
              <a:gdLst/>
              <a:ahLst/>
              <a:cxnLst/>
              <a:rect l="l" t="t" r="r" b="b"/>
              <a:pathLst>
                <a:path w="852" h="821" extrusionOk="0">
                  <a:moveTo>
                    <a:pt x="221" y="1"/>
                  </a:moveTo>
                  <a:cubicBezTo>
                    <a:pt x="95" y="1"/>
                    <a:pt x="1" y="64"/>
                    <a:pt x="1" y="190"/>
                  </a:cubicBezTo>
                  <a:lnTo>
                    <a:pt x="1" y="631"/>
                  </a:lnTo>
                  <a:cubicBezTo>
                    <a:pt x="1" y="757"/>
                    <a:pt x="127" y="820"/>
                    <a:pt x="221" y="820"/>
                  </a:cubicBezTo>
                  <a:lnTo>
                    <a:pt x="631" y="820"/>
                  </a:lnTo>
                  <a:cubicBezTo>
                    <a:pt x="757" y="820"/>
                    <a:pt x="851" y="757"/>
                    <a:pt x="851" y="631"/>
                  </a:cubicBezTo>
                  <a:lnTo>
                    <a:pt x="851" y="190"/>
                  </a:lnTo>
                  <a:cubicBezTo>
                    <a:pt x="851" y="64"/>
                    <a:pt x="757" y="1"/>
                    <a:pt x="6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5"/>
            <p:cNvSpPr/>
            <p:nvPr/>
          </p:nvSpPr>
          <p:spPr>
            <a:xfrm>
              <a:off x="-58891975" y="2076550"/>
              <a:ext cx="21300" cy="20525"/>
            </a:xfrm>
            <a:custGeom>
              <a:avLst/>
              <a:gdLst/>
              <a:ahLst/>
              <a:cxnLst/>
              <a:rect l="l" t="t" r="r" b="b"/>
              <a:pathLst>
                <a:path w="852" h="821" extrusionOk="0">
                  <a:moveTo>
                    <a:pt x="190" y="1"/>
                  </a:moveTo>
                  <a:cubicBezTo>
                    <a:pt x="95" y="1"/>
                    <a:pt x="1" y="64"/>
                    <a:pt x="1" y="190"/>
                  </a:cubicBezTo>
                  <a:lnTo>
                    <a:pt x="1" y="631"/>
                  </a:lnTo>
                  <a:cubicBezTo>
                    <a:pt x="1" y="757"/>
                    <a:pt x="127" y="820"/>
                    <a:pt x="190" y="820"/>
                  </a:cubicBezTo>
                  <a:lnTo>
                    <a:pt x="631" y="820"/>
                  </a:lnTo>
                  <a:cubicBezTo>
                    <a:pt x="757" y="820"/>
                    <a:pt x="851" y="757"/>
                    <a:pt x="851" y="631"/>
                  </a:cubicBezTo>
                  <a:lnTo>
                    <a:pt x="851" y="190"/>
                  </a:lnTo>
                  <a:cubicBezTo>
                    <a:pt x="851" y="64"/>
                    <a:pt x="757" y="1"/>
                    <a:pt x="6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5"/>
            <p:cNvSpPr/>
            <p:nvPr/>
          </p:nvSpPr>
          <p:spPr>
            <a:xfrm>
              <a:off x="-59100700" y="1911950"/>
              <a:ext cx="315875" cy="319000"/>
            </a:xfrm>
            <a:custGeom>
              <a:avLst/>
              <a:gdLst/>
              <a:ahLst/>
              <a:cxnLst/>
              <a:rect l="l" t="t" r="r" b="b"/>
              <a:pathLst>
                <a:path w="12635" h="12760" extrusionOk="0">
                  <a:moveTo>
                    <a:pt x="9169" y="788"/>
                  </a:moveTo>
                  <a:lnTo>
                    <a:pt x="9169" y="1607"/>
                  </a:lnTo>
                  <a:lnTo>
                    <a:pt x="3403" y="1607"/>
                  </a:lnTo>
                  <a:lnTo>
                    <a:pt x="3403" y="788"/>
                  </a:lnTo>
                  <a:close/>
                  <a:moveTo>
                    <a:pt x="1734" y="9074"/>
                  </a:moveTo>
                  <a:lnTo>
                    <a:pt x="1734" y="11815"/>
                  </a:lnTo>
                  <a:lnTo>
                    <a:pt x="788" y="11815"/>
                  </a:lnTo>
                  <a:lnTo>
                    <a:pt x="788" y="9074"/>
                  </a:lnTo>
                  <a:close/>
                  <a:moveTo>
                    <a:pt x="5861" y="9074"/>
                  </a:moveTo>
                  <a:lnTo>
                    <a:pt x="5861" y="11815"/>
                  </a:lnTo>
                  <a:lnTo>
                    <a:pt x="4223" y="11815"/>
                  </a:lnTo>
                  <a:lnTo>
                    <a:pt x="4223" y="9074"/>
                  </a:lnTo>
                  <a:close/>
                  <a:moveTo>
                    <a:pt x="8350" y="9074"/>
                  </a:moveTo>
                  <a:lnTo>
                    <a:pt x="8350" y="11815"/>
                  </a:lnTo>
                  <a:lnTo>
                    <a:pt x="6711" y="11815"/>
                  </a:lnTo>
                  <a:lnTo>
                    <a:pt x="6711" y="9074"/>
                  </a:lnTo>
                  <a:close/>
                  <a:moveTo>
                    <a:pt x="10051" y="2458"/>
                  </a:moveTo>
                  <a:lnTo>
                    <a:pt x="10051" y="11815"/>
                  </a:lnTo>
                  <a:lnTo>
                    <a:pt x="9169" y="11815"/>
                  </a:lnTo>
                  <a:lnTo>
                    <a:pt x="9169" y="8664"/>
                  </a:lnTo>
                  <a:cubicBezTo>
                    <a:pt x="9169" y="8444"/>
                    <a:pt x="8980" y="8223"/>
                    <a:pt x="8791" y="8223"/>
                  </a:cubicBezTo>
                  <a:lnTo>
                    <a:pt x="3813" y="8223"/>
                  </a:lnTo>
                  <a:cubicBezTo>
                    <a:pt x="3592" y="8223"/>
                    <a:pt x="3435" y="8444"/>
                    <a:pt x="3435" y="8664"/>
                  </a:cubicBezTo>
                  <a:lnTo>
                    <a:pt x="3435" y="11815"/>
                  </a:lnTo>
                  <a:lnTo>
                    <a:pt x="2616" y="11815"/>
                  </a:lnTo>
                  <a:lnTo>
                    <a:pt x="2616" y="2458"/>
                  </a:lnTo>
                  <a:close/>
                  <a:moveTo>
                    <a:pt x="11815" y="9074"/>
                  </a:moveTo>
                  <a:lnTo>
                    <a:pt x="11815" y="11815"/>
                  </a:lnTo>
                  <a:lnTo>
                    <a:pt x="10839" y="11815"/>
                  </a:lnTo>
                  <a:lnTo>
                    <a:pt x="10839" y="9074"/>
                  </a:lnTo>
                  <a:close/>
                  <a:moveTo>
                    <a:pt x="2994" y="0"/>
                  </a:moveTo>
                  <a:cubicBezTo>
                    <a:pt x="2773" y="0"/>
                    <a:pt x="2616" y="190"/>
                    <a:pt x="2616" y="410"/>
                  </a:cubicBezTo>
                  <a:lnTo>
                    <a:pt x="2616" y="1670"/>
                  </a:lnTo>
                  <a:lnTo>
                    <a:pt x="2206" y="1670"/>
                  </a:lnTo>
                  <a:cubicBezTo>
                    <a:pt x="1986" y="1670"/>
                    <a:pt x="1765" y="1859"/>
                    <a:pt x="1765" y="2080"/>
                  </a:cubicBezTo>
                  <a:lnTo>
                    <a:pt x="1765" y="8318"/>
                  </a:lnTo>
                  <a:lnTo>
                    <a:pt x="410" y="8318"/>
                  </a:lnTo>
                  <a:cubicBezTo>
                    <a:pt x="158" y="8318"/>
                    <a:pt x="1" y="8507"/>
                    <a:pt x="1" y="8727"/>
                  </a:cubicBezTo>
                  <a:lnTo>
                    <a:pt x="1" y="12319"/>
                  </a:lnTo>
                  <a:cubicBezTo>
                    <a:pt x="1" y="12571"/>
                    <a:pt x="190" y="12760"/>
                    <a:pt x="410" y="12760"/>
                  </a:cubicBezTo>
                  <a:lnTo>
                    <a:pt x="12256" y="12760"/>
                  </a:lnTo>
                  <a:cubicBezTo>
                    <a:pt x="12477" y="12760"/>
                    <a:pt x="12634" y="12571"/>
                    <a:pt x="12634" y="12319"/>
                  </a:cubicBezTo>
                  <a:lnTo>
                    <a:pt x="12634" y="8664"/>
                  </a:lnTo>
                  <a:cubicBezTo>
                    <a:pt x="12634" y="8444"/>
                    <a:pt x="12445" y="8223"/>
                    <a:pt x="12225" y="8223"/>
                  </a:cubicBezTo>
                  <a:lnTo>
                    <a:pt x="10839" y="8223"/>
                  </a:lnTo>
                  <a:lnTo>
                    <a:pt x="10839" y="2017"/>
                  </a:lnTo>
                  <a:cubicBezTo>
                    <a:pt x="10839" y="1765"/>
                    <a:pt x="10650" y="1576"/>
                    <a:pt x="10429" y="1576"/>
                  </a:cubicBezTo>
                  <a:lnTo>
                    <a:pt x="10019" y="1576"/>
                  </a:lnTo>
                  <a:lnTo>
                    <a:pt x="10019" y="410"/>
                  </a:lnTo>
                  <a:cubicBezTo>
                    <a:pt x="10019" y="158"/>
                    <a:pt x="9799" y="0"/>
                    <a:pt x="96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19" name="Google Shape;119;p5"/>
          <p:cNvCxnSpPr/>
          <p:nvPr/>
        </p:nvCxnSpPr>
        <p:spPr>
          <a:xfrm>
            <a:off x="1062381" y="1350389"/>
            <a:ext cx="1187866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20" name="Google Shape;120;p5"/>
          <p:cNvSpPr txBox="1"/>
          <p:nvPr/>
        </p:nvSpPr>
        <p:spPr>
          <a:xfrm>
            <a:off x="41083" y="1485777"/>
            <a:ext cx="151667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2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Kepala Satker</a:t>
            </a:r>
            <a:endParaRPr/>
          </a:p>
        </p:txBody>
      </p:sp>
      <p:sp>
        <p:nvSpPr>
          <p:cNvPr id="121" name="Google Shape;121;p5"/>
          <p:cNvSpPr txBox="1"/>
          <p:nvPr/>
        </p:nvSpPr>
        <p:spPr>
          <a:xfrm>
            <a:off x="1828709" y="855495"/>
            <a:ext cx="151667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2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Admin Satker</a:t>
            </a:r>
            <a:endParaRPr/>
          </a:p>
        </p:txBody>
      </p:sp>
      <p:sp>
        <p:nvSpPr>
          <p:cNvPr id="122" name="Google Shape;122;p5"/>
          <p:cNvSpPr txBox="1"/>
          <p:nvPr/>
        </p:nvSpPr>
        <p:spPr>
          <a:xfrm>
            <a:off x="-22511" y="2689712"/>
            <a:ext cx="151667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2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KPPN</a:t>
            </a:r>
            <a:endParaRPr/>
          </a:p>
        </p:txBody>
      </p:sp>
      <p:sp>
        <p:nvSpPr>
          <p:cNvPr id="123" name="Google Shape;123;p5"/>
          <p:cNvSpPr txBox="1"/>
          <p:nvPr/>
        </p:nvSpPr>
        <p:spPr>
          <a:xfrm>
            <a:off x="3573857" y="980793"/>
            <a:ext cx="5230708" cy="3297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arenR"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Kepala Satker menunjuk </a:t>
            </a:r>
            <a:r>
              <a:rPr lang="id-ID" sz="1400" b="0" i="0" u="none" strike="noStrike" cap="none">
                <a:solidFill>
                  <a:srgbClr val="FF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pejabat/pegawai</a:t>
            </a: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 yang </a:t>
            </a:r>
            <a:r>
              <a:rPr lang="id-ID" sz="1400" b="0" i="0" u="none" strike="noStrike" cap="none">
                <a:solidFill>
                  <a:srgbClr val="FF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membidangi kepegawaian </a:t>
            </a: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untuk menjadi Admin Satker eJafung</a:t>
            </a:r>
            <a:endParaRPr/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arenR"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Satker melengkapi dokumen pendaftaran 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arenR"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Satker mendaftarkan user Admin Satker eJafung ke KPPN Mitra Kerja</a:t>
            </a:r>
            <a:endParaRPr/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arenR"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User Admin Satker digunakan untuk:</a:t>
            </a:r>
            <a:endParaRPr/>
          </a:p>
          <a:p>
            <a:pPr marL="623888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membuat user Calon Jafung,</a:t>
            </a:r>
            <a:endParaRPr/>
          </a:p>
          <a:p>
            <a:pPr marL="623888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verifikasi usulan Calon Jafung,</a:t>
            </a:r>
            <a:endParaRPr/>
          </a:p>
          <a:p>
            <a:pPr marL="623888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mengirimkan usulan kepada Admin KL.</a:t>
            </a:r>
            <a:endParaRPr/>
          </a:p>
        </p:txBody>
      </p:sp>
      <p:grpSp>
        <p:nvGrpSpPr>
          <p:cNvPr id="124" name="Google Shape;124;p5"/>
          <p:cNvGrpSpPr/>
          <p:nvPr/>
        </p:nvGrpSpPr>
        <p:grpSpPr>
          <a:xfrm>
            <a:off x="557402" y="1107567"/>
            <a:ext cx="351155" cy="349256"/>
            <a:chOff x="-64401400" y="1914475"/>
            <a:chExt cx="319000" cy="317275"/>
          </a:xfrm>
        </p:grpSpPr>
        <p:sp>
          <p:nvSpPr>
            <p:cNvPr id="125" name="Google Shape;125;p5"/>
            <p:cNvSpPr/>
            <p:nvPr/>
          </p:nvSpPr>
          <p:spPr>
            <a:xfrm>
              <a:off x="-64401400" y="1914475"/>
              <a:ext cx="319000" cy="317275"/>
            </a:xfrm>
            <a:custGeom>
              <a:avLst/>
              <a:gdLst/>
              <a:ahLst/>
              <a:cxnLst/>
              <a:rect l="l" t="t" r="r" b="b"/>
              <a:pathLst>
                <a:path w="12760" h="12691" extrusionOk="0">
                  <a:moveTo>
                    <a:pt x="4726" y="1317"/>
                  </a:moveTo>
                  <a:lnTo>
                    <a:pt x="4726" y="2703"/>
                  </a:lnTo>
                  <a:cubicBezTo>
                    <a:pt x="4663" y="2735"/>
                    <a:pt x="4600" y="2829"/>
                    <a:pt x="4569" y="2861"/>
                  </a:cubicBezTo>
                  <a:lnTo>
                    <a:pt x="4065" y="3554"/>
                  </a:lnTo>
                  <a:cubicBezTo>
                    <a:pt x="3970" y="3176"/>
                    <a:pt x="3907" y="2703"/>
                    <a:pt x="3907" y="2388"/>
                  </a:cubicBezTo>
                  <a:cubicBezTo>
                    <a:pt x="3876" y="1947"/>
                    <a:pt x="3970" y="1632"/>
                    <a:pt x="4222" y="1475"/>
                  </a:cubicBezTo>
                  <a:cubicBezTo>
                    <a:pt x="4348" y="1349"/>
                    <a:pt x="4537" y="1317"/>
                    <a:pt x="4726" y="1317"/>
                  </a:cubicBezTo>
                  <a:close/>
                  <a:moveTo>
                    <a:pt x="7046" y="813"/>
                  </a:moveTo>
                  <a:cubicBezTo>
                    <a:pt x="7507" y="813"/>
                    <a:pt x="7937" y="916"/>
                    <a:pt x="8286" y="1128"/>
                  </a:cubicBezTo>
                  <a:cubicBezTo>
                    <a:pt x="8759" y="1412"/>
                    <a:pt x="8979" y="1821"/>
                    <a:pt x="8948" y="2420"/>
                  </a:cubicBezTo>
                  <a:cubicBezTo>
                    <a:pt x="8948" y="2703"/>
                    <a:pt x="8853" y="3113"/>
                    <a:pt x="8790" y="3554"/>
                  </a:cubicBezTo>
                  <a:lnTo>
                    <a:pt x="8286" y="2861"/>
                  </a:lnTo>
                  <a:cubicBezTo>
                    <a:pt x="8066" y="2609"/>
                    <a:pt x="7814" y="2451"/>
                    <a:pt x="7499" y="2451"/>
                  </a:cubicBezTo>
                  <a:lnTo>
                    <a:pt x="5514" y="2451"/>
                  </a:lnTo>
                  <a:lnTo>
                    <a:pt x="5514" y="1160"/>
                  </a:lnTo>
                  <a:cubicBezTo>
                    <a:pt x="6020" y="931"/>
                    <a:pt x="6551" y="813"/>
                    <a:pt x="7046" y="813"/>
                  </a:cubicBezTo>
                  <a:close/>
                  <a:moveTo>
                    <a:pt x="7530" y="3334"/>
                  </a:moveTo>
                  <a:cubicBezTo>
                    <a:pt x="7562" y="3334"/>
                    <a:pt x="7593" y="3365"/>
                    <a:pt x="7656" y="3365"/>
                  </a:cubicBezTo>
                  <a:lnTo>
                    <a:pt x="8601" y="4657"/>
                  </a:lnTo>
                  <a:cubicBezTo>
                    <a:pt x="8444" y="5917"/>
                    <a:pt x="7688" y="7177"/>
                    <a:pt x="6427" y="7177"/>
                  </a:cubicBezTo>
                  <a:cubicBezTo>
                    <a:pt x="5167" y="7177"/>
                    <a:pt x="4411" y="5980"/>
                    <a:pt x="4254" y="4657"/>
                  </a:cubicBezTo>
                  <a:lnTo>
                    <a:pt x="5199" y="3365"/>
                  </a:lnTo>
                  <a:cubicBezTo>
                    <a:pt x="5230" y="3334"/>
                    <a:pt x="5293" y="3334"/>
                    <a:pt x="5325" y="3334"/>
                  </a:cubicBezTo>
                  <a:close/>
                  <a:moveTo>
                    <a:pt x="5199" y="7681"/>
                  </a:moveTo>
                  <a:cubicBezTo>
                    <a:pt x="5608" y="7902"/>
                    <a:pt x="5986" y="8028"/>
                    <a:pt x="6427" y="8028"/>
                  </a:cubicBezTo>
                  <a:cubicBezTo>
                    <a:pt x="6869" y="8028"/>
                    <a:pt x="7310" y="7902"/>
                    <a:pt x="7688" y="7713"/>
                  </a:cubicBezTo>
                  <a:lnTo>
                    <a:pt x="7688" y="7807"/>
                  </a:lnTo>
                  <a:cubicBezTo>
                    <a:pt x="7688" y="8028"/>
                    <a:pt x="7719" y="8185"/>
                    <a:pt x="7814" y="8343"/>
                  </a:cubicBezTo>
                  <a:lnTo>
                    <a:pt x="6427" y="9634"/>
                  </a:lnTo>
                  <a:lnTo>
                    <a:pt x="5073" y="8280"/>
                  </a:lnTo>
                  <a:cubicBezTo>
                    <a:pt x="5167" y="8122"/>
                    <a:pt x="5199" y="7965"/>
                    <a:pt x="5199" y="7776"/>
                  </a:cubicBezTo>
                  <a:lnTo>
                    <a:pt x="5199" y="7681"/>
                  </a:lnTo>
                  <a:close/>
                  <a:moveTo>
                    <a:pt x="4537" y="8878"/>
                  </a:moveTo>
                  <a:lnTo>
                    <a:pt x="5829" y="10170"/>
                  </a:lnTo>
                  <a:lnTo>
                    <a:pt x="5230" y="10769"/>
                  </a:lnTo>
                  <a:lnTo>
                    <a:pt x="4065" y="9036"/>
                  </a:lnTo>
                  <a:cubicBezTo>
                    <a:pt x="4222" y="9036"/>
                    <a:pt x="4380" y="9004"/>
                    <a:pt x="4537" y="8878"/>
                  </a:cubicBezTo>
                  <a:close/>
                  <a:moveTo>
                    <a:pt x="8318" y="8878"/>
                  </a:moveTo>
                  <a:cubicBezTo>
                    <a:pt x="8475" y="8973"/>
                    <a:pt x="8633" y="9036"/>
                    <a:pt x="8790" y="9036"/>
                  </a:cubicBezTo>
                  <a:lnTo>
                    <a:pt x="7593" y="10769"/>
                  </a:lnTo>
                  <a:lnTo>
                    <a:pt x="7026" y="10170"/>
                  </a:lnTo>
                  <a:lnTo>
                    <a:pt x="8318" y="8878"/>
                  </a:lnTo>
                  <a:close/>
                  <a:moveTo>
                    <a:pt x="10460" y="9067"/>
                  </a:moveTo>
                  <a:cubicBezTo>
                    <a:pt x="11279" y="9067"/>
                    <a:pt x="11941" y="9760"/>
                    <a:pt x="11941" y="10580"/>
                  </a:cubicBezTo>
                  <a:lnTo>
                    <a:pt x="11941" y="11840"/>
                  </a:lnTo>
                  <a:lnTo>
                    <a:pt x="7814" y="11840"/>
                  </a:lnTo>
                  <a:cubicBezTo>
                    <a:pt x="7908" y="11808"/>
                    <a:pt x="8003" y="11745"/>
                    <a:pt x="8034" y="11682"/>
                  </a:cubicBezTo>
                  <a:lnTo>
                    <a:pt x="9798" y="9067"/>
                  </a:lnTo>
                  <a:close/>
                  <a:moveTo>
                    <a:pt x="3088" y="9067"/>
                  </a:moveTo>
                  <a:lnTo>
                    <a:pt x="4852" y="11651"/>
                  </a:lnTo>
                  <a:cubicBezTo>
                    <a:pt x="4915" y="11745"/>
                    <a:pt x="5041" y="11808"/>
                    <a:pt x="5167" y="11840"/>
                  </a:cubicBezTo>
                  <a:lnTo>
                    <a:pt x="5199" y="11840"/>
                  </a:lnTo>
                  <a:cubicBezTo>
                    <a:pt x="5325" y="11840"/>
                    <a:pt x="5419" y="11808"/>
                    <a:pt x="5482" y="11714"/>
                  </a:cubicBezTo>
                  <a:lnTo>
                    <a:pt x="6427" y="10769"/>
                  </a:lnTo>
                  <a:lnTo>
                    <a:pt x="7404" y="11745"/>
                  </a:lnTo>
                  <a:cubicBezTo>
                    <a:pt x="7436" y="11777"/>
                    <a:pt x="7530" y="11840"/>
                    <a:pt x="7593" y="11871"/>
                  </a:cubicBezTo>
                  <a:lnTo>
                    <a:pt x="914" y="11871"/>
                  </a:lnTo>
                  <a:lnTo>
                    <a:pt x="914" y="11840"/>
                  </a:lnTo>
                  <a:lnTo>
                    <a:pt x="914" y="10580"/>
                  </a:lnTo>
                  <a:cubicBezTo>
                    <a:pt x="914" y="9760"/>
                    <a:pt x="1576" y="9067"/>
                    <a:pt x="2395" y="9067"/>
                  </a:cubicBezTo>
                  <a:close/>
                  <a:moveTo>
                    <a:pt x="7043" y="1"/>
                  </a:moveTo>
                  <a:cubicBezTo>
                    <a:pt x="6380" y="1"/>
                    <a:pt x="5673" y="166"/>
                    <a:pt x="5010" y="498"/>
                  </a:cubicBezTo>
                  <a:cubicBezTo>
                    <a:pt x="4898" y="477"/>
                    <a:pt x="4788" y="467"/>
                    <a:pt x="4680" y="467"/>
                  </a:cubicBezTo>
                  <a:cubicBezTo>
                    <a:pt x="4300" y="467"/>
                    <a:pt x="3942" y="592"/>
                    <a:pt x="3624" y="813"/>
                  </a:cubicBezTo>
                  <a:cubicBezTo>
                    <a:pt x="3308" y="1034"/>
                    <a:pt x="2962" y="1506"/>
                    <a:pt x="2962" y="2388"/>
                  </a:cubicBezTo>
                  <a:cubicBezTo>
                    <a:pt x="2962" y="3144"/>
                    <a:pt x="3277" y="4405"/>
                    <a:pt x="3340" y="4625"/>
                  </a:cubicBezTo>
                  <a:cubicBezTo>
                    <a:pt x="3466" y="5570"/>
                    <a:pt x="3781" y="6389"/>
                    <a:pt x="4285" y="6988"/>
                  </a:cubicBezTo>
                  <a:lnTo>
                    <a:pt x="4285" y="7744"/>
                  </a:lnTo>
                  <a:cubicBezTo>
                    <a:pt x="4285" y="8028"/>
                    <a:pt x="4065" y="8248"/>
                    <a:pt x="3781" y="8248"/>
                  </a:cubicBezTo>
                  <a:lnTo>
                    <a:pt x="2332" y="8248"/>
                  </a:lnTo>
                  <a:cubicBezTo>
                    <a:pt x="1072" y="8248"/>
                    <a:pt x="0" y="9288"/>
                    <a:pt x="0" y="10580"/>
                  </a:cubicBezTo>
                  <a:lnTo>
                    <a:pt x="0" y="12281"/>
                  </a:lnTo>
                  <a:cubicBezTo>
                    <a:pt x="0" y="12501"/>
                    <a:pt x="189" y="12690"/>
                    <a:pt x="410" y="12690"/>
                  </a:cubicBezTo>
                  <a:lnTo>
                    <a:pt x="12256" y="12690"/>
                  </a:lnTo>
                  <a:cubicBezTo>
                    <a:pt x="12508" y="12690"/>
                    <a:pt x="12697" y="12501"/>
                    <a:pt x="12697" y="12281"/>
                  </a:cubicBezTo>
                  <a:lnTo>
                    <a:pt x="12697" y="10580"/>
                  </a:lnTo>
                  <a:cubicBezTo>
                    <a:pt x="12760" y="9319"/>
                    <a:pt x="11689" y="8248"/>
                    <a:pt x="10429" y="8248"/>
                  </a:cubicBezTo>
                  <a:lnTo>
                    <a:pt x="8979" y="8248"/>
                  </a:lnTo>
                  <a:cubicBezTo>
                    <a:pt x="8696" y="8248"/>
                    <a:pt x="8475" y="8028"/>
                    <a:pt x="8475" y="7744"/>
                  </a:cubicBezTo>
                  <a:lnTo>
                    <a:pt x="8475" y="6957"/>
                  </a:lnTo>
                  <a:cubicBezTo>
                    <a:pt x="8979" y="6358"/>
                    <a:pt x="9294" y="5539"/>
                    <a:pt x="9389" y="4625"/>
                  </a:cubicBezTo>
                  <a:cubicBezTo>
                    <a:pt x="9546" y="4121"/>
                    <a:pt x="9735" y="3050"/>
                    <a:pt x="9767" y="2420"/>
                  </a:cubicBezTo>
                  <a:cubicBezTo>
                    <a:pt x="9767" y="1538"/>
                    <a:pt x="9420" y="845"/>
                    <a:pt x="8664" y="404"/>
                  </a:cubicBezTo>
                  <a:cubicBezTo>
                    <a:pt x="8202" y="135"/>
                    <a:pt x="7640" y="1"/>
                    <a:pt x="70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5"/>
            <p:cNvSpPr/>
            <p:nvPr/>
          </p:nvSpPr>
          <p:spPr>
            <a:xfrm>
              <a:off x="-64172200" y="2175800"/>
              <a:ext cx="48850" cy="22075"/>
            </a:xfrm>
            <a:custGeom>
              <a:avLst/>
              <a:gdLst/>
              <a:ahLst/>
              <a:cxnLst/>
              <a:rect l="l" t="t" r="r" b="b"/>
              <a:pathLst>
                <a:path w="1954" h="883" extrusionOk="0">
                  <a:moveTo>
                    <a:pt x="410" y="1"/>
                  </a:moveTo>
                  <a:cubicBezTo>
                    <a:pt x="158" y="1"/>
                    <a:pt x="0" y="190"/>
                    <a:pt x="0" y="442"/>
                  </a:cubicBezTo>
                  <a:cubicBezTo>
                    <a:pt x="0" y="662"/>
                    <a:pt x="221" y="883"/>
                    <a:pt x="410" y="883"/>
                  </a:cubicBezTo>
                  <a:lnTo>
                    <a:pt x="1513" y="883"/>
                  </a:lnTo>
                  <a:cubicBezTo>
                    <a:pt x="1765" y="883"/>
                    <a:pt x="1891" y="662"/>
                    <a:pt x="1891" y="442"/>
                  </a:cubicBezTo>
                  <a:cubicBezTo>
                    <a:pt x="1954" y="190"/>
                    <a:pt x="1733" y="1"/>
                    <a:pt x="15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5"/>
            <p:cNvSpPr/>
            <p:nvPr/>
          </p:nvSpPr>
          <p:spPr>
            <a:xfrm>
              <a:off x="-64212375" y="2210450"/>
              <a:ext cx="5525" cy="25"/>
            </a:xfrm>
            <a:custGeom>
              <a:avLst/>
              <a:gdLst/>
              <a:ahLst/>
              <a:cxnLst/>
              <a:rect l="l" t="t" r="r" b="b"/>
              <a:pathLst>
                <a:path w="221" h="1" extrusionOk="0">
                  <a:moveTo>
                    <a:pt x="1" y="1"/>
                  </a:moveTo>
                  <a:lnTo>
                    <a:pt x="22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28" name="Google Shape;128;p5"/>
          <p:cNvCxnSpPr/>
          <p:nvPr/>
        </p:nvCxnSpPr>
        <p:spPr>
          <a:xfrm flipH="1">
            <a:off x="908557" y="1485777"/>
            <a:ext cx="1601046" cy="894502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grpSp>
        <p:nvGrpSpPr>
          <p:cNvPr id="129" name="Google Shape;129;p5"/>
          <p:cNvGrpSpPr/>
          <p:nvPr/>
        </p:nvGrpSpPr>
        <p:grpSpPr>
          <a:xfrm>
            <a:off x="2575251" y="3653854"/>
            <a:ext cx="333369" cy="331240"/>
            <a:chOff x="-45665400" y="2703250"/>
            <a:chExt cx="301500" cy="299575"/>
          </a:xfrm>
        </p:grpSpPr>
        <p:sp>
          <p:nvSpPr>
            <p:cNvPr id="130" name="Google Shape;130;p5"/>
            <p:cNvSpPr/>
            <p:nvPr/>
          </p:nvSpPr>
          <p:spPr>
            <a:xfrm>
              <a:off x="-45664625" y="2703250"/>
              <a:ext cx="300725" cy="299575"/>
            </a:xfrm>
            <a:custGeom>
              <a:avLst/>
              <a:gdLst/>
              <a:ahLst/>
              <a:cxnLst/>
              <a:rect l="l" t="t" r="r" b="b"/>
              <a:pathLst>
                <a:path w="12029" h="11983" extrusionOk="0">
                  <a:moveTo>
                    <a:pt x="9799" y="1271"/>
                  </a:moveTo>
                  <a:lnTo>
                    <a:pt x="4947" y="4926"/>
                  </a:lnTo>
                  <a:lnTo>
                    <a:pt x="1482" y="3823"/>
                  </a:lnTo>
                  <a:lnTo>
                    <a:pt x="9799" y="1271"/>
                  </a:lnTo>
                  <a:close/>
                  <a:moveTo>
                    <a:pt x="9830" y="2153"/>
                  </a:moveTo>
                  <a:lnTo>
                    <a:pt x="6459" y="6627"/>
                  </a:lnTo>
                  <a:lnTo>
                    <a:pt x="4727" y="7257"/>
                  </a:lnTo>
                  <a:lnTo>
                    <a:pt x="5357" y="5524"/>
                  </a:lnTo>
                  <a:lnTo>
                    <a:pt x="9830" y="2153"/>
                  </a:lnTo>
                  <a:close/>
                  <a:moveTo>
                    <a:pt x="10681" y="2153"/>
                  </a:moveTo>
                  <a:lnTo>
                    <a:pt x="8098" y="10439"/>
                  </a:lnTo>
                  <a:lnTo>
                    <a:pt x="6995" y="6973"/>
                  </a:lnTo>
                  <a:lnTo>
                    <a:pt x="10681" y="2153"/>
                  </a:lnTo>
                  <a:close/>
                  <a:moveTo>
                    <a:pt x="11627" y="0"/>
                  </a:moveTo>
                  <a:cubicBezTo>
                    <a:pt x="11596" y="0"/>
                    <a:pt x="11564" y="4"/>
                    <a:pt x="11532" y="11"/>
                  </a:cubicBezTo>
                  <a:lnTo>
                    <a:pt x="221" y="3508"/>
                  </a:lnTo>
                  <a:cubicBezTo>
                    <a:pt x="64" y="3571"/>
                    <a:pt x="1" y="3728"/>
                    <a:pt x="1" y="3886"/>
                  </a:cubicBezTo>
                  <a:cubicBezTo>
                    <a:pt x="1" y="4043"/>
                    <a:pt x="127" y="4138"/>
                    <a:pt x="221" y="4232"/>
                  </a:cubicBezTo>
                  <a:lnTo>
                    <a:pt x="4569" y="5619"/>
                  </a:lnTo>
                  <a:lnTo>
                    <a:pt x="3750" y="7824"/>
                  </a:lnTo>
                  <a:cubicBezTo>
                    <a:pt x="3687" y="7919"/>
                    <a:pt x="3750" y="8076"/>
                    <a:pt x="3813" y="8171"/>
                  </a:cubicBezTo>
                  <a:cubicBezTo>
                    <a:pt x="3880" y="8215"/>
                    <a:pt x="3978" y="8260"/>
                    <a:pt x="4063" y="8260"/>
                  </a:cubicBezTo>
                  <a:cubicBezTo>
                    <a:pt x="4099" y="8260"/>
                    <a:pt x="4132" y="8252"/>
                    <a:pt x="4160" y="8234"/>
                  </a:cubicBezTo>
                  <a:lnTo>
                    <a:pt x="6365" y="7414"/>
                  </a:lnTo>
                  <a:lnTo>
                    <a:pt x="7751" y="11762"/>
                  </a:lnTo>
                  <a:cubicBezTo>
                    <a:pt x="7783" y="11920"/>
                    <a:pt x="7940" y="11983"/>
                    <a:pt x="8098" y="11983"/>
                  </a:cubicBezTo>
                  <a:cubicBezTo>
                    <a:pt x="8255" y="11983"/>
                    <a:pt x="8381" y="11857"/>
                    <a:pt x="8476" y="11762"/>
                  </a:cubicBezTo>
                  <a:lnTo>
                    <a:pt x="11973" y="483"/>
                  </a:lnTo>
                  <a:cubicBezTo>
                    <a:pt x="12029" y="205"/>
                    <a:pt x="11862" y="0"/>
                    <a:pt x="116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5"/>
            <p:cNvSpPr/>
            <p:nvPr/>
          </p:nvSpPr>
          <p:spPr>
            <a:xfrm>
              <a:off x="-45663825" y="2879150"/>
              <a:ext cx="71700" cy="71500"/>
            </a:xfrm>
            <a:custGeom>
              <a:avLst/>
              <a:gdLst/>
              <a:ahLst/>
              <a:cxnLst/>
              <a:rect l="l" t="t" r="r" b="b"/>
              <a:pathLst>
                <a:path w="2868" h="2860" extrusionOk="0">
                  <a:moveTo>
                    <a:pt x="2517" y="0"/>
                  </a:moveTo>
                  <a:cubicBezTo>
                    <a:pt x="2418" y="0"/>
                    <a:pt x="2316" y="32"/>
                    <a:pt x="2237" y="95"/>
                  </a:cubicBezTo>
                  <a:lnTo>
                    <a:pt x="126" y="2237"/>
                  </a:lnTo>
                  <a:cubicBezTo>
                    <a:pt x="0" y="2363"/>
                    <a:pt x="0" y="2584"/>
                    <a:pt x="126" y="2741"/>
                  </a:cubicBezTo>
                  <a:cubicBezTo>
                    <a:pt x="205" y="2820"/>
                    <a:pt x="300" y="2859"/>
                    <a:pt x="390" y="2859"/>
                  </a:cubicBezTo>
                  <a:cubicBezTo>
                    <a:pt x="481" y="2859"/>
                    <a:pt x="568" y="2820"/>
                    <a:pt x="631" y="2741"/>
                  </a:cubicBezTo>
                  <a:lnTo>
                    <a:pt x="2773" y="630"/>
                  </a:lnTo>
                  <a:cubicBezTo>
                    <a:pt x="2867" y="504"/>
                    <a:pt x="2867" y="252"/>
                    <a:pt x="2773" y="95"/>
                  </a:cubicBezTo>
                  <a:cubicBezTo>
                    <a:pt x="2710" y="32"/>
                    <a:pt x="2615" y="0"/>
                    <a:pt x="25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5"/>
            <p:cNvSpPr/>
            <p:nvPr/>
          </p:nvSpPr>
          <p:spPr>
            <a:xfrm>
              <a:off x="-45613425" y="2929750"/>
              <a:ext cx="71700" cy="71500"/>
            </a:xfrm>
            <a:custGeom>
              <a:avLst/>
              <a:gdLst/>
              <a:ahLst/>
              <a:cxnLst/>
              <a:rect l="l" t="t" r="r" b="b"/>
              <a:pathLst>
                <a:path w="2868" h="2860" extrusionOk="0">
                  <a:moveTo>
                    <a:pt x="2478" y="1"/>
                  </a:moveTo>
                  <a:cubicBezTo>
                    <a:pt x="2387" y="1"/>
                    <a:pt x="2301" y="40"/>
                    <a:pt x="2238" y="119"/>
                  </a:cubicBezTo>
                  <a:lnTo>
                    <a:pt x="127" y="2261"/>
                  </a:lnTo>
                  <a:cubicBezTo>
                    <a:pt x="1" y="2387"/>
                    <a:pt x="1" y="2608"/>
                    <a:pt x="127" y="2765"/>
                  </a:cubicBezTo>
                  <a:cubicBezTo>
                    <a:pt x="190" y="2828"/>
                    <a:pt x="276" y="2860"/>
                    <a:pt x="367" y="2860"/>
                  </a:cubicBezTo>
                  <a:cubicBezTo>
                    <a:pt x="458" y="2860"/>
                    <a:pt x="552" y="2828"/>
                    <a:pt x="631" y="2765"/>
                  </a:cubicBezTo>
                  <a:lnTo>
                    <a:pt x="2742" y="654"/>
                  </a:lnTo>
                  <a:cubicBezTo>
                    <a:pt x="2868" y="528"/>
                    <a:pt x="2868" y="276"/>
                    <a:pt x="2742" y="119"/>
                  </a:cubicBezTo>
                  <a:cubicBezTo>
                    <a:pt x="2663" y="40"/>
                    <a:pt x="2568" y="1"/>
                    <a:pt x="24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5"/>
            <p:cNvSpPr/>
            <p:nvPr/>
          </p:nvSpPr>
          <p:spPr>
            <a:xfrm>
              <a:off x="-45665400" y="2923050"/>
              <a:ext cx="81150" cy="79000"/>
            </a:xfrm>
            <a:custGeom>
              <a:avLst/>
              <a:gdLst/>
              <a:ahLst/>
              <a:cxnLst/>
              <a:rect l="l" t="t" r="r" b="b"/>
              <a:pathLst>
                <a:path w="3246" h="3160" extrusionOk="0">
                  <a:moveTo>
                    <a:pt x="2859" y="1"/>
                  </a:moveTo>
                  <a:cubicBezTo>
                    <a:pt x="2765" y="1"/>
                    <a:pt x="2663" y="24"/>
                    <a:pt x="2584" y="72"/>
                  </a:cubicBezTo>
                  <a:lnTo>
                    <a:pt x="95" y="2561"/>
                  </a:lnTo>
                  <a:cubicBezTo>
                    <a:pt x="0" y="2687"/>
                    <a:pt x="0" y="2907"/>
                    <a:pt x="95" y="3065"/>
                  </a:cubicBezTo>
                  <a:cubicBezTo>
                    <a:pt x="158" y="3128"/>
                    <a:pt x="252" y="3159"/>
                    <a:pt x="351" y="3159"/>
                  </a:cubicBezTo>
                  <a:cubicBezTo>
                    <a:pt x="449" y="3159"/>
                    <a:pt x="552" y="3128"/>
                    <a:pt x="631" y="3065"/>
                  </a:cubicBezTo>
                  <a:lnTo>
                    <a:pt x="3088" y="607"/>
                  </a:lnTo>
                  <a:cubicBezTo>
                    <a:pt x="3245" y="450"/>
                    <a:pt x="3245" y="229"/>
                    <a:pt x="3088" y="72"/>
                  </a:cubicBezTo>
                  <a:cubicBezTo>
                    <a:pt x="3041" y="24"/>
                    <a:pt x="2954" y="1"/>
                    <a:pt x="28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4" name="Google Shape;134;p5"/>
          <p:cNvGrpSpPr/>
          <p:nvPr/>
        </p:nvGrpSpPr>
        <p:grpSpPr>
          <a:xfrm>
            <a:off x="2041647" y="3307447"/>
            <a:ext cx="348568" cy="349009"/>
            <a:chOff x="-61784125" y="1931250"/>
            <a:chExt cx="316650" cy="317050"/>
          </a:xfrm>
        </p:grpSpPr>
        <p:sp>
          <p:nvSpPr>
            <p:cNvPr id="135" name="Google Shape;135;p5"/>
            <p:cNvSpPr/>
            <p:nvPr/>
          </p:nvSpPr>
          <p:spPr>
            <a:xfrm>
              <a:off x="-61688025" y="1931250"/>
              <a:ext cx="124450" cy="134300"/>
            </a:xfrm>
            <a:custGeom>
              <a:avLst/>
              <a:gdLst/>
              <a:ahLst/>
              <a:cxnLst/>
              <a:rect l="l" t="t" r="r" b="b"/>
              <a:pathLst>
                <a:path w="4978" h="5372" extrusionOk="0">
                  <a:moveTo>
                    <a:pt x="2497" y="845"/>
                  </a:moveTo>
                  <a:cubicBezTo>
                    <a:pt x="2709" y="845"/>
                    <a:pt x="2922" y="922"/>
                    <a:pt x="3088" y="1087"/>
                  </a:cubicBezTo>
                  <a:cubicBezTo>
                    <a:pt x="3277" y="1276"/>
                    <a:pt x="3340" y="1591"/>
                    <a:pt x="3277" y="1906"/>
                  </a:cubicBezTo>
                  <a:cubicBezTo>
                    <a:pt x="3182" y="2190"/>
                    <a:pt x="2993" y="2410"/>
                    <a:pt x="2709" y="2442"/>
                  </a:cubicBezTo>
                  <a:cubicBezTo>
                    <a:pt x="2625" y="2467"/>
                    <a:pt x="2545" y="2479"/>
                    <a:pt x="2469" y="2479"/>
                  </a:cubicBezTo>
                  <a:cubicBezTo>
                    <a:pt x="2259" y="2479"/>
                    <a:pt x="2075" y="2391"/>
                    <a:pt x="1890" y="2253"/>
                  </a:cubicBezTo>
                  <a:cubicBezTo>
                    <a:pt x="1701" y="2032"/>
                    <a:pt x="1607" y="1717"/>
                    <a:pt x="1701" y="1434"/>
                  </a:cubicBezTo>
                  <a:cubicBezTo>
                    <a:pt x="1800" y="1059"/>
                    <a:pt x="2145" y="845"/>
                    <a:pt x="2497" y="845"/>
                  </a:cubicBezTo>
                  <a:close/>
                  <a:moveTo>
                    <a:pt x="2520" y="3324"/>
                  </a:moveTo>
                  <a:cubicBezTo>
                    <a:pt x="3277" y="3324"/>
                    <a:pt x="3907" y="3828"/>
                    <a:pt x="4096" y="4553"/>
                  </a:cubicBezTo>
                  <a:lnTo>
                    <a:pt x="914" y="4553"/>
                  </a:lnTo>
                  <a:cubicBezTo>
                    <a:pt x="1103" y="3828"/>
                    <a:pt x="1733" y="3324"/>
                    <a:pt x="2520" y="3324"/>
                  </a:cubicBezTo>
                  <a:close/>
                  <a:moveTo>
                    <a:pt x="2510" y="1"/>
                  </a:moveTo>
                  <a:cubicBezTo>
                    <a:pt x="1805" y="1"/>
                    <a:pt x="1113" y="455"/>
                    <a:pt x="914" y="1213"/>
                  </a:cubicBezTo>
                  <a:cubicBezTo>
                    <a:pt x="756" y="1780"/>
                    <a:pt x="914" y="2347"/>
                    <a:pt x="1292" y="2789"/>
                  </a:cubicBezTo>
                  <a:cubicBezTo>
                    <a:pt x="567" y="3198"/>
                    <a:pt x="0" y="3986"/>
                    <a:pt x="0" y="4931"/>
                  </a:cubicBezTo>
                  <a:cubicBezTo>
                    <a:pt x="0" y="5183"/>
                    <a:pt x="189" y="5372"/>
                    <a:pt x="441" y="5372"/>
                  </a:cubicBezTo>
                  <a:lnTo>
                    <a:pt x="4568" y="5372"/>
                  </a:lnTo>
                  <a:cubicBezTo>
                    <a:pt x="4820" y="5372"/>
                    <a:pt x="4978" y="5183"/>
                    <a:pt x="4978" y="4931"/>
                  </a:cubicBezTo>
                  <a:cubicBezTo>
                    <a:pt x="4978" y="3986"/>
                    <a:pt x="4442" y="3198"/>
                    <a:pt x="3718" y="2789"/>
                  </a:cubicBezTo>
                  <a:cubicBezTo>
                    <a:pt x="3907" y="2568"/>
                    <a:pt x="4033" y="2347"/>
                    <a:pt x="4096" y="2064"/>
                  </a:cubicBezTo>
                  <a:cubicBezTo>
                    <a:pt x="4253" y="1528"/>
                    <a:pt x="4096" y="930"/>
                    <a:pt x="3655" y="489"/>
                  </a:cubicBezTo>
                  <a:cubicBezTo>
                    <a:pt x="3331" y="153"/>
                    <a:pt x="2918" y="1"/>
                    <a:pt x="25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5"/>
            <p:cNvSpPr/>
            <p:nvPr/>
          </p:nvSpPr>
          <p:spPr>
            <a:xfrm>
              <a:off x="-61784125" y="2113325"/>
              <a:ext cx="124450" cy="134975"/>
            </a:xfrm>
            <a:custGeom>
              <a:avLst/>
              <a:gdLst/>
              <a:ahLst/>
              <a:cxnLst/>
              <a:rect l="l" t="t" r="r" b="b"/>
              <a:pathLst>
                <a:path w="4978" h="5399" extrusionOk="0">
                  <a:moveTo>
                    <a:pt x="2482" y="848"/>
                  </a:moveTo>
                  <a:cubicBezTo>
                    <a:pt x="2688" y="848"/>
                    <a:pt x="2895" y="921"/>
                    <a:pt x="3056" y="1082"/>
                  </a:cubicBezTo>
                  <a:cubicBezTo>
                    <a:pt x="3245" y="1271"/>
                    <a:pt x="3340" y="1586"/>
                    <a:pt x="3245" y="1901"/>
                  </a:cubicBezTo>
                  <a:cubicBezTo>
                    <a:pt x="3182" y="2185"/>
                    <a:pt x="2993" y="2437"/>
                    <a:pt x="2710" y="2468"/>
                  </a:cubicBezTo>
                  <a:cubicBezTo>
                    <a:pt x="2633" y="2483"/>
                    <a:pt x="2559" y="2491"/>
                    <a:pt x="2487" y="2491"/>
                  </a:cubicBezTo>
                  <a:cubicBezTo>
                    <a:pt x="2261" y="2491"/>
                    <a:pt x="2058" y="2415"/>
                    <a:pt x="1891" y="2248"/>
                  </a:cubicBezTo>
                  <a:cubicBezTo>
                    <a:pt x="1670" y="2059"/>
                    <a:pt x="1607" y="1743"/>
                    <a:pt x="1670" y="1428"/>
                  </a:cubicBezTo>
                  <a:cubicBezTo>
                    <a:pt x="1770" y="1068"/>
                    <a:pt x="2124" y="848"/>
                    <a:pt x="2482" y="848"/>
                  </a:cubicBezTo>
                  <a:close/>
                  <a:moveTo>
                    <a:pt x="2458" y="3319"/>
                  </a:moveTo>
                  <a:cubicBezTo>
                    <a:pt x="3245" y="3319"/>
                    <a:pt x="3907" y="3854"/>
                    <a:pt x="4096" y="4547"/>
                  </a:cubicBezTo>
                  <a:lnTo>
                    <a:pt x="883" y="4547"/>
                  </a:lnTo>
                  <a:cubicBezTo>
                    <a:pt x="1040" y="3886"/>
                    <a:pt x="1733" y="3319"/>
                    <a:pt x="2458" y="3319"/>
                  </a:cubicBezTo>
                  <a:close/>
                  <a:moveTo>
                    <a:pt x="2509" y="1"/>
                  </a:moveTo>
                  <a:cubicBezTo>
                    <a:pt x="1812" y="1"/>
                    <a:pt x="1143" y="437"/>
                    <a:pt x="946" y="1208"/>
                  </a:cubicBezTo>
                  <a:cubicBezTo>
                    <a:pt x="788" y="1806"/>
                    <a:pt x="946" y="2342"/>
                    <a:pt x="1324" y="2783"/>
                  </a:cubicBezTo>
                  <a:cubicBezTo>
                    <a:pt x="568" y="3224"/>
                    <a:pt x="32" y="4012"/>
                    <a:pt x="32" y="4957"/>
                  </a:cubicBezTo>
                  <a:cubicBezTo>
                    <a:pt x="0" y="5209"/>
                    <a:pt x="189" y="5398"/>
                    <a:pt x="410" y="5398"/>
                  </a:cubicBezTo>
                  <a:lnTo>
                    <a:pt x="4569" y="5398"/>
                  </a:lnTo>
                  <a:cubicBezTo>
                    <a:pt x="4789" y="5398"/>
                    <a:pt x="4978" y="5209"/>
                    <a:pt x="4978" y="4988"/>
                  </a:cubicBezTo>
                  <a:cubicBezTo>
                    <a:pt x="4978" y="4043"/>
                    <a:pt x="4474" y="3256"/>
                    <a:pt x="3718" y="2815"/>
                  </a:cubicBezTo>
                  <a:cubicBezTo>
                    <a:pt x="3939" y="2626"/>
                    <a:pt x="4033" y="2374"/>
                    <a:pt x="4128" y="2090"/>
                  </a:cubicBezTo>
                  <a:cubicBezTo>
                    <a:pt x="4285" y="1523"/>
                    <a:pt x="4128" y="924"/>
                    <a:pt x="3687" y="483"/>
                  </a:cubicBezTo>
                  <a:cubicBezTo>
                    <a:pt x="3346" y="155"/>
                    <a:pt x="2923" y="1"/>
                    <a:pt x="25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5"/>
            <p:cNvSpPr/>
            <p:nvPr/>
          </p:nvSpPr>
          <p:spPr>
            <a:xfrm>
              <a:off x="-61591150" y="2113325"/>
              <a:ext cx="123675" cy="134175"/>
            </a:xfrm>
            <a:custGeom>
              <a:avLst/>
              <a:gdLst/>
              <a:ahLst/>
              <a:cxnLst/>
              <a:rect l="l" t="t" r="r" b="b"/>
              <a:pathLst>
                <a:path w="4947" h="5367" extrusionOk="0">
                  <a:moveTo>
                    <a:pt x="2482" y="848"/>
                  </a:moveTo>
                  <a:cubicBezTo>
                    <a:pt x="2688" y="848"/>
                    <a:pt x="2895" y="921"/>
                    <a:pt x="3056" y="1082"/>
                  </a:cubicBezTo>
                  <a:cubicBezTo>
                    <a:pt x="3245" y="1271"/>
                    <a:pt x="3340" y="1586"/>
                    <a:pt x="3245" y="1901"/>
                  </a:cubicBezTo>
                  <a:cubicBezTo>
                    <a:pt x="3182" y="2185"/>
                    <a:pt x="2993" y="2437"/>
                    <a:pt x="2710" y="2468"/>
                  </a:cubicBezTo>
                  <a:cubicBezTo>
                    <a:pt x="2633" y="2483"/>
                    <a:pt x="2559" y="2491"/>
                    <a:pt x="2486" y="2491"/>
                  </a:cubicBezTo>
                  <a:cubicBezTo>
                    <a:pt x="2261" y="2491"/>
                    <a:pt x="2057" y="2415"/>
                    <a:pt x="1890" y="2248"/>
                  </a:cubicBezTo>
                  <a:cubicBezTo>
                    <a:pt x="1670" y="2059"/>
                    <a:pt x="1607" y="1743"/>
                    <a:pt x="1670" y="1428"/>
                  </a:cubicBezTo>
                  <a:cubicBezTo>
                    <a:pt x="1770" y="1068"/>
                    <a:pt x="2124" y="848"/>
                    <a:pt x="2482" y="848"/>
                  </a:cubicBezTo>
                  <a:close/>
                  <a:moveTo>
                    <a:pt x="2521" y="3382"/>
                  </a:moveTo>
                  <a:cubicBezTo>
                    <a:pt x="3308" y="3382"/>
                    <a:pt x="3938" y="3886"/>
                    <a:pt x="4127" y="4579"/>
                  </a:cubicBezTo>
                  <a:lnTo>
                    <a:pt x="882" y="4579"/>
                  </a:lnTo>
                  <a:cubicBezTo>
                    <a:pt x="1103" y="3886"/>
                    <a:pt x="1733" y="3382"/>
                    <a:pt x="2521" y="3382"/>
                  </a:cubicBezTo>
                  <a:close/>
                  <a:moveTo>
                    <a:pt x="2467" y="1"/>
                  </a:moveTo>
                  <a:cubicBezTo>
                    <a:pt x="1761" y="1"/>
                    <a:pt x="1080" y="437"/>
                    <a:pt x="882" y="1208"/>
                  </a:cubicBezTo>
                  <a:cubicBezTo>
                    <a:pt x="725" y="1806"/>
                    <a:pt x="882" y="2342"/>
                    <a:pt x="1292" y="2783"/>
                  </a:cubicBezTo>
                  <a:cubicBezTo>
                    <a:pt x="536" y="3224"/>
                    <a:pt x="0" y="4012"/>
                    <a:pt x="0" y="4957"/>
                  </a:cubicBezTo>
                  <a:cubicBezTo>
                    <a:pt x="0" y="5178"/>
                    <a:pt x="189" y="5367"/>
                    <a:pt x="378" y="5367"/>
                  </a:cubicBezTo>
                  <a:lnTo>
                    <a:pt x="4505" y="5367"/>
                  </a:lnTo>
                  <a:cubicBezTo>
                    <a:pt x="4757" y="5367"/>
                    <a:pt x="4946" y="5178"/>
                    <a:pt x="4946" y="4957"/>
                  </a:cubicBezTo>
                  <a:cubicBezTo>
                    <a:pt x="4946" y="4075"/>
                    <a:pt x="4442" y="3256"/>
                    <a:pt x="3686" y="2815"/>
                  </a:cubicBezTo>
                  <a:cubicBezTo>
                    <a:pt x="3875" y="2626"/>
                    <a:pt x="4001" y="2374"/>
                    <a:pt x="4096" y="2090"/>
                  </a:cubicBezTo>
                  <a:cubicBezTo>
                    <a:pt x="4253" y="1523"/>
                    <a:pt x="4096" y="924"/>
                    <a:pt x="3655" y="483"/>
                  </a:cubicBezTo>
                  <a:cubicBezTo>
                    <a:pt x="3314" y="155"/>
                    <a:pt x="2887" y="1"/>
                    <a:pt x="24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5"/>
            <p:cNvSpPr/>
            <p:nvPr/>
          </p:nvSpPr>
          <p:spPr>
            <a:xfrm>
              <a:off x="-61677800" y="2072225"/>
              <a:ext cx="106350" cy="62450"/>
            </a:xfrm>
            <a:custGeom>
              <a:avLst/>
              <a:gdLst/>
              <a:ahLst/>
              <a:cxnLst/>
              <a:rect l="l" t="t" r="r" b="b"/>
              <a:pathLst>
                <a:path w="4254" h="2498" extrusionOk="0">
                  <a:moveTo>
                    <a:pt x="2096" y="1"/>
                  </a:moveTo>
                  <a:cubicBezTo>
                    <a:pt x="1985" y="1"/>
                    <a:pt x="1875" y="48"/>
                    <a:pt x="1796" y="142"/>
                  </a:cubicBezTo>
                  <a:lnTo>
                    <a:pt x="158" y="1781"/>
                  </a:lnTo>
                  <a:cubicBezTo>
                    <a:pt x="1" y="1938"/>
                    <a:pt x="1" y="2222"/>
                    <a:pt x="158" y="2379"/>
                  </a:cubicBezTo>
                  <a:cubicBezTo>
                    <a:pt x="237" y="2458"/>
                    <a:pt x="339" y="2497"/>
                    <a:pt x="442" y="2497"/>
                  </a:cubicBezTo>
                  <a:cubicBezTo>
                    <a:pt x="544" y="2497"/>
                    <a:pt x="646" y="2458"/>
                    <a:pt x="725" y="2379"/>
                  </a:cubicBezTo>
                  <a:lnTo>
                    <a:pt x="2111" y="993"/>
                  </a:lnTo>
                  <a:lnTo>
                    <a:pt x="3498" y="2379"/>
                  </a:lnTo>
                  <a:cubicBezTo>
                    <a:pt x="3576" y="2458"/>
                    <a:pt x="3687" y="2497"/>
                    <a:pt x="3797" y="2497"/>
                  </a:cubicBezTo>
                  <a:cubicBezTo>
                    <a:pt x="3907" y="2497"/>
                    <a:pt x="4017" y="2458"/>
                    <a:pt x="4096" y="2379"/>
                  </a:cubicBezTo>
                  <a:cubicBezTo>
                    <a:pt x="4254" y="2222"/>
                    <a:pt x="4254" y="1938"/>
                    <a:pt x="4096" y="1781"/>
                  </a:cubicBezTo>
                  <a:lnTo>
                    <a:pt x="2395" y="142"/>
                  </a:lnTo>
                  <a:cubicBezTo>
                    <a:pt x="2316" y="48"/>
                    <a:pt x="2206" y="1"/>
                    <a:pt x="20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9" name="Google Shape;139;p5"/>
          <p:cNvGrpSpPr/>
          <p:nvPr/>
        </p:nvGrpSpPr>
        <p:grpSpPr>
          <a:xfrm>
            <a:off x="2589989" y="3048181"/>
            <a:ext cx="348568" cy="342514"/>
            <a:chOff x="-60988625" y="2310475"/>
            <a:chExt cx="316650" cy="311150"/>
          </a:xfrm>
        </p:grpSpPr>
        <p:sp>
          <p:nvSpPr>
            <p:cNvPr id="140" name="Google Shape;140;p5"/>
            <p:cNvSpPr/>
            <p:nvPr/>
          </p:nvSpPr>
          <p:spPr>
            <a:xfrm>
              <a:off x="-60988625" y="2310475"/>
              <a:ext cx="311125" cy="311150"/>
            </a:xfrm>
            <a:custGeom>
              <a:avLst/>
              <a:gdLst/>
              <a:ahLst/>
              <a:cxnLst/>
              <a:rect l="l" t="t" r="r" b="b"/>
              <a:pathLst>
                <a:path w="12445" h="12446" extrusionOk="0">
                  <a:moveTo>
                    <a:pt x="7877" y="883"/>
                  </a:moveTo>
                  <a:cubicBezTo>
                    <a:pt x="8097" y="883"/>
                    <a:pt x="8318" y="1072"/>
                    <a:pt x="8318" y="1324"/>
                  </a:cubicBezTo>
                  <a:lnTo>
                    <a:pt x="8318" y="10398"/>
                  </a:lnTo>
                  <a:cubicBezTo>
                    <a:pt x="8318" y="10870"/>
                    <a:pt x="8444" y="11311"/>
                    <a:pt x="8727" y="11626"/>
                  </a:cubicBezTo>
                  <a:lnTo>
                    <a:pt x="2111" y="11626"/>
                  </a:lnTo>
                  <a:cubicBezTo>
                    <a:pt x="1450" y="11626"/>
                    <a:pt x="851" y="11091"/>
                    <a:pt x="851" y="10398"/>
                  </a:cubicBezTo>
                  <a:lnTo>
                    <a:pt x="851" y="1324"/>
                  </a:lnTo>
                  <a:lnTo>
                    <a:pt x="820" y="1324"/>
                  </a:lnTo>
                  <a:cubicBezTo>
                    <a:pt x="820" y="1072"/>
                    <a:pt x="1009" y="883"/>
                    <a:pt x="1261" y="883"/>
                  </a:cubicBezTo>
                  <a:close/>
                  <a:moveTo>
                    <a:pt x="11500" y="10807"/>
                  </a:moveTo>
                  <a:cubicBezTo>
                    <a:pt x="11342" y="11280"/>
                    <a:pt x="10870" y="11626"/>
                    <a:pt x="10303" y="11626"/>
                  </a:cubicBezTo>
                  <a:cubicBezTo>
                    <a:pt x="9767" y="11626"/>
                    <a:pt x="9326" y="11280"/>
                    <a:pt x="9137" y="10807"/>
                  </a:cubicBezTo>
                  <a:close/>
                  <a:moveTo>
                    <a:pt x="1261" y="1"/>
                  </a:moveTo>
                  <a:cubicBezTo>
                    <a:pt x="568" y="1"/>
                    <a:pt x="32" y="568"/>
                    <a:pt x="32" y="1230"/>
                  </a:cubicBezTo>
                  <a:lnTo>
                    <a:pt x="32" y="10334"/>
                  </a:lnTo>
                  <a:cubicBezTo>
                    <a:pt x="0" y="11563"/>
                    <a:pt x="946" y="12445"/>
                    <a:pt x="2080" y="12445"/>
                  </a:cubicBezTo>
                  <a:lnTo>
                    <a:pt x="10334" y="12445"/>
                  </a:lnTo>
                  <a:cubicBezTo>
                    <a:pt x="11500" y="12445"/>
                    <a:pt x="12445" y="11500"/>
                    <a:pt x="12445" y="10366"/>
                  </a:cubicBezTo>
                  <a:cubicBezTo>
                    <a:pt x="12445" y="10145"/>
                    <a:pt x="12224" y="9925"/>
                    <a:pt x="12004" y="9925"/>
                  </a:cubicBezTo>
                  <a:lnTo>
                    <a:pt x="9074" y="9925"/>
                  </a:lnTo>
                  <a:lnTo>
                    <a:pt x="9074" y="1230"/>
                  </a:lnTo>
                  <a:cubicBezTo>
                    <a:pt x="9074" y="568"/>
                    <a:pt x="8538" y="1"/>
                    <a:pt x="78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5"/>
            <p:cNvSpPr/>
            <p:nvPr/>
          </p:nvSpPr>
          <p:spPr>
            <a:xfrm>
              <a:off x="-60947675" y="2353025"/>
              <a:ext cx="145725" cy="20500"/>
            </a:xfrm>
            <a:custGeom>
              <a:avLst/>
              <a:gdLst/>
              <a:ahLst/>
              <a:cxnLst/>
              <a:rect l="l" t="t" r="r" b="b"/>
              <a:pathLst>
                <a:path w="5829" h="820" extrusionOk="0">
                  <a:moveTo>
                    <a:pt x="442" y="0"/>
                  </a:moveTo>
                  <a:cubicBezTo>
                    <a:pt x="190" y="0"/>
                    <a:pt x="1" y="189"/>
                    <a:pt x="1" y="441"/>
                  </a:cubicBezTo>
                  <a:cubicBezTo>
                    <a:pt x="1" y="630"/>
                    <a:pt x="190" y="819"/>
                    <a:pt x="442" y="819"/>
                  </a:cubicBezTo>
                  <a:lnTo>
                    <a:pt x="5388" y="819"/>
                  </a:lnTo>
                  <a:cubicBezTo>
                    <a:pt x="5640" y="819"/>
                    <a:pt x="5829" y="630"/>
                    <a:pt x="5829" y="441"/>
                  </a:cubicBezTo>
                  <a:cubicBezTo>
                    <a:pt x="5829" y="189"/>
                    <a:pt x="5640" y="0"/>
                    <a:pt x="53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5"/>
            <p:cNvSpPr/>
            <p:nvPr/>
          </p:nvSpPr>
          <p:spPr>
            <a:xfrm>
              <a:off x="-60947675" y="2415250"/>
              <a:ext cx="145725" cy="20500"/>
            </a:xfrm>
            <a:custGeom>
              <a:avLst/>
              <a:gdLst/>
              <a:ahLst/>
              <a:cxnLst/>
              <a:rect l="l" t="t" r="r" b="b"/>
              <a:pathLst>
                <a:path w="5829" h="820" extrusionOk="0">
                  <a:moveTo>
                    <a:pt x="442" y="0"/>
                  </a:moveTo>
                  <a:cubicBezTo>
                    <a:pt x="190" y="0"/>
                    <a:pt x="1" y="189"/>
                    <a:pt x="1" y="378"/>
                  </a:cubicBezTo>
                  <a:cubicBezTo>
                    <a:pt x="1" y="630"/>
                    <a:pt x="190" y="819"/>
                    <a:pt x="442" y="819"/>
                  </a:cubicBezTo>
                  <a:lnTo>
                    <a:pt x="5388" y="819"/>
                  </a:lnTo>
                  <a:cubicBezTo>
                    <a:pt x="5640" y="819"/>
                    <a:pt x="5829" y="630"/>
                    <a:pt x="5829" y="378"/>
                  </a:cubicBezTo>
                  <a:cubicBezTo>
                    <a:pt x="5829" y="158"/>
                    <a:pt x="5640" y="0"/>
                    <a:pt x="53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5"/>
            <p:cNvSpPr/>
            <p:nvPr/>
          </p:nvSpPr>
          <p:spPr>
            <a:xfrm>
              <a:off x="-60947675" y="2475875"/>
              <a:ext cx="145725" cy="22100"/>
            </a:xfrm>
            <a:custGeom>
              <a:avLst/>
              <a:gdLst/>
              <a:ahLst/>
              <a:cxnLst/>
              <a:rect l="l" t="t" r="r" b="b"/>
              <a:pathLst>
                <a:path w="5829" h="884" extrusionOk="0">
                  <a:moveTo>
                    <a:pt x="442" y="1"/>
                  </a:moveTo>
                  <a:cubicBezTo>
                    <a:pt x="190" y="1"/>
                    <a:pt x="1" y="221"/>
                    <a:pt x="1" y="442"/>
                  </a:cubicBezTo>
                  <a:cubicBezTo>
                    <a:pt x="1" y="694"/>
                    <a:pt x="190" y="883"/>
                    <a:pt x="442" y="883"/>
                  </a:cubicBezTo>
                  <a:lnTo>
                    <a:pt x="5388" y="883"/>
                  </a:lnTo>
                  <a:cubicBezTo>
                    <a:pt x="5640" y="883"/>
                    <a:pt x="5829" y="694"/>
                    <a:pt x="5829" y="442"/>
                  </a:cubicBezTo>
                  <a:cubicBezTo>
                    <a:pt x="5829" y="221"/>
                    <a:pt x="5640" y="1"/>
                    <a:pt x="53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5"/>
            <p:cNvSpPr/>
            <p:nvPr/>
          </p:nvSpPr>
          <p:spPr>
            <a:xfrm>
              <a:off x="-60947675" y="2538100"/>
              <a:ext cx="145725" cy="22075"/>
            </a:xfrm>
            <a:custGeom>
              <a:avLst/>
              <a:gdLst/>
              <a:ahLst/>
              <a:cxnLst/>
              <a:rect l="l" t="t" r="r" b="b"/>
              <a:pathLst>
                <a:path w="5829" h="883" extrusionOk="0">
                  <a:moveTo>
                    <a:pt x="442" y="1"/>
                  </a:moveTo>
                  <a:cubicBezTo>
                    <a:pt x="190" y="1"/>
                    <a:pt x="1" y="190"/>
                    <a:pt x="1" y="442"/>
                  </a:cubicBezTo>
                  <a:cubicBezTo>
                    <a:pt x="1" y="662"/>
                    <a:pt x="190" y="883"/>
                    <a:pt x="442" y="883"/>
                  </a:cubicBezTo>
                  <a:lnTo>
                    <a:pt x="5388" y="883"/>
                  </a:lnTo>
                  <a:cubicBezTo>
                    <a:pt x="5640" y="883"/>
                    <a:pt x="5829" y="662"/>
                    <a:pt x="5829" y="442"/>
                  </a:cubicBezTo>
                  <a:cubicBezTo>
                    <a:pt x="5829" y="190"/>
                    <a:pt x="5640" y="1"/>
                    <a:pt x="53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5"/>
            <p:cNvSpPr/>
            <p:nvPr/>
          </p:nvSpPr>
          <p:spPr>
            <a:xfrm>
              <a:off x="-60740525" y="2312050"/>
              <a:ext cx="68550" cy="233950"/>
            </a:xfrm>
            <a:custGeom>
              <a:avLst/>
              <a:gdLst/>
              <a:ahLst/>
              <a:cxnLst/>
              <a:rect l="l" t="t" r="r" b="b"/>
              <a:pathLst>
                <a:path w="2742" h="9358" extrusionOk="0">
                  <a:moveTo>
                    <a:pt x="1796" y="789"/>
                  </a:moveTo>
                  <a:cubicBezTo>
                    <a:pt x="1891" y="789"/>
                    <a:pt x="1922" y="852"/>
                    <a:pt x="1922" y="946"/>
                  </a:cubicBezTo>
                  <a:lnTo>
                    <a:pt x="1922" y="1639"/>
                  </a:lnTo>
                  <a:lnTo>
                    <a:pt x="820" y="1639"/>
                  </a:lnTo>
                  <a:lnTo>
                    <a:pt x="820" y="946"/>
                  </a:lnTo>
                  <a:cubicBezTo>
                    <a:pt x="820" y="852"/>
                    <a:pt x="883" y="789"/>
                    <a:pt x="977" y="789"/>
                  </a:cubicBezTo>
                  <a:close/>
                  <a:moveTo>
                    <a:pt x="1922" y="2458"/>
                  </a:moveTo>
                  <a:lnTo>
                    <a:pt x="1922" y="6617"/>
                  </a:lnTo>
                  <a:lnTo>
                    <a:pt x="820" y="6617"/>
                  </a:lnTo>
                  <a:lnTo>
                    <a:pt x="820" y="2458"/>
                  </a:lnTo>
                  <a:close/>
                  <a:moveTo>
                    <a:pt x="1639" y="7436"/>
                  </a:moveTo>
                  <a:lnTo>
                    <a:pt x="1355" y="8035"/>
                  </a:lnTo>
                  <a:lnTo>
                    <a:pt x="1040" y="7436"/>
                  </a:lnTo>
                  <a:close/>
                  <a:moveTo>
                    <a:pt x="977" y="1"/>
                  </a:moveTo>
                  <a:cubicBezTo>
                    <a:pt x="410" y="1"/>
                    <a:pt x="1" y="410"/>
                    <a:pt x="1" y="946"/>
                  </a:cubicBezTo>
                  <a:lnTo>
                    <a:pt x="1" y="6995"/>
                  </a:lnTo>
                  <a:cubicBezTo>
                    <a:pt x="1" y="7090"/>
                    <a:pt x="1" y="7121"/>
                    <a:pt x="32" y="7184"/>
                  </a:cubicBezTo>
                  <a:lnTo>
                    <a:pt x="1009" y="9137"/>
                  </a:lnTo>
                  <a:cubicBezTo>
                    <a:pt x="1103" y="9295"/>
                    <a:pt x="1198" y="9358"/>
                    <a:pt x="1355" y="9358"/>
                  </a:cubicBezTo>
                  <a:cubicBezTo>
                    <a:pt x="1513" y="9358"/>
                    <a:pt x="1670" y="9295"/>
                    <a:pt x="1733" y="9137"/>
                  </a:cubicBezTo>
                  <a:lnTo>
                    <a:pt x="2678" y="7184"/>
                  </a:lnTo>
                  <a:cubicBezTo>
                    <a:pt x="2710" y="7153"/>
                    <a:pt x="2710" y="7090"/>
                    <a:pt x="2710" y="6995"/>
                  </a:cubicBezTo>
                  <a:lnTo>
                    <a:pt x="2710" y="946"/>
                  </a:lnTo>
                  <a:cubicBezTo>
                    <a:pt x="2741" y="410"/>
                    <a:pt x="2300" y="1"/>
                    <a:pt x="17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6" name="Google Shape;146;p5"/>
          <p:cNvSpPr/>
          <p:nvPr/>
        </p:nvSpPr>
        <p:spPr>
          <a:xfrm>
            <a:off x="1828736" y="2931987"/>
            <a:ext cx="1361733" cy="1131112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7" name="Google Shape;147;p5"/>
          <p:cNvCxnSpPr/>
          <p:nvPr/>
        </p:nvCxnSpPr>
        <p:spPr>
          <a:xfrm>
            <a:off x="2509603" y="1485777"/>
            <a:ext cx="0" cy="492463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148" name="Google Shape;148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62081" y="2030830"/>
            <a:ext cx="620557" cy="25537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9" name="Google Shape;149;p5"/>
          <p:cNvCxnSpPr/>
          <p:nvPr/>
        </p:nvCxnSpPr>
        <p:spPr>
          <a:xfrm>
            <a:off x="2500494" y="2391576"/>
            <a:ext cx="0" cy="492463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"/>
          <p:cNvSpPr/>
          <p:nvPr/>
        </p:nvSpPr>
        <p:spPr>
          <a:xfrm rot="10800000" flipH="1">
            <a:off x="7353400" y="874650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6"/>
          <p:cNvSpPr txBox="1">
            <a:spLocks noGrp="1"/>
          </p:cNvSpPr>
          <p:nvPr>
            <p:ph type="ctrTitle"/>
          </p:nvPr>
        </p:nvSpPr>
        <p:spPr>
          <a:xfrm>
            <a:off x="2173875" y="716100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/>
              <a:t>-02- PEREKAMAN ROLE CALON JAFUNG</a:t>
            </a:r>
            <a:endParaRPr/>
          </a:p>
        </p:txBody>
      </p:sp>
      <p:sp>
        <p:nvSpPr>
          <p:cNvPr id="156" name="Google Shape;156;p6"/>
          <p:cNvSpPr/>
          <p:nvPr/>
        </p:nvSpPr>
        <p:spPr>
          <a:xfrm>
            <a:off x="876400" y="0"/>
            <a:ext cx="2162100" cy="51516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7" name="Google Shape;157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0138" y="678000"/>
            <a:ext cx="1714626" cy="1734649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6"/>
          <p:cNvSpPr txBox="1">
            <a:spLocks noGrp="1"/>
          </p:cNvSpPr>
          <p:nvPr>
            <p:ph type="ctrTitle"/>
          </p:nvPr>
        </p:nvSpPr>
        <p:spPr>
          <a:xfrm>
            <a:off x="1096300" y="2610400"/>
            <a:ext cx="17223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400"/>
              <a:t>ADMIN SATKER</a:t>
            </a:r>
            <a:endParaRPr sz="1400"/>
          </a:p>
        </p:txBody>
      </p:sp>
      <p:sp>
        <p:nvSpPr>
          <p:cNvPr id="159" name="Google Shape;159;p6"/>
          <p:cNvSpPr txBox="1">
            <a:spLocks noGrp="1"/>
          </p:cNvSpPr>
          <p:nvPr>
            <p:ph type="subTitle" idx="4294967295"/>
          </p:nvPr>
        </p:nvSpPr>
        <p:spPr>
          <a:xfrm>
            <a:off x="1276000" y="3569125"/>
            <a:ext cx="1362900" cy="116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unito Light"/>
              <a:buNone/>
            </a:pPr>
            <a:r>
              <a:rPr lang="id-ID" sz="900" b="0" i="0" u="none" strike="noStrike" cap="non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Perekaman role calon jafung</a:t>
            </a:r>
            <a:endParaRPr sz="900" b="0" i="0" u="none" strike="noStrike" cap="non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800"/>
              <a:buFont typeface="Nunito Light"/>
              <a:buNone/>
            </a:pPr>
            <a:r>
              <a:rPr lang="id-ID" sz="900" b="0" i="0" u="none" strike="noStrike" cap="non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role user Admin Satker</a:t>
            </a:r>
            <a:endParaRPr sz="900" b="0" i="0" u="none" strike="noStrike" cap="non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160" name="Google Shape;160;p6"/>
          <p:cNvCxnSpPr/>
          <p:nvPr/>
        </p:nvCxnSpPr>
        <p:spPr>
          <a:xfrm>
            <a:off x="1528775" y="2597338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1" name="Google Shape;161;p6"/>
          <p:cNvCxnSpPr/>
          <p:nvPr/>
        </p:nvCxnSpPr>
        <p:spPr>
          <a:xfrm>
            <a:off x="1528750" y="3021863"/>
            <a:ext cx="8574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2" name="Google Shape;162;p6"/>
          <p:cNvCxnSpPr/>
          <p:nvPr/>
        </p:nvCxnSpPr>
        <p:spPr>
          <a:xfrm>
            <a:off x="3038500" y="2845098"/>
            <a:ext cx="4629000" cy="0"/>
          </a:xfrm>
          <a:prstGeom prst="straightConnector1">
            <a:avLst/>
          </a:prstGeom>
          <a:noFill/>
          <a:ln w="28575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63" name="Google Shape;163;p6"/>
          <p:cNvSpPr txBox="1">
            <a:spLocks noGrp="1"/>
          </p:cNvSpPr>
          <p:nvPr>
            <p:ph type="ctrTitle"/>
          </p:nvPr>
        </p:nvSpPr>
        <p:spPr>
          <a:xfrm>
            <a:off x="3534700" y="1283800"/>
            <a:ext cx="1722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000"/>
              <a:t>USER </a:t>
            </a:r>
            <a:endParaRPr sz="1000"/>
          </a:p>
        </p:txBody>
      </p:sp>
      <p:sp>
        <p:nvSpPr>
          <p:cNvPr id="164" name="Google Shape;164;p6"/>
          <p:cNvSpPr txBox="1">
            <a:spLocks noGrp="1"/>
          </p:cNvSpPr>
          <p:nvPr>
            <p:ph type="title" idx="4294967295"/>
          </p:nvPr>
        </p:nvSpPr>
        <p:spPr>
          <a:xfrm>
            <a:off x="3839500" y="1624088"/>
            <a:ext cx="857400" cy="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id-ID" sz="900">
                <a:solidFill>
                  <a:schemeClr val="dk1"/>
                </a:solidFill>
              </a:rPr>
              <a:t>02.1</a:t>
            </a:r>
            <a:endParaRPr sz="900">
              <a:solidFill>
                <a:schemeClr val="dk1"/>
              </a:solidFill>
            </a:endParaRPr>
          </a:p>
        </p:txBody>
      </p:sp>
      <p:sp>
        <p:nvSpPr>
          <p:cNvPr id="165" name="Google Shape;165;p6"/>
          <p:cNvSpPr txBox="1">
            <a:spLocks noGrp="1"/>
          </p:cNvSpPr>
          <p:nvPr>
            <p:ph type="title" idx="4294967295"/>
          </p:nvPr>
        </p:nvSpPr>
        <p:spPr>
          <a:xfrm>
            <a:off x="4640625" y="1624075"/>
            <a:ext cx="2846100" cy="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unito ExtraBold"/>
              <a:buNone/>
            </a:pPr>
            <a:r>
              <a:rPr lang="id-ID" sz="9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rPr>
              <a:t>Perekaman Role Calon Jafung</a:t>
            </a:r>
            <a:endParaRPr sz="900">
              <a:solidFill>
                <a:schemeClr val="dk1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sp>
        <p:nvSpPr>
          <p:cNvPr id="166" name="Google Shape;166;p6"/>
          <p:cNvSpPr/>
          <p:nvPr/>
        </p:nvSpPr>
        <p:spPr>
          <a:xfrm>
            <a:off x="3632825" y="1659613"/>
            <a:ext cx="96600" cy="96600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6"/>
          <p:cNvSpPr/>
          <p:nvPr/>
        </p:nvSpPr>
        <p:spPr>
          <a:xfrm>
            <a:off x="8131225" y="1763150"/>
            <a:ext cx="2163900" cy="2163900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6"/>
          <p:cNvSpPr txBox="1">
            <a:spLocks noGrp="1"/>
          </p:cNvSpPr>
          <p:nvPr>
            <p:ph type="ctrTitle"/>
          </p:nvPr>
        </p:nvSpPr>
        <p:spPr>
          <a:xfrm>
            <a:off x="1096325" y="3253100"/>
            <a:ext cx="1722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d-ID" sz="1000"/>
              <a:t>PERPINDAHAN JABATAN</a:t>
            </a:r>
            <a:endParaRPr sz="1000"/>
          </a:p>
        </p:txBody>
      </p:sp>
      <p:pic>
        <p:nvPicPr>
          <p:cNvPr id="169" name="Google Shape;16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14126" y="2529623"/>
            <a:ext cx="1110998" cy="457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7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7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-02.1- PEREKAMAN ROLE CALON JAFUNG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pic>
        <p:nvPicPr>
          <p:cNvPr id="176" name="Google Shape;176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9071" y="1036319"/>
            <a:ext cx="8280318" cy="1781387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7"/>
          <p:cNvSpPr/>
          <p:nvPr/>
        </p:nvSpPr>
        <p:spPr>
          <a:xfrm>
            <a:off x="429071" y="1927012"/>
            <a:ext cx="891729" cy="294641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7"/>
          <p:cNvSpPr/>
          <p:nvPr/>
        </p:nvSpPr>
        <p:spPr>
          <a:xfrm>
            <a:off x="8329020" y="1144692"/>
            <a:ext cx="379251" cy="294641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7"/>
          <p:cNvSpPr txBox="1"/>
          <p:nvPr/>
        </p:nvSpPr>
        <p:spPr>
          <a:xfrm>
            <a:off x="121921" y="1913876"/>
            <a:ext cx="41994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400" b="0" i="0" u="none" strike="noStrike" cap="none">
                <a:solidFill>
                  <a:srgbClr val="FF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1</a:t>
            </a:r>
            <a:endParaRPr/>
          </a:p>
        </p:txBody>
      </p:sp>
      <p:sp>
        <p:nvSpPr>
          <p:cNvPr id="180" name="Google Shape;180;p7"/>
          <p:cNvSpPr txBox="1"/>
          <p:nvPr/>
        </p:nvSpPr>
        <p:spPr>
          <a:xfrm>
            <a:off x="8019683" y="1153157"/>
            <a:ext cx="41994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400" b="0" i="0" u="none" strike="noStrike" cap="none">
                <a:solidFill>
                  <a:srgbClr val="FF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2</a:t>
            </a:r>
            <a:endParaRPr/>
          </a:p>
        </p:txBody>
      </p:sp>
      <p:sp>
        <p:nvSpPr>
          <p:cNvPr id="181" name="Google Shape;181;p7"/>
          <p:cNvSpPr/>
          <p:nvPr/>
        </p:nvSpPr>
        <p:spPr>
          <a:xfrm>
            <a:off x="429071" y="3125482"/>
            <a:ext cx="3770396" cy="624901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Menu Perpindahan Jabatan – Calon Peserta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Tambah</a:t>
            </a:r>
            <a:endParaRPr sz="12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139" y="730831"/>
            <a:ext cx="4267755" cy="2086876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8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8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-02.1- PEREKAMAN ROLE CALON JAFUNG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189" name="Google Shape;189;p8"/>
          <p:cNvSpPr/>
          <p:nvPr/>
        </p:nvSpPr>
        <p:spPr>
          <a:xfrm>
            <a:off x="257387" y="1564640"/>
            <a:ext cx="3481493" cy="17122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8"/>
          <p:cNvSpPr/>
          <p:nvPr/>
        </p:nvSpPr>
        <p:spPr>
          <a:xfrm>
            <a:off x="4736911" y="730831"/>
            <a:ext cx="3770396" cy="1213116"/>
          </a:xfrm>
          <a:prstGeom prst="rect">
            <a:avLst/>
          </a:prstGeom>
          <a:noFill/>
          <a:ln w="25400" cap="flat" cmpd="sng">
            <a:solidFill>
              <a:srgbClr val="8FD4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Pilih Kode satker sesuai unit instansi calon jafung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NIP Calon Jafung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“Cari”</a:t>
            </a:r>
            <a:endParaRPr sz="12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grpSp>
        <p:nvGrpSpPr>
          <p:cNvPr id="191" name="Google Shape;191;p8"/>
          <p:cNvGrpSpPr/>
          <p:nvPr/>
        </p:nvGrpSpPr>
        <p:grpSpPr>
          <a:xfrm>
            <a:off x="4736911" y="2144843"/>
            <a:ext cx="3770396" cy="2901290"/>
            <a:chOff x="4736911" y="2144843"/>
            <a:chExt cx="3770396" cy="2901290"/>
          </a:xfrm>
        </p:grpSpPr>
        <p:pic>
          <p:nvPicPr>
            <p:cNvPr id="192" name="Google Shape;192;p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879863" y="2469633"/>
              <a:ext cx="2473537" cy="330372"/>
            </a:xfrm>
            <a:prstGeom prst="rect">
              <a:avLst/>
            </a:prstGeom>
            <a:noFill/>
            <a:ln w="9525" cap="flat" cmpd="sng">
              <a:solidFill>
                <a:srgbClr val="8FD4E9"/>
              </a:solidFill>
              <a:prstDash val="solid"/>
              <a:round/>
              <a:headEnd type="none" w="sm" len="sm"/>
              <a:tailEnd type="none" w="sm" len="sm"/>
            </a:ln>
          </p:spPr>
        </p:pic>
        <p:sp>
          <p:nvSpPr>
            <p:cNvPr id="193" name="Google Shape;193;p8"/>
            <p:cNvSpPr/>
            <p:nvPr/>
          </p:nvSpPr>
          <p:spPr>
            <a:xfrm>
              <a:off x="4736911" y="2144843"/>
              <a:ext cx="3770396" cy="2901290"/>
            </a:xfrm>
            <a:prstGeom prst="rect">
              <a:avLst/>
            </a:prstGeom>
            <a:noFill/>
            <a:ln w="25400" cap="flat" cmpd="sng">
              <a:solidFill>
                <a:srgbClr val="8FD4E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-ID" sz="1200" b="0" i="0" u="none" strike="noStrike" cap="none">
                  <a:solidFill>
                    <a:schemeClr val="dk1"/>
                  </a:solidFill>
                  <a:latin typeface="Nunito ExtraBold"/>
                  <a:ea typeface="Nunito ExtraBold"/>
                  <a:cs typeface="Nunito ExtraBold"/>
                  <a:sym typeface="Nunito ExtraBold"/>
                </a:rPr>
                <a:t>Jika menghasilkan error dengan keterangan </a:t>
              </a:r>
              <a:endParaRPr/>
            </a:p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endParaRPr>
            </a:p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-ID" sz="1200" b="0" i="0" u="none" strike="noStrike" cap="none">
                  <a:solidFill>
                    <a:schemeClr val="dk1"/>
                  </a:solidFill>
                  <a:latin typeface="Nunito ExtraBold"/>
                  <a:ea typeface="Nunito ExtraBold"/>
                  <a:cs typeface="Nunito ExtraBold"/>
                  <a:sym typeface="Nunito ExtraBold"/>
                </a:rPr>
                <a:t>Maka kosongkan isian “Satker Pembayar Gaji”, kemudian klik “Cari”.</a:t>
              </a:r>
              <a:endParaRPr/>
            </a:p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-ID" sz="1200" b="0" i="0" u="none" strike="noStrike" cap="none">
                  <a:solidFill>
                    <a:schemeClr val="dk1"/>
                  </a:solidFill>
                  <a:latin typeface="Nunito ExtraBold"/>
                  <a:ea typeface="Nunito ExtraBold"/>
                  <a:cs typeface="Nunito ExtraBold"/>
                  <a:sym typeface="Nunito ExtraBold"/>
                </a:rPr>
                <a:t>Jika masih error, pastikan:</a:t>
              </a:r>
              <a:endParaRPr/>
            </a:p>
            <a:p>
              <a:pPr marL="171450" marR="0" lvl="0" indent="-17145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Char char="-"/>
              </a:pPr>
              <a:r>
                <a:rPr lang="id-ID" sz="1200" b="0" i="0" u="none" strike="noStrike" cap="none">
                  <a:solidFill>
                    <a:schemeClr val="dk1"/>
                  </a:solidFill>
                  <a:latin typeface="Nunito ExtraBold"/>
                  <a:ea typeface="Nunito ExtraBold"/>
                  <a:cs typeface="Nunito ExtraBold"/>
                  <a:sym typeface="Nunito ExtraBold"/>
                </a:rPr>
                <a:t>NIP benar</a:t>
              </a:r>
              <a:endParaRPr/>
            </a:p>
            <a:p>
              <a:pPr marL="171450" marR="0" lvl="0" indent="-17145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Char char="-"/>
              </a:pPr>
              <a:r>
                <a:rPr lang="id-ID" sz="1200" b="0" i="0" u="none" strike="noStrike" cap="none">
                  <a:solidFill>
                    <a:schemeClr val="dk1"/>
                  </a:solidFill>
                  <a:latin typeface="Nunito ExtraBold"/>
                  <a:ea typeface="Nunito ExtraBold"/>
                  <a:cs typeface="Nunito ExtraBold"/>
                  <a:sym typeface="Nunito ExtraBold"/>
                </a:rPr>
                <a:t>Pendidikan pada Aplikasi Gaji Terpusat minimal Diploma III</a:t>
              </a:r>
              <a:endParaRPr/>
            </a:p>
            <a:p>
              <a:pPr marL="171450" marR="0" lvl="0" indent="-17145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Char char="-"/>
              </a:pPr>
              <a:r>
                <a:rPr lang="id-ID" sz="1200" b="0" i="0" u="none" strike="noStrike" cap="none">
                  <a:solidFill>
                    <a:schemeClr val="dk1"/>
                  </a:solidFill>
                  <a:latin typeface="Nunito ExtraBold"/>
                  <a:ea typeface="Nunito ExtraBold"/>
                  <a:cs typeface="Nunito ExtraBold"/>
                  <a:sym typeface="Nunito ExtraBold"/>
                </a:rPr>
                <a:t>Status Gaji Aktif (bukan pindah, CPNS, meninggal dll)</a:t>
              </a:r>
              <a:endParaRPr/>
            </a:p>
          </p:txBody>
        </p:sp>
      </p:grpSp>
      <p:grpSp>
        <p:nvGrpSpPr>
          <p:cNvPr id="194" name="Google Shape;194;p8"/>
          <p:cNvGrpSpPr/>
          <p:nvPr/>
        </p:nvGrpSpPr>
        <p:grpSpPr>
          <a:xfrm>
            <a:off x="197140" y="2908198"/>
            <a:ext cx="3778808" cy="1847787"/>
            <a:chOff x="197139" y="2908198"/>
            <a:chExt cx="4267755" cy="2086876"/>
          </a:xfrm>
        </p:grpSpPr>
        <p:pic>
          <p:nvPicPr>
            <p:cNvPr id="195" name="Google Shape;195;p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97139" y="2908198"/>
              <a:ext cx="4267755" cy="208687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6" name="Google Shape;196;p8"/>
            <p:cNvSpPr/>
            <p:nvPr/>
          </p:nvSpPr>
          <p:spPr>
            <a:xfrm>
              <a:off x="1998133" y="4253655"/>
              <a:ext cx="643467" cy="100104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7" name="Google Shape;197;p8"/>
          <p:cNvSpPr/>
          <p:nvPr/>
        </p:nvSpPr>
        <p:spPr>
          <a:xfrm>
            <a:off x="257387" y="4050453"/>
            <a:ext cx="3616960" cy="203200"/>
          </a:xfrm>
          <a:prstGeom prst="rect">
            <a:avLst/>
          </a:prstGeom>
          <a:noFill/>
          <a:ln w="1270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8"/>
          <p:cNvSpPr/>
          <p:nvPr/>
        </p:nvSpPr>
        <p:spPr>
          <a:xfrm>
            <a:off x="4703618" y="2804161"/>
            <a:ext cx="3616960" cy="249304"/>
          </a:xfrm>
          <a:prstGeom prst="rect">
            <a:avLst/>
          </a:prstGeom>
          <a:noFill/>
          <a:ln w="1270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9" name="Google Shape;199;p8"/>
          <p:cNvCxnSpPr>
            <a:stCxn id="197" idx="3"/>
            <a:endCxn id="198" idx="1"/>
          </p:cNvCxnSpPr>
          <p:nvPr/>
        </p:nvCxnSpPr>
        <p:spPr>
          <a:xfrm rot="10800000" flipH="1">
            <a:off x="3874347" y="2928953"/>
            <a:ext cx="829200" cy="1223100"/>
          </a:xfrm>
          <a:prstGeom prst="bentConnector3">
            <a:avLst>
              <a:gd name="adj1" fmla="val 50004"/>
            </a:avLst>
          </a:prstGeom>
          <a:noFill/>
          <a:ln w="12700" cap="flat" cmpd="sng">
            <a:solidFill>
              <a:srgbClr val="FF0000"/>
            </a:solidFill>
            <a:prstDash val="dot"/>
            <a:round/>
            <a:headEnd type="none" w="sm" len="sm"/>
            <a:tailEnd type="triangle" w="med" len="med"/>
          </a:ln>
        </p:spPr>
      </p:cxnSp>
      <p:sp>
        <p:nvSpPr>
          <p:cNvPr id="200" name="Google Shape;200;p8"/>
          <p:cNvSpPr/>
          <p:nvPr/>
        </p:nvSpPr>
        <p:spPr>
          <a:xfrm>
            <a:off x="1638220" y="1760407"/>
            <a:ext cx="237067" cy="237067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201" name="Google Shape;201;p8"/>
          <p:cNvSpPr/>
          <p:nvPr/>
        </p:nvSpPr>
        <p:spPr>
          <a:xfrm>
            <a:off x="1638220" y="2287332"/>
            <a:ext cx="237067" cy="237067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202" name="Google Shape;202;p8"/>
          <p:cNvSpPr/>
          <p:nvPr/>
        </p:nvSpPr>
        <p:spPr>
          <a:xfrm>
            <a:off x="1638219" y="2557313"/>
            <a:ext cx="237067" cy="237067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874622"/>
            <a:ext cx="3336156" cy="4175611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9"/>
          <p:cNvSpPr/>
          <p:nvPr/>
        </p:nvSpPr>
        <p:spPr>
          <a:xfrm rot="10800000" flipH="1">
            <a:off x="7353400" y="218098"/>
            <a:ext cx="885900" cy="1677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9"/>
          <p:cNvSpPr txBox="1"/>
          <p:nvPr/>
        </p:nvSpPr>
        <p:spPr>
          <a:xfrm>
            <a:off x="2159429" y="301814"/>
            <a:ext cx="6280200" cy="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 ExtraBold"/>
              <a:buNone/>
            </a:pPr>
            <a:r>
              <a:rPr lang="id-ID" sz="1400" b="0" i="0" u="none" strike="noStrike" cap="none">
                <a:solidFill>
                  <a:srgbClr val="000000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-02.1- PEREKAMAN ROLE CALON JAFUNG</a:t>
            </a:r>
            <a:endParaRPr sz="1400" b="0" i="0" u="none" strike="noStrike" cap="none">
              <a:solidFill>
                <a:srgbClr val="000000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210" name="Google Shape;210;p9"/>
          <p:cNvSpPr/>
          <p:nvPr/>
        </p:nvSpPr>
        <p:spPr>
          <a:xfrm>
            <a:off x="1286933" y="2725361"/>
            <a:ext cx="237067" cy="237067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211" name="Google Shape;211;p9"/>
          <p:cNvSpPr/>
          <p:nvPr/>
        </p:nvSpPr>
        <p:spPr>
          <a:xfrm>
            <a:off x="1286933" y="3798665"/>
            <a:ext cx="237067" cy="237067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212" name="Google Shape;212;p9"/>
          <p:cNvSpPr/>
          <p:nvPr/>
        </p:nvSpPr>
        <p:spPr>
          <a:xfrm>
            <a:off x="3288456" y="3954456"/>
            <a:ext cx="237067" cy="237067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213" name="Google Shape;213;p9"/>
          <p:cNvSpPr/>
          <p:nvPr/>
        </p:nvSpPr>
        <p:spPr>
          <a:xfrm>
            <a:off x="3298616" y="4191523"/>
            <a:ext cx="237067" cy="237067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214" name="Google Shape;214;p9"/>
          <p:cNvSpPr/>
          <p:nvPr/>
        </p:nvSpPr>
        <p:spPr>
          <a:xfrm>
            <a:off x="3308834" y="4428590"/>
            <a:ext cx="237067" cy="237067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215" name="Google Shape;215;p9"/>
          <p:cNvSpPr/>
          <p:nvPr/>
        </p:nvSpPr>
        <p:spPr>
          <a:xfrm>
            <a:off x="1290320" y="4628399"/>
            <a:ext cx="237067" cy="237067"/>
          </a:xfrm>
          <a:prstGeom prst="ellipse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100" b="1" i="0" u="none" strike="noStrike" cap="none">
                <a:solidFill>
                  <a:srgbClr val="4BA0FA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/>
          </a:p>
        </p:txBody>
      </p:sp>
      <p:sp>
        <p:nvSpPr>
          <p:cNvPr id="216" name="Google Shape;216;p9"/>
          <p:cNvSpPr/>
          <p:nvPr/>
        </p:nvSpPr>
        <p:spPr>
          <a:xfrm>
            <a:off x="4127311" y="730831"/>
            <a:ext cx="4434182" cy="3223625"/>
          </a:xfrm>
          <a:prstGeom prst="rect">
            <a:avLst/>
          </a:prstGeom>
          <a:noFill/>
          <a:ln w="25400" cap="flat" cmpd="sng">
            <a:solidFill>
              <a:srgbClr val="4BA0F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NIK calon jafung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Isikan alamat email calon jafung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Pilih Jenis Jafung yang akan dituju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Pilih Jabatan calon jafung saat ini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Pilih Jenjang yang akan dituju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Klik “Kirim” untuk menyimpan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Jika pendidikan calon jafung lebih rendah dari Strata 1 (S1) maka hanya bisa memilih jenis jafung “Pranata Keuangan APBN”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2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Pastikan pengisian benar dan sesuai sebelum klik kirim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rchitecture Portfoli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2392</Words>
  <Application>Microsoft Office PowerPoint</Application>
  <PresentationFormat>On-screen Show (16:9)</PresentationFormat>
  <Paragraphs>528</Paragraphs>
  <Slides>49</Slides>
  <Notes>47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7" baseType="lpstr">
      <vt:lpstr>Calibri</vt:lpstr>
      <vt:lpstr>Arial</vt:lpstr>
      <vt:lpstr>Nunito Light</vt:lpstr>
      <vt:lpstr>Nunito ExtraBold</vt:lpstr>
      <vt:lpstr>Varela Round</vt:lpstr>
      <vt:lpstr>Open Sans</vt:lpstr>
      <vt:lpstr>Nunito</vt:lpstr>
      <vt:lpstr>Architecture Portfolio</vt:lpstr>
      <vt:lpstr>PowerPoint Presentation</vt:lpstr>
      <vt:lpstr>DAFTAR ISTILAH JUKNIS E-JAFUNG</vt:lpstr>
      <vt:lpstr>PEMBUATAN ROLE ADMIN SATKER</vt:lpstr>
      <vt:lpstr>-01- PEREKAMAN ROLE ADMIN SATKER</vt:lpstr>
      <vt:lpstr>PowerPoint Presentation</vt:lpstr>
      <vt:lpstr>-02- PEREKAMAN ROLE CALON JAFUNG</vt:lpstr>
      <vt:lpstr>PowerPoint Presentation</vt:lpstr>
      <vt:lpstr>PowerPoint Presentation</vt:lpstr>
      <vt:lpstr>PowerPoint Presentation</vt:lpstr>
      <vt:lpstr>PowerPoint Presentation</vt:lpstr>
      <vt:lpstr>-03- PEREKAMAN USULAN CALON JAFUNG</vt:lpstr>
      <vt:lpstr>PowerPoint Presentation</vt:lpstr>
      <vt:lpstr>PowerPoint Presentation</vt:lpstr>
      <vt:lpstr>-03- PEREKAMAN USULAN CALON JAFUNG</vt:lpstr>
      <vt:lpstr>PowerPoint Presentation</vt:lpstr>
      <vt:lpstr>PowerPoint Presentation</vt:lpstr>
      <vt:lpstr>-03- PEREKAMAN USULAN CALON JAFUNG</vt:lpstr>
      <vt:lpstr>PowerPoint Presentation</vt:lpstr>
      <vt:lpstr>PowerPoint Presentation</vt:lpstr>
      <vt:lpstr>PowerPoint Presentation</vt:lpstr>
      <vt:lpstr>PowerPoint Presentation</vt:lpstr>
      <vt:lpstr>-03- PEREKAMAN USULAN CALON JAFUNG</vt:lpstr>
      <vt:lpstr>PowerPoint Presentation</vt:lpstr>
      <vt:lpstr>-03- PEREKAMAN USULAN CALON JAFUNG</vt:lpstr>
      <vt:lpstr>PowerPoint Presentation</vt:lpstr>
      <vt:lpstr>-03- PEREKAMAN USULAN CALON JAFUNG</vt:lpstr>
      <vt:lpstr>PowerPoint Presentation</vt:lpstr>
      <vt:lpstr>-03- PEREKAMAN USULAN CALON JAFUNG</vt:lpstr>
      <vt:lpstr>PowerPoint Presentation</vt:lpstr>
      <vt:lpstr>-03- PEREKAMAN USULAN CALON JAFUNG</vt:lpstr>
      <vt:lpstr>PowerPoint Presentation</vt:lpstr>
      <vt:lpstr>-03- PEREKAMAN USULAN CALON JAFUNG</vt:lpstr>
      <vt:lpstr>PowerPoint Presentation</vt:lpstr>
      <vt:lpstr>-03- PEREKAMAN USULAN CALON JAFUNG</vt:lpstr>
      <vt:lpstr>PowerPoint Presentation</vt:lpstr>
      <vt:lpstr>-04- VERIFIKASI USULAN CALON JAFUNG</vt:lpstr>
      <vt:lpstr>PowerPoint Presentation</vt:lpstr>
      <vt:lpstr>PowerPoint Presentation</vt:lpstr>
      <vt:lpstr>-04- VERIFIKASI USULAN CALON JAFUNG</vt:lpstr>
      <vt:lpstr>PowerPoint Presentation</vt:lpstr>
      <vt:lpstr>-05- VERIFIKASI USULAN CALON JAFUNG</vt:lpstr>
      <vt:lpstr>PowerPoint Presentation</vt:lpstr>
      <vt:lpstr>PowerPoint Presentation</vt:lpstr>
      <vt:lpstr>-05- VERIFIKASI USULAN CALON JAFUNG</vt:lpstr>
      <vt:lpstr>PowerPoint Presentation</vt:lpstr>
      <vt:lpstr>PowerPoint Presentation</vt:lpstr>
      <vt:lpstr>PowerPoint Presentation</vt:lpstr>
      <vt:lpstr>PowerPoint Presentation</vt:lpstr>
      <vt:lpstr>TERIMAKASIH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DJPB</dc:creator>
  <cp:lastModifiedBy>Danawan Bimantoro</cp:lastModifiedBy>
  <cp:revision>3</cp:revision>
  <dcterms:modified xsi:type="dcterms:W3CDTF">2026-01-12T08:25:30Z</dcterms:modified>
</cp:coreProperties>
</file>