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257" r:id="rId2"/>
    <p:sldId id="279" r:id="rId3"/>
    <p:sldId id="261" r:id="rId4"/>
    <p:sldId id="276" r:id="rId5"/>
    <p:sldId id="262" r:id="rId6"/>
    <p:sldId id="274" r:id="rId7"/>
    <p:sldId id="284" r:id="rId8"/>
    <p:sldId id="280" r:id="rId9"/>
    <p:sldId id="285" r:id="rId10"/>
    <p:sldId id="283" r:id="rId11"/>
    <p:sldId id="287" r:id="rId12"/>
    <p:sldId id="288" r:id="rId13"/>
    <p:sldId id="289" r:id="rId14"/>
    <p:sldId id="286" r:id="rId15"/>
    <p:sldId id="290" r:id="rId16"/>
    <p:sldId id="343" r:id="rId17"/>
    <p:sldId id="291" r:id="rId18"/>
    <p:sldId id="293" r:id="rId19"/>
    <p:sldId id="341" r:id="rId20"/>
    <p:sldId id="294" r:id="rId21"/>
    <p:sldId id="295" r:id="rId22"/>
    <p:sldId id="342" r:id="rId23"/>
    <p:sldId id="297" r:id="rId24"/>
    <p:sldId id="296" r:id="rId25"/>
    <p:sldId id="292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27" r:id="rId47"/>
    <p:sldId id="328" r:id="rId48"/>
    <p:sldId id="329" r:id="rId49"/>
    <p:sldId id="318" r:id="rId50"/>
    <p:sldId id="319" r:id="rId51"/>
    <p:sldId id="320" r:id="rId52"/>
    <p:sldId id="321" r:id="rId53"/>
    <p:sldId id="323" r:id="rId54"/>
    <p:sldId id="322" r:id="rId55"/>
    <p:sldId id="326" r:id="rId56"/>
    <p:sldId id="324" r:id="rId57"/>
    <p:sldId id="325" r:id="rId58"/>
    <p:sldId id="331" r:id="rId59"/>
    <p:sldId id="330" r:id="rId60"/>
    <p:sldId id="333" r:id="rId61"/>
    <p:sldId id="334" r:id="rId62"/>
    <p:sldId id="335" r:id="rId63"/>
    <p:sldId id="336" r:id="rId64"/>
    <p:sldId id="337" r:id="rId65"/>
    <p:sldId id="338" r:id="rId66"/>
    <p:sldId id="339" r:id="rId67"/>
    <p:sldId id="332" r:id="rId68"/>
    <p:sldId id="277" r:id="rId69"/>
    <p:sldId id="278" r:id="rId70"/>
    <p:sldId id="273" r:id="rId7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>
        <p:scale>
          <a:sx n="75" d="100"/>
          <a:sy n="75" d="100"/>
        </p:scale>
        <p:origin x="858" y="19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27261-5F2F-4502-989C-CF4819BAFF86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F5582-3819-4544-8D27-2A0C1D9A5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77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CC6C3-F641-44C1-B969-864053522A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2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6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95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60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09984" y="1353755"/>
            <a:ext cx="11975183" cy="4794693"/>
          </a:xfrm>
          <a:prstGeom prst="rect">
            <a:avLst/>
          </a:prstGeom>
          <a:solidFill>
            <a:srgbClr val="A0D9F6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428" y="6170216"/>
            <a:ext cx="580739" cy="58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8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55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44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75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87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62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2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23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3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A771D-EB08-42EF-8552-F8769DDEA592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DCF37-AE81-4F8B-853A-6DDD9A56E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12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jpg"/><Relationship Id="rId4" Type="http://schemas.openxmlformats.org/officeDocument/2006/relationships/image" Target="../media/image5.png"/><Relationship Id="rId9" Type="http://schemas.openxmlformats.org/officeDocument/2006/relationships/image" Target="../media/image10.jp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34A1512-081D-415A-A3C2-0E1382482E9C}"/>
              </a:ext>
            </a:extLst>
          </p:cNvPr>
          <p:cNvGrpSpPr/>
          <p:nvPr/>
        </p:nvGrpSpPr>
        <p:grpSpPr>
          <a:xfrm>
            <a:off x="8041604" y="173505"/>
            <a:ext cx="4653122" cy="584734"/>
            <a:chOff x="7127204" y="325905"/>
            <a:chExt cx="4653122" cy="584734"/>
          </a:xfrm>
        </p:grpSpPr>
        <p:sp>
          <p:nvSpPr>
            <p:cNvPr id="7" name="Rectangle 6"/>
            <p:cNvSpPr/>
            <p:nvPr/>
          </p:nvSpPr>
          <p:spPr>
            <a:xfrm>
              <a:off x="7822031" y="633640"/>
              <a:ext cx="395829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D" sz="1200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Kementerian</a:t>
              </a:r>
              <a:r>
                <a:rPr lang="en-ID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Keuangan</a:t>
              </a:r>
              <a:r>
                <a:rPr lang="en-ID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Republik</a:t>
              </a:r>
              <a:r>
                <a:rPr lang="en-ID" sz="12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Indonesia</a:t>
              </a:r>
              <a:endPara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822031" y="381291"/>
              <a:ext cx="340017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D" sz="1400" b="1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Direktorat</a:t>
              </a:r>
              <a:r>
                <a:rPr lang="en-ID" sz="14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1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Jenderal</a:t>
              </a:r>
              <a:r>
                <a:rPr lang="en-ID" sz="14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1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Perbendaharaan</a:t>
              </a:r>
              <a:endParaRPr lang="en-US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7204" y="325905"/>
              <a:ext cx="622336" cy="5803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3453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3389100" y="1463758"/>
            <a:ext cx="5005744" cy="631505"/>
          </a:xfrm>
        </p:spPr>
        <p:txBody>
          <a:bodyPr>
            <a:noAutofit/>
          </a:bodyPr>
          <a:lstStyle/>
          <a:p>
            <a:pPr marL="0" indent="0">
              <a:buClr>
                <a:srgbClr val="002060"/>
              </a:buClr>
              <a:buNone/>
            </a:pPr>
            <a:r>
              <a:rPr lang="en-US" sz="3000" dirty="0">
                <a:latin typeface="Agency FB" panose="020B0503020202020204" pitchFamily="34" charset="0"/>
              </a:rPr>
              <a:t>Proses </a:t>
            </a:r>
            <a:r>
              <a:rPr lang="en-US" sz="3000" dirty="0" err="1">
                <a:latin typeface="Agency FB" panose="020B0503020202020204" pitchFamily="34" charset="0"/>
              </a:rPr>
              <a:t>Penyusunan</a:t>
            </a:r>
            <a:r>
              <a:rPr lang="en-US" sz="3000" dirty="0">
                <a:latin typeface="Agency FB" panose="020B0503020202020204" pitchFamily="34" charset="0"/>
              </a:rPr>
              <a:t> </a:t>
            </a:r>
            <a:r>
              <a:rPr lang="en-US" sz="3000" dirty="0" err="1">
                <a:latin typeface="Agency FB" panose="020B0503020202020204" pitchFamily="34" charset="0"/>
              </a:rPr>
              <a:t>Usulan</a:t>
            </a:r>
            <a:r>
              <a:rPr lang="en-US" sz="3000" dirty="0">
                <a:latin typeface="Agency FB" panose="020B0503020202020204" pitchFamily="34" charset="0"/>
              </a:rPr>
              <a:t> </a:t>
            </a:r>
            <a:r>
              <a:rPr lang="en-US" sz="3000" dirty="0" err="1">
                <a:latin typeface="Agency FB" panose="020B0503020202020204" pitchFamily="34" charset="0"/>
              </a:rPr>
              <a:t>Revisi</a:t>
            </a:r>
            <a:r>
              <a:rPr lang="en-US" sz="3000" dirty="0">
                <a:latin typeface="Agency FB" panose="020B0503020202020204" pitchFamily="34" charset="0"/>
              </a:rPr>
              <a:t> DIPA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97271" y="5313585"/>
            <a:ext cx="928694" cy="42862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latin typeface="Agency FB" panose="020B0503020202020204" pitchFamily="34" charset="0"/>
              </a:rPr>
              <a:t>Satker</a:t>
            </a:r>
            <a:endParaRPr lang="en-US" b="1" dirty="0">
              <a:latin typeface="Agency FB" panose="020B0503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4229" y="3860564"/>
            <a:ext cx="928694" cy="42862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latin typeface="Agency FB" panose="020B0503020202020204" pitchFamily="34" charset="0"/>
              </a:rPr>
              <a:t>Kanwil</a:t>
            </a:r>
            <a:endParaRPr lang="en-US" b="1" dirty="0">
              <a:latin typeface="Agency FB" panose="020B0503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14229" y="2325568"/>
            <a:ext cx="928694" cy="42862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SPAN</a:t>
            </a:r>
          </a:p>
        </p:txBody>
      </p:sp>
      <p:cxnSp>
        <p:nvCxnSpPr>
          <p:cNvPr id="9" name="Straight Arrow Connector 8"/>
          <p:cNvCxnSpPr>
            <a:stCxn id="6" idx="0"/>
            <a:endCxn id="7" idx="2"/>
          </p:cNvCxnSpPr>
          <p:nvPr/>
        </p:nvCxnSpPr>
        <p:spPr>
          <a:xfrm flipV="1">
            <a:off x="1361618" y="4289192"/>
            <a:ext cx="16958" cy="1024393"/>
          </a:xfrm>
          <a:prstGeom prst="straightConnector1">
            <a:avLst/>
          </a:prstGeom>
          <a:ln w="25400">
            <a:solidFill>
              <a:schemeClr val="accent2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0"/>
            <a:endCxn id="8" idx="2"/>
          </p:cNvCxnSpPr>
          <p:nvPr/>
        </p:nvCxnSpPr>
        <p:spPr>
          <a:xfrm flipV="1">
            <a:off x="1378576" y="2754196"/>
            <a:ext cx="0" cy="1106368"/>
          </a:xfrm>
          <a:prstGeom prst="straightConnector1">
            <a:avLst/>
          </a:prstGeom>
          <a:ln w="25400">
            <a:solidFill>
              <a:schemeClr val="accent2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19843" y="4695781"/>
            <a:ext cx="1367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Agency FB" panose="020B0503020202020204" pitchFamily="34" charset="0"/>
              </a:rPr>
              <a:t>Axx</a:t>
            </a:r>
            <a:r>
              <a:rPr lang="en-US" sz="1200" b="1" dirty="0">
                <a:latin typeface="Agency FB" panose="020B0503020202020204" pitchFamily="34" charset="0"/>
              </a:rPr>
              <a:t> - </a:t>
            </a:r>
            <a:r>
              <a:rPr lang="en-US" sz="1200" b="1" dirty="0" err="1">
                <a:latin typeface="Agency FB" panose="020B0503020202020204" pitchFamily="34" charset="0"/>
              </a:rPr>
              <a:t>Usulan</a:t>
            </a:r>
            <a:r>
              <a:rPr lang="en-US" sz="1200" b="1" dirty="0">
                <a:latin typeface="Agency FB" panose="020B0503020202020204" pitchFamily="34" charset="0"/>
              </a:rPr>
              <a:t> </a:t>
            </a:r>
            <a:r>
              <a:rPr lang="en-US" sz="1200" b="1" dirty="0" err="1">
                <a:latin typeface="Agency FB" panose="020B0503020202020204" pitchFamily="34" charset="0"/>
              </a:rPr>
              <a:t>Revisi</a:t>
            </a:r>
            <a:r>
              <a:rPr lang="en-US" sz="1200" b="1" dirty="0">
                <a:latin typeface="Agency FB" panose="020B0503020202020204" pitchFamily="34" charset="0"/>
              </a:rPr>
              <a:t> DIPA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3183" y="3017319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gency FB" panose="020B0503020202020204" pitchFamily="34" charset="0"/>
              </a:rPr>
              <a:t>Upload ADK </a:t>
            </a:r>
            <a:r>
              <a:rPr lang="en-US" sz="1200" b="1" dirty="0" err="1">
                <a:latin typeface="Agency FB" panose="020B0503020202020204" pitchFamily="34" charset="0"/>
              </a:rPr>
              <a:t>Revisi</a:t>
            </a:r>
            <a:endParaRPr lang="en-US" sz="1200" b="1" dirty="0">
              <a:latin typeface="Agency FB" panose="020B0503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74852" y="245248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Agency FB" panose="020B0503020202020204" pitchFamily="34" charset="0"/>
              </a:rPr>
              <a:t>Bxx</a:t>
            </a:r>
            <a:r>
              <a:rPr lang="en-US" sz="1200" b="1" dirty="0">
                <a:latin typeface="Agency FB" panose="020B0503020202020204" pitchFamily="34" charset="0"/>
              </a:rPr>
              <a:t> - DIPA </a:t>
            </a:r>
            <a:r>
              <a:rPr lang="en-US" sz="1200" b="1" dirty="0" err="1">
                <a:latin typeface="Agency FB" panose="020B0503020202020204" pitchFamily="34" charset="0"/>
              </a:rPr>
              <a:t>Revisi</a:t>
            </a:r>
            <a:endParaRPr lang="en-US" sz="1200" b="1" dirty="0">
              <a:latin typeface="Agency FB" panose="020B0503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557171" y="4718370"/>
            <a:ext cx="285752" cy="2857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anose="020B0503020202020204" pitchFamily="34" charset="0"/>
              </a:rPr>
              <a:t>1</a:t>
            </a:r>
          </a:p>
        </p:txBody>
      </p:sp>
      <p:sp>
        <p:nvSpPr>
          <p:cNvPr id="16" name="Oval 15"/>
          <p:cNvSpPr/>
          <p:nvPr/>
        </p:nvSpPr>
        <p:spPr>
          <a:xfrm>
            <a:off x="3389100" y="2545957"/>
            <a:ext cx="285752" cy="2857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anose="020B0503020202020204" pitchFamily="34" charset="0"/>
              </a:rPr>
              <a:t>3</a:t>
            </a:r>
          </a:p>
        </p:txBody>
      </p:sp>
      <p:sp>
        <p:nvSpPr>
          <p:cNvPr id="17" name="Oval 16"/>
          <p:cNvSpPr/>
          <p:nvPr/>
        </p:nvSpPr>
        <p:spPr>
          <a:xfrm>
            <a:off x="1557171" y="3105276"/>
            <a:ext cx="285752" cy="2857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anose="020B0503020202020204" pitchFamily="34" charset="0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88727" y="3559384"/>
            <a:ext cx="7021586" cy="2466975"/>
          </a:xfrm>
          <a:prstGeom prst="round2DiagRect">
            <a:avLst>
              <a:gd name="adj1" fmla="val 22873"/>
              <a:gd name="adj2" fmla="val 0"/>
            </a:avLst>
          </a:prstGeom>
          <a:solidFill>
            <a:schemeClr val="accent5"/>
          </a:solidFill>
          <a:effectLst>
            <a:softEdge rad="31750"/>
          </a:effectLst>
        </p:spPr>
        <p:txBody>
          <a:bodyPr wrap="square" lIns="0" tIns="0" rIns="0" bIns="0" rtlCol="0">
            <a:spAutoFit/>
          </a:bodyPr>
          <a:lstStyle/>
          <a:p>
            <a:pPr marL="461963" indent="-342900"/>
            <a:r>
              <a:rPr lang="en-US" sz="1400" b="1" u="sng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SATKER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Login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tahun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berjalan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Menu Utility &gt;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Memilih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Status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Histori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A –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Usulan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Revisi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DIPA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Menginput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Form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Belanja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Menyesuaikan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RPD (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Rencana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Penarikan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Dana)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Form POK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Menyesuaikan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Rencana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Penerimaan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dan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Pendapatan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(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Bulanan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)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Validasi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Belanja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Approval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oleh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KPA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Pembuatan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ADK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Usulan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Revisi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dan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pengiriman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ADK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ke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Kanwil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/PA/DJA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Setelah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DIPA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Revisi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muncul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SatuDJA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) Download ADK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dan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Konversi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ke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SAKTI (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Sekarang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sudah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Otomatis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52515" y="2153461"/>
            <a:ext cx="4457798" cy="1368921"/>
          </a:xfrm>
          <a:prstGeom prst="round2DiagRect">
            <a:avLst>
              <a:gd name="adj1" fmla="val 36775"/>
              <a:gd name="adj2" fmla="val 0"/>
            </a:avLst>
          </a:prstGeom>
          <a:solidFill>
            <a:schemeClr val="accent5"/>
          </a:solidFill>
          <a:effectLst>
            <a:softEdge rad="31750"/>
          </a:effectLst>
        </p:spPr>
        <p:txBody>
          <a:bodyPr wrap="square" lIns="0" tIns="0" rIns="0" bIns="0" rtlCol="0">
            <a:spAutoFit/>
          </a:bodyPr>
          <a:lstStyle/>
          <a:p>
            <a:pPr marL="685800" indent="-342900"/>
            <a:r>
              <a:rPr lang="en-US" sz="1400" b="1" u="sng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KANWIL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Login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tahun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berjalan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Monitoring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Usulan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Revisi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DIPA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Persetujuan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/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Penolakan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usulan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Revisi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DIPA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Mengupload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ADK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Usulan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Revisi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ke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SPAN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625784" y="327025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 err="1">
                <a:solidFill>
                  <a:srgbClr val="002060"/>
                </a:solidFill>
                <a:latin typeface="Agency FB" panose="020B0503020202020204" pitchFamily="34" charset="0"/>
              </a:rPr>
              <a:t>Alur</a:t>
            </a:r>
            <a:r>
              <a:rPr lang="en-ID" sz="4800" b="1" dirty="0">
                <a:solidFill>
                  <a:srgbClr val="002060"/>
                </a:solidFill>
                <a:latin typeface="Agency FB" panose="020B0503020202020204" pitchFamily="34" charset="0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Agency FB" panose="020B0503020202020204" pitchFamily="34" charset="0"/>
              </a:rPr>
              <a:t>Penyusunan</a:t>
            </a:r>
            <a:r>
              <a:rPr lang="en-ID" sz="4800" b="1" dirty="0">
                <a:solidFill>
                  <a:srgbClr val="002060"/>
                </a:solidFill>
                <a:latin typeface="Agency FB" panose="020B0503020202020204" pitchFamily="34" charset="0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Agency FB" panose="020B0503020202020204" pitchFamily="34" charset="0"/>
              </a:rPr>
              <a:t>Anggaran</a:t>
            </a:r>
            <a:endParaRPr lang="en-ID" sz="4800" b="1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  <p:cxnSp>
        <p:nvCxnSpPr>
          <p:cNvPr id="30" name="Elbow Connector 29"/>
          <p:cNvCxnSpPr>
            <a:stCxn id="8" idx="3"/>
            <a:endCxn id="6" idx="3"/>
          </p:cNvCxnSpPr>
          <p:nvPr/>
        </p:nvCxnSpPr>
        <p:spPr>
          <a:xfrm flipH="1">
            <a:off x="1825965" y="2539882"/>
            <a:ext cx="16958" cy="2988017"/>
          </a:xfrm>
          <a:prstGeom prst="bentConnector3">
            <a:avLst>
              <a:gd name="adj1" fmla="val -8548142"/>
            </a:avLst>
          </a:prstGeom>
          <a:ln w="2540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99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/>
      <p:bldP spid="13" grpId="0"/>
      <p:bldP spid="14" grpId="0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53530" y="417017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>
                <a:solidFill>
                  <a:srgbClr val="002060"/>
                </a:solidFill>
                <a:latin typeface="+mn-lt"/>
              </a:rPr>
              <a:t>Status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Histori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pada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aplikasi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SAKTI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428" y="6170216"/>
            <a:ext cx="580739" cy="5867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3092" y="1571941"/>
            <a:ext cx="65416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Konsep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penting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status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histori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anggaran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: 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SUHAPRI -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Setiap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Usulan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Harus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Ada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Pasangan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Revisinya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3" name="Vertical Scroll 2"/>
          <p:cNvSpPr/>
          <p:nvPr/>
        </p:nvSpPr>
        <p:spPr>
          <a:xfrm>
            <a:off x="373306" y="4335332"/>
            <a:ext cx="1580082" cy="133394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D00</a:t>
            </a:r>
          </a:p>
          <a:p>
            <a:pPr algn="ctr"/>
            <a:r>
              <a:rPr lang="en-US" dirty="0"/>
              <a:t>RKAKL AWAL</a:t>
            </a:r>
          </a:p>
        </p:txBody>
      </p:sp>
      <p:sp>
        <p:nvSpPr>
          <p:cNvPr id="8" name="Vertical Scroll 7"/>
          <p:cNvSpPr/>
          <p:nvPr/>
        </p:nvSpPr>
        <p:spPr>
          <a:xfrm>
            <a:off x="2353742" y="4335332"/>
            <a:ext cx="1580082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B00</a:t>
            </a:r>
          </a:p>
          <a:p>
            <a:pPr algn="ctr"/>
            <a:r>
              <a:rPr lang="en-US" dirty="0"/>
              <a:t>DIPA</a:t>
            </a:r>
          </a:p>
          <a:p>
            <a:pPr algn="ctr"/>
            <a:r>
              <a:rPr lang="en-US" dirty="0"/>
              <a:t>AWAL</a:t>
            </a:r>
          </a:p>
        </p:txBody>
      </p:sp>
      <p:sp>
        <p:nvSpPr>
          <p:cNvPr id="9" name="Vertical Scroll 8"/>
          <p:cNvSpPr/>
          <p:nvPr/>
        </p:nvSpPr>
        <p:spPr>
          <a:xfrm>
            <a:off x="4291171" y="4335331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A01</a:t>
            </a:r>
          </a:p>
          <a:p>
            <a:pPr algn="ctr"/>
            <a:r>
              <a:rPr lang="en-US" dirty="0"/>
              <a:t>USULAN</a:t>
            </a:r>
          </a:p>
          <a:p>
            <a:pPr algn="ctr"/>
            <a:r>
              <a:rPr lang="en-US" dirty="0"/>
              <a:t>REVISI DIPA</a:t>
            </a:r>
          </a:p>
          <a:p>
            <a:pPr algn="ctr"/>
            <a:r>
              <a:rPr lang="en-US" dirty="0"/>
              <a:t>KE-1</a:t>
            </a:r>
          </a:p>
        </p:txBody>
      </p:sp>
      <p:sp>
        <p:nvSpPr>
          <p:cNvPr id="10" name="Vertical Scroll 9"/>
          <p:cNvSpPr/>
          <p:nvPr/>
        </p:nvSpPr>
        <p:spPr>
          <a:xfrm>
            <a:off x="6271607" y="4335330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B01</a:t>
            </a:r>
          </a:p>
          <a:p>
            <a:pPr algn="ctr"/>
            <a:r>
              <a:rPr lang="en-US" dirty="0"/>
              <a:t>DIPA REVISI</a:t>
            </a:r>
          </a:p>
          <a:p>
            <a:pPr algn="ctr"/>
            <a:r>
              <a:rPr lang="en-US" dirty="0"/>
              <a:t>KE-1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683" y="4015427"/>
            <a:ext cx="1583857" cy="275454"/>
          </a:xfrm>
          <a:prstGeom prst="rect">
            <a:avLst/>
          </a:prstGeom>
        </p:spPr>
      </p:pic>
      <p:sp>
        <p:nvSpPr>
          <p:cNvPr id="12" name="Vertical Scroll 11"/>
          <p:cNvSpPr/>
          <p:nvPr/>
        </p:nvSpPr>
        <p:spPr>
          <a:xfrm>
            <a:off x="8260364" y="4335330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C01</a:t>
            </a:r>
          </a:p>
          <a:p>
            <a:pPr algn="ctr"/>
            <a:r>
              <a:rPr lang="en-US" dirty="0"/>
              <a:t>REVISI POK</a:t>
            </a:r>
          </a:p>
          <a:p>
            <a:pPr algn="ctr"/>
            <a:r>
              <a:rPr lang="en-US" dirty="0"/>
              <a:t>KE-1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0053" y="4019390"/>
            <a:ext cx="1574023" cy="275454"/>
          </a:xfrm>
          <a:prstGeom prst="rect">
            <a:avLst/>
          </a:prstGeom>
        </p:spPr>
      </p:pic>
      <p:sp>
        <p:nvSpPr>
          <p:cNvPr id="14" name="Vertical Scroll 13"/>
          <p:cNvSpPr/>
          <p:nvPr/>
        </p:nvSpPr>
        <p:spPr>
          <a:xfrm>
            <a:off x="10249121" y="4335330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A02</a:t>
            </a:r>
          </a:p>
          <a:p>
            <a:pPr algn="ctr"/>
            <a:r>
              <a:rPr lang="en-US" dirty="0"/>
              <a:t>USULAN</a:t>
            </a:r>
          </a:p>
          <a:p>
            <a:pPr algn="ctr"/>
            <a:r>
              <a:rPr lang="en-US" dirty="0"/>
              <a:t>REVISI DIPA</a:t>
            </a:r>
          </a:p>
          <a:p>
            <a:pPr algn="ctr"/>
            <a:r>
              <a:rPr lang="en-US" dirty="0"/>
              <a:t>KE-2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9618" y="4019390"/>
            <a:ext cx="1583857" cy="2754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3092" y="3376305"/>
            <a:ext cx="4249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Contoh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yang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baik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benar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cxnSp>
        <p:nvCxnSpPr>
          <p:cNvPr id="18" name="Elbow Connector 17"/>
          <p:cNvCxnSpPr>
            <a:stCxn id="8" idx="2"/>
            <a:endCxn id="9" idx="2"/>
          </p:cNvCxnSpPr>
          <p:nvPr/>
        </p:nvCxnSpPr>
        <p:spPr>
          <a:xfrm rot="5400000" flipH="1" flipV="1">
            <a:off x="4114612" y="4698447"/>
            <a:ext cx="1" cy="1941660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43782" y="5890112"/>
            <a:ext cx="19416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Copy Data </a:t>
            </a:r>
            <a:r>
              <a:rPr lang="en-US" sz="1050" dirty="0" err="1"/>
              <a:t>Otomatis</a:t>
            </a:r>
            <a:endParaRPr lang="en-US" sz="1050" dirty="0"/>
          </a:p>
        </p:txBody>
      </p:sp>
      <p:cxnSp>
        <p:nvCxnSpPr>
          <p:cNvPr id="20" name="Elbow Connector 19"/>
          <p:cNvCxnSpPr/>
          <p:nvPr/>
        </p:nvCxnSpPr>
        <p:spPr>
          <a:xfrm rot="5400000" flipH="1" flipV="1">
            <a:off x="8107353" y="4687283"/>
            <a:ext cx="1" cy="1941660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36524" y="5890112"/>
            <a:ext cx="19416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Copy Data </a:t>
            </a:r>
            <a:r>
              <a:rPr lang="en-US" sz="1050" dirty="0" err="1"/>
              <a:t>Otomatis</a:t>
            </a:r>
            <a:endParaRPr lang="en-US" sz="1050" dirty="0"/>
          </a:p>
        </p:txBody>
      </p:sp>
      <p:cxnSp>
        <p:nvCxnSpPr>
          <p:cNvPr id="29" name="Elbow Connector 28"/>
          <p:cNvCxnSpPr/>
          <p:nvPr/>
        </p:nvCxnSpPr>
        <p:spPr>
          <a:xfrm rot="5400000" flipH="1" flipV="1">
            <a:off x="10197932" y="4698447"/>
            <a:ext cx="1" cy="1941660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227103" y="5890112"/>
            <a:ext cx="19416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Copy Data </a:t>
            </a:r>
            <a:r>
              <a:rPr lang="en-US" sz="1050" dirty="0" err="1"/>
              <a:t>Otomatis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7129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2" grpId="0" animBg="1"/>
      <p:bldP spid="14" grpId="0" animBg="1"/>
      <p:bldP spid="19" grpId="0"/>
      <p:bldP spid="21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53530" y="417017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>
                <a:solidFill>
                  <a:srgbClr val="002060"/>
                </a:solidFill>
                <a:latin typeface="+mn-lt"/>
              </a:rPr>
              <a:t>Status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Histori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pada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aplikasi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SAKTI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428" y="6170216"/>
            <a:ext cx="580739" cy="586775"/>
          </a:xfrm>
          <a:prstGeom prst="rect">
            <a:avLst/>
          </a:prstGeom>
        </p:spPr>
      </p:pic>
      <p:sp>
        <p:nvSpPr>
          <p:cNvPr id="3" name="Vertical Scroll 2"/>
          <p:cNvSpPr/>
          <p:nvPr/>
        </p:nvSpPr>
        <p:spPr>
          <a:xfrm>
            <a:off x="1484799" y="3886235"/>
            <a:ext cx="1580082" cy="133394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D00</a:t>
            </a:r>
          </a:p>
          <a:p>
            <a:pPr algn="ctr"/>
            <a:r>
              <a:rPr lang="en-US" dirty="0"/>
              <a:t>RKAKL AWAL</a:t>
            </a:r>
          </a:p>
        </p:txBody>
      </p:sp>
      <p:sp>
        <p:nvSpPr>
          <p:cNvPr id="8" name="Vertical Scroll 7"/>
          <p:cNvSpPr/>
          <p:nvPr/>
        </p:nvSpPr>
        <p:spPr>
          <a:xfrm>
            <a:off x="3465235" y="3886235"/>
            <a:ext cx="1580082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B00</a:t>
            </a:r>
          </a:p>
          <a:p>
            <a:pPr algn="ctr"/>
            <a:r>
              <a:rPr lang="en-US" dirty="0"/>
              <a:t>DIPA</a:t>
            </a:r>
          </a:p>
          <a:p>
            <a:pPr algn="ctr"/>
            <a:r>
              <a:rPr lang="en-US" dirty="0"/>
              <a:t>AWAL</a:t>
            </a:r>
          </a:p>
        </p:txBody>
      </p:sp>
      <p:sp>
        <p:nvSpPr>
          <p:cNvPr id="9" name="Vertical Scroll 8"/>
          <p:cNvSpPr/>
          <p:nvPr/>
        </p:nvSpPr>
        <p:spPr>
          <a:xfrm>
            <a:off x="5402665" y="3881963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A01</a:t>
            </a:r>
          </a:p>
          <a:p>
            <a:pPr algn="ctr"/>
            <a:r>
              <a:rPr lang="en-US" dirty="0"/>
              <a:t>USULAN</a:t>
            </a:r>
          </a:p>
          <a:p>
            <a:pPr algn="ctr"/>
            <a:r>
              <a:rPr lang="en-US" dirty="0"/>
              <a:t>REVISI DIPA</a:t>
            </a:r>
          </a:p>
          <a:p>
            <a:pPr algn="ctr"/>
            <a:r>
              <a:rPr lang="en-US" dirty="0"/>
              <a:t>KE-1</a:t>
            </a:r>
          </a:p>
        </p:txBody>
      </p:sp>
      <p:sp>
        <p:nvSpPr>
          <p:cNvPr id="10" name="Vertical Scroll 9"/>
          <p:cNvSpPr/>
          <p:nvPr/>
        </p:nvSpPr>
        <p:spPr>
          <a:xfrm>
            <a:off x="9022830" y="3889992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B01</a:t>
            </a:r>
          </a:p>
          <a:p>
            <a:pPr algn="ctr"/>
            <a:r>
              <a:rPr lang="en-US" dirty="0"/>
              <a:t>DIPA REVISI</a:t>
            </a:r>
          </a:p>
          <a:p>
            <a:pPr algn="ctr"/>
            <a:r>
              <a:rPr lang="en-US" dirty="0"/>
              <a:t>KE-1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176" y="3588401"/>
            <a:ext cx="1583857" cy="275454"/>
          </a:xfrm>
          <a:prstGeom prst="rect">
            <a:avLst/>
          </a:prstGeom>
        </p:spPr>
      </p:pic>
      <p:sp>
        <p:nvSpPr>
          <p:cNvPr id="12" name="Vertical Scroll 11"/>
          <p:cNvSpPr/>
          <p:nvPr/>
        </p:nvSpPr>
        <p:spPr>
          <a:xfrm>
            <a:off x="7206540" y="3886233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C01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REVISI POK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KE-1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2214" y="3570293"/>
            <a:ext cx="1574023" cy="2754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3306" y="1478083"/>
            <a:ext cx="1146435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Contoh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yang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kurang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baik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benar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n-US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Suhapri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adalah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seorang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operator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Anggaran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satker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 yang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sedang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dalam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proses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mengajukan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usulan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DIPA.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Namun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saat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persetujuan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DIPA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belum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muncul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satuDJA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atasan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Suhapri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meminta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Satker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untuk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dilakukan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segera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itu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Suhapri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membuat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status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baru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pada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aplikasi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SAKTI.  </a:t>
            </a:r>
          </a:p>
        </p:txBody>
      </p:sp>
      <p:cxnSp>
        <p:nvCxnSpPr>
          <p:cNvPr id="18" name="Elbow Connector 17"/>
          <p:cNvCxnSpPr>
            <a:stCxn id="8" idx="2"/>
          </p:cNvCxnSpPr>
          <p:nvPr/>
        </p:nvCxnSpPr>
        <p:spPr>
          <a:xfrm rot="5400000" flipH="1" flipV="1">
            <a:off x="5226105" y="4249350"/>
            <a:ext cx="1" cy="1941660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55275" y="5446778"/>
            <a:ext cx="19416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Copy Data </a:t>
            </a:r>
            <a:r>
              <a:rPr lang="en-US" sz="1050" dirty="0" err="1"/>
              <a:t>Otomatis</a:t>
            </a:r>
            <a:endParaRPr lang="en-US" sz="1050" dirty="0"/>
          </a:p>
        </p:txBody>
      </p:sp>
      <p:sp>
        <p:nvSpPr>
          <p:cNvPr id="39" name="TextBox 38"/>
          <p:cNvSpPr txBox="1"/>
          <p:nvPr/>
        </p:nvSpPr>
        <p:spPr>
          <a:xfrm>
            <a:off x="4255274" y="5931566"/>
            <a:ext cx="3745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Copy Data </a:t>
            </a:r>
            <a:r>
              <a:rPr lang="en-US" sz="1050" dirty="0" err="1"/>
              <a:t>Otomatis</a:t>
            </a:r>
            <a:endParaRPr lang="en-US" sz="1050" dirty="0"/>
          </a:p>
        </p:txBody>
      </p:sp>
      <p:cxnSp>
        <p:nvCxnSpPr>
          <p:cNvPr id="49" name="Elbow Connector 48"/>
          <p:cNvCxnSpPr>
            <a:endCxn id="12" idx="2"/>
          </p:cNvCxnSpPr>
          <p:nvPr/>
        </p:nvCxnSpPr>
        <p:spPr>
          <a:xfrm flipV="1">
            <a:off x="4255275" y="5220178"/>
            <a:ext cx="3745537" cy="70711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8" idx="2"/>
          </p:cNvCxnSpPr>
          <p:nvPr/>
        </p:nvCxnSpPr>
        <p:spPr>
          <a:xfrm flipH="1">
            <a:off x="4255274" y="5220180"/>
            <a:ext cx="2" cy="707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endCxn id="10" idx="0"/>
          </p:cNvCxnSpPr>
          <p:nvPr/>
        </p:nvCxnSpPr>
        <p:spPr>
          <a:xfrm rot="16200000" flipH="1">
            <a:off x="8005140" y="2078030"/>
            <a:ext cx="3758" cy="3620166"/>
          </a:xfrm>
          <a:prstGeom prst="bentConnector3">
            <a:avLst>
              <a:gd name="adj1" fmla="val -1724717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196936" y="2984916"/>
            <a:ext cx="36201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Data yang valid </a:t>
            </a:r>
            <a:r>
              <a:rPr lang="en-US" sz="1050" dirty="0" err="1"/>
              <a:t>ketika</a:t>
            </a:r>
            <a:r>
              <a:rPr lang="en-US" sz="1050" dirty="0"/>
              <a:t> </a:t>
            </a:r>
            <a:r>
              <a:rPr lang="en-US" sz="1050" dirty="0" err="1"/>
              <a:t>sudah</a:t>
            </a:r>
            <a:r>
              <a:rPr lang="en-US" sz="1050" dirty="0"/>
              <a:t> </a:t>
            </a:r>
            <a:r>
              <a:rPr lang="en-US" sz="1050" dirty="0" err="1"/>
              <a:t>ada</a:t>
            </a:r>
            <a:r>
              <a:rPr lang="en-US" sz="1050" dirty="0"/>
              <a:t> </a:t>
            </a:r>
            <a:r>
              <a:rPr lang="en-US" sz="1050" dirty="0" err="1"/>
              <a:t>persetujuan</a:t>
            </a:r>
            <a:r>
              <a:rPr lang="en-US" sz="1050" dirty="0"/>
              <a:t> </a:t>
            </a:r>
            <a:r>
              <a:rPr lang="en-US" sz="1050" dirty="0" err="1"/>
              <a:t>revisi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64896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2" grpId="0" animBg="1"/>
      <p:bldP spid="19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53530" y="417017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>
                <a:solidFill>
                  <a:srgbClr val="002060"/>
                </a:solidFill>
                <a:latin typeface="+mn-lt"/>
              </a:rPr>
              <a:t>Status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Histori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pada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aplikasi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SAKTI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2466" y="6052386"/>
            <a:ext cx="580739" cy="586775"/>
          </a:xfrm>
          <a:prstGeom prst="rect">
            <a:avLst/>
          </a:prstGeom>
        </p:spPr>
      </p:pic>
      <p:sp>
        <p:nvSpPr>
          <p:cNvPr id="10" name="Vertical Scroll 9"/>
          <p:cNvSpPr/>
          <p:nvPr/>
        </p:nvSpPr>
        <p:spPr>
          <a:xfrm>
            <a:off x="3181053" y="3556053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B01</a:t>
            </a:r>
          </a:p>
          <a:p>
            <a:pPr algn="ctr"/>
            <a:r>
              <a:rPr lang="en-US" dirty="0"/>
              <a:t>DIPA REVISI</a:t>
            </a:r>
          </a:p>
          <a:p>
            <a:pPr algn="ctr"/>
            <a:r>
              <a:rPr lang="en-US" dirty="0"/>
              <a:t>KE-1</a:t>
            </a:r>
          </a:p>
        </p:txBody>
      </p:sp>
      <p:sp>
        <p:nvSpPr>
          <p:cNvPr id="12" name="Vertical Scroll 11"/>
          <p:cNvSpPr/>
          <p:nvPr/>
        </p:nvSpPr>
        <p:spPr>
          <a:xfrm>
            <a:off x="5285138" y="3515567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C02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REVISI POK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KE-2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4102" y="3216086"/>
            <a:ext cx="1574023" cy="275454"/>
          </a:xfrm>
          <a:prstGeom prst="rect">
            <a:avLst/>
          </a:prstGeom>
        </p:spPr>
      </p:pic>
      <p:sp>
        <p:nvSpPr>
          <p:cNvPr id="14" name="Vertical Scroll 13"/>
          <p:cNvSpPr/>
          <p:nvPr/>
        </p:nvSpPr>
        <p:spPr>
          <a:xfrm>
            <a:off x="8880438" y="4613017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B02</a:t>
            </a:r>
          </a:p>
          <a:p>
            <a:pPr algn="ctr"/>
            <a:r>
              <a:rPr lang="en-US" dirty="0"/>
              <a:t>USULAN</a:t>
            </a:r>
          </a:p>
          <a:p>
            <a:pPr algn="ctr"/>
            <a:r>
              <a:rPr lang="en-US" dirty="0"/>
              <a:t>REVISI DIPA</a:t>
            </a:r>
          </a:p>
          <a:p>
            <a:pPr algn="ctr"/>
            <a:r>
              <a:rPr lang="en-US" dirty="0"/>
              <a:t>KE-2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3306" y="1530026"/>
            <a:ext cx="114643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Contoh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kasus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yang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kurang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baik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benar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 :</a:t>
            </a:r>
          </a:p>
          <a:p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Setelah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masalah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satker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Suhapri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diajukan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hai-DJPb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diselesaikan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melalui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proses yang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cukup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panjang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tibalah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saat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Suhapri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untuk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mengajukan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Halaman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III DIPA (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Triwulanan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Namun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ketika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memilih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status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karena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menurut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Suhapri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Triwulanan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hanya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mengubah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form POK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tidak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mengubah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Form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Belanja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memilih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status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C02 – REVISI SATKER ke-02,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membuat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ADK BACKUP REVISI SATKER,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mengajukan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ADK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tersebut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kanwil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dengan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percaya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diri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Elbow Connector 19"/>
          <p:cNvCxnSpPr/>
          <p:nvPr/>
        </p:nvCxnSpPr>
        <p:spPr>
          <a:xfrm rot="5400000" flipH="1" flipV="1">
            <a:off x="4961114" y="3878681"/>
            <a:ext cx="1" cy="1941660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90284" y="5078660"/>
            <a:ext cx="19416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Copy Data </a:t>
            </a:r>
            <a:r>
              <a:rPr lang="en-US" sz="1050" dirty="0" err="1"/>
              <a:t>Otomatis</a:t>
            </a:r>
            <a:endParaRPr lang="en-US" sz="1050" dirty="0"/>
          </a:p>
        </p:txBody>
      </p:sp>
      <p:sp>
        <p:nvSpPr>
          <p:cNvPr id="30" name="TextBox 29"/>
          <p:cNvSpPr txBox="1"/>
          <p:nvPr/>
        </p:nvSpPr>
        <p:spPr>
          <a:xfrm>
            <a:off x="6706938" y="5527336"/>
            <a:ext cx="19416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err="1"/>
              <a:t>Pada</a:t>
            </a:r>
            <a:r>
              <a:rPr lang="en-US" sz="1050" dirty="0"/>
              <a:t> </a:t>
            </a:r>
            <a:r>
              <a:rPr lang="en-US" sz="1050" dirty="0" err="1"/>
              <a:t>SatuDJA</a:t>
            </a:r>
            <a:endParaRPr lang="en-US" sz="1050" dirty="0"/>
          </a:p>
        </p:txBody>
      </p:sp>
      <p:cxnSp>
        <p:nvCxnSpPr>
          <p:cNvPr id="6" name="Elbow Connector 5"/>
          <p:cNvCxnSpPr>
            <a:stCxn id="12" idx="2"/>
          </p:cNvCxnSpPr>
          <p:nvPr/>
        </p:nvCxnSpPr>
        <p:spPr>
          <a:xfrm rot="16200000" flipH="1">
            <a:off x="7231081" y="3697841"/>
            <a:ext cx="664431" cy="29677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Vertical Scroll 25"/>
          <p:cNvSpPr/>
          <p:nvPr/>
        </p:nvSpPr>
        <p:spPr>
          <a:xfrm>
            <a:off x="8880439" y="3161242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B01</a:t>
            </a:r>
          </a:p>
          <a:p>
            <a:pPr algn="ctr"/>
            <a:r>
              <a:rPr lang="en-US" dirty="0"/>
              <a:t>USULAN</a:t>
            </a:r>
          </a:p>
          <a:p>
            <a:pPr algn="ctr"/>
            <a:r>
              <a:rPr lang="en-US" dirty="0"/>
              <a:t>REVISI DIPA</a:t>
            </a:r>
          </a:p>
          <a:p>
            <a:pPr algn="ctr"/>
            <a:r>
              <a:rPr lang="en-US" dirty="0"/>
              <a:t>KE-1</a:t>
            </a:r>
          </a:p>
        </p:txBody>
      </p:sp>
      <p:cxnSp>
        <p:nvCxnSpPr>
          <p:cNvPr id="28" name="Straight Arrow Connector 27"/>
          <p:cNvCxnSpPr>
            <a:stCxn id="12" idx="3"/>
          </p:cNvCxnSpPr>
          <p:nvPr/>
        </p:nvCxnSpPr>
        <p:spPr>
          <a:xfrm flipV="1">
            <a:off x="6706938" y="4179998"/>
            <a:ext cx="2340244" cy="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824418" y="3928625"/>
            <a:ext cx="19416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err="1"/>
              <a:t>Pada</a:t>
            </a:r>
            <a:r>
              <a:rPr lang="en-US" sz="1050" dirty="0"/>
              <a:t> SAKTI</a:t>
            </a:r>
          </a:p>
        </p:txBody>
      </p:sp>
      <p:sp>
        <p:nvSpPr>
          <p:cNvPr id="16" name="Vertical Scroll 15"/>
          <p:cNvSpPr/>
          <p:nvPr/>
        </p:nvSpPr>
        <p:spPr>
          <a:xfrm>
            <a:off x="1349854" y="3556053"/>
            <a:ext cx="1588543" cy="133394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C01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REVISI POK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KE-1</a:t>
            </a:r>
          </a:p>
        </p:txBody>
      </p:sp>
    </p:spTree>
    <p:extLst>
      <p:ext uri="{BB962C8B-B14F-4D97-AF65-F5344CB8AC3E}">
        <p14:creationId xmlns:p14="http://schemas.microsoft.com/office/powerpoint/2010/main" val="386307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21" grpId="0"/>
      <p:bldP spid="30" grpId="0"/>
      <p:bldP spid="26" grpId="0" animBg="1"/>
      <p:bldP spid="31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1043492" y="4453857"/>
            <a:ext cx="9714155" cy="936813"/>
          </a:xfrm>
        </p:spPr>
        <p:txBody>
          <a:bodyPr>
            <a:no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Apabila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kegagalan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r>
              <a:rPr lang="en-US" sz="2400" dirty="0">
                <a:latin typeface="Agency FB" panose="020B0503020202020204" pitchFamily="34" charset="0"/>
              </a:rPr>
              <a:t>, </a:t>
            </a:r>
            <a:r>
              <a:rPr lang="en-US" sz="2400" dirty="0" err="1">
                <a:latin typeface="Agency FB" panose="020B0503020202020204" pitchFamily="34" charset="0"/>
              </a:rPr>
              <a:t>Artinya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ketidaksesuaian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inputan</a:t>
            </a:r>
            <a:r>
              <a:rPr lang="en-US" sz="2400" dirty="0">
                <a:latin typeface="Agency FB" panose="020B0503020202020204" pitchFamily="34" charset="0"/>
              </a:rPr>
              <a:t>, yang </a:t>
            </a:r>
            <a:r>
              <a:rPr lang="en-US" sz="2400" dirty="0" err="1">
                <a:latin typeface="Agency FB" panose="020B0503020202020204" pitchFamily="34" charset="0"/>
              </a:rPr>
              <a:t>penjelasannya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bisa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dilihat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Cetak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Kode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endParaRPr lang="en-US" sz="2400" dirty="0">
              <a:latin typeface="Agency FB" panose="020B0503020202020204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625784" y="327025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>
                <a:solidFill>
                  <a:srgbClr val="002060"/>
                </a:solidFill>
                <a:latin typeface="Agency FB" panose="020B0503020202020204" pitchFamily="34" charset="0"/>
              </a:rPr>
              <a:t>Important things to note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3492" y="1502035"/>
            <a:ext cx="9628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Status </a:t>
            </a:r>
            <a:r>
              <a:rPr lang="en-US" sz="2400" dirty="0" err="1">
                <a:latin typeface="Agency FB" panose="020B0503020202020204" pitchFamily="34" charset="0"/>
              </a:rPr>
              <a:t>Histori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harus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berurutan</a:t>
            </a:r>
            <a:r>
              <a:rPr lang="en-US" sz="2400" dirty="0">
                <a:latin typeface="Agency FB" panose="020B0503020202020204" pitchFamily="34" charset="0"/>
              </a:rPr>
              <a:t>, </a:t>
            </a:r>
            <a:r>
              <a:rPr lang="en-US" sz="2400" dirty="0" err="1">
                <a:latin typeface="Agency FB" panose="020B0503020202020204" pitchFamily="34" charset="0"/>
              </a:rPr>
              <a:t>menunggu</a:t>
            </a:r>
            <a:r>
              <a:rPr lang="en-US" sz="2400" dirty="0">
                <a:latin typeface="Agency FB" panose="020B0503020202020204" pitchFamily="34" charset="0"/>
              </a:rPr>
              <a:t> proses </a:t>
            </a:r>
            <a:r>
              <a:rPr lang="en-US" sz="2400" dirty="0" err="1">
                <a:latin typeface="Agency FB" panose="020B0503020202020204" pitchFamily="34" charset="0"/>
              </a:rPr>
              <a:t>sebelumnya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selesai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sebelum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membuat</a:t>
            </a:r>
            <a:r>
              <a:rPr lang="en-US" sz="2400" dirty="0">
                <a:latin typeface="Agency FB" panose="020B0503020202020204" pitchFamily="34" charset="0"/>
              </a:rPr>
              <a:t> status </a:t>
            </a:r>
            <a:r>
              <a:rPr lang="en-US" sz="2400" dirty="0" err="1">
                <a:latin typeface="Agency FB" panose="020B0503020202020204" pitchFamily="34" charset="0"/>
              </a:rPr>
              <a:t>histori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baru</a:t>
            </a:r>
            <a:r>
              <a:rPr lang="en-US" sz="2400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43492" y="2791864"/>
            <a:ext cx="9628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Setiap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Usulan</a:t>
            </a:r>
            <a:r>
              <a:rPr lang="en-US" sz="2400" dirty="0">
                <a:latin typeface="Agency FB" panose="020B0503020202020204" pitchFamily="34" charset="0"/>
              </a:rPr>
              <a:t> yang </a:t>
            </a:r>
            <a:r>
              <a:rPr lang="en-US" sz="2400" dirty="0" err="1">
                <a:latin typeface="Agency FB" panose="020B0503020202020204" pitchFamily="34" charset="0"/>
              </a:rPr>
              <a:t>akan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diajukan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ke</a:t>
            </a:r>
            <a:r>
              <a:rPr lang="en-US" sz="2400" dirty="0">
                <a:latin typeface="Agency FB" panose="020B0503020202020204" pitchFamily="34" charset="0"/>
              </a:rPr>
              <a:t> SPAN (</a:t>
            </a:r>
            <a:r>
              <a:rPr lang="en-US" sz="2400" dirty="0" err="1">
                <a:latin typeface="Agency FB" panose="020B0503020202020204" pitchFamily="34" charset="0"/>
              </a:rPr>
              <a:t>Revisi</a:t>
            </a:r>
            <a:r>
              <a:rPr lang="en-US" sz="2400" dirty="0">
                <a:latin typeface="Agency FB" panose="020B0503020202020204" pitchFamily="34" charset="0"/>
              </a:rPr>
              <a:t> DIPA, </a:t>
            </a:r>
            <a:r>
              <a:rPr lang="en-US" sz="2400" dirty="0" err="1">
                <a:latin typeface="Agency FB" panose="020B0503020202020204" pitchFamily="34" charset="0"/>
              </a:rPr>
              <a:t>Revisi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Halaman</a:t>
            </a:r>
            <a:r>
              <a:rPr lang="en-US" sz="2400" dirty="0">
                <a:latin typeface="Agency FB" panose="020B0503020202020204" pitchFamily="34" charset="0"/>
              </a:rPr>
              <a:t> III DIPA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Revisi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Triwulanan</a:t>
            </a:r>
            <a:r>
              <a:rPr lang="en-US" sz="2400" dirty="0">
                <a:latin typeface="Agency FB" panose="020B0503020202020204" pitchFamily="34" charset="0"/>
              </a:rPr>
              <a:t>) </a:t>
            </a:r>
            <a:r>
              <a:rPr lang="en-US" sz="2400" dirty="0" err="1">
                <a:latin typeface="Agency FB" panose="020B0503020202020204" pitchFamily="34" charset="0"/>
              </a:rPr>
              <a:t>Harus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memilih</a:t>
            </a:r>
            <a:r>
              <a:rPr lang="en-US" sz="2400" dirty="0">
                <a:latin typeface="Agency FB" panose="020B0503020202020204" pitchFamily="34" charset="0"/>
              </a:rPr>
              <a:t> status </a:t>
            </a:r>
            <a:r>
              <a:rPr lang="en-US" sz="2400" dirty="0" err="1">
                <a:latin typeface="Agency FB" panose="020B0503020202020204" pitchFamily="34" charset="0"/>
              </a:rPr>
              <a:t>histori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Axx</a:t>
            </a:r>
            <a:r>
              <a:rPr lang="en-US" sz="2400" dirty="0">
                <a:latin typeface="Agency FB" panose="020B0503020202020204" pitchFamily="34" charset="0"/>
              </a:rPr>
              <a:t> – USULAN REVISI DIPA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43492" y="2330198"/>
            <a:ext cx="9628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Setiap</a:t>
            </a:r>
            <a:r>
              <a:rPr lang="en-US" sz="2400" dirty="0">
                <a:latin typeface="Agency FB" panose="020B0503020202020204" pitchFamily="34" charset="0"/>
              </a:rPr>
              <a:t> Status </a:t>
            </a:r>
            <a:r>
              <a:rPr lang="en-US" sz="2400" dirty="0" err="1">
                <a:latin typeface="Agency FB" panose="020B0503020202020204" pitchFamily="34" charset="0"/>
              </a:rPr>
              <a:t>Histori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Harus</a:t>
            </a:r>
            <a:r>
              <a:rPr lang="en-US" sz="2400" dirty="0">
                <a:latin typeface="Agency FB" panose="020B0503020202020204" pitchFamily="34" charset="0"/>
              </a:rPr>
              <a:t> Ada </a:t>
            </a:r>
            <a:r>
              <a:rPr lang="en-US" sz="2400" dirty="0" err="1">
                <a:latin typeface="Agency FB" panose="020B0503020202020204" pitchFamily="34" charset="0"/>
              </a:rPr>
              <a:t>Pasangan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Revisinya</a:t>
            </a:r>
            <a:endParaRPr lang="en-US" sz="2400" dirty="0">
              <a:latin typeface="Agency FB" panose="020B0503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3492" y="3622860"/>
            <a:ext cx="9628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Apabila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masalah</a:t>
            </a:r>
            <a:r>
              <a:rPr lang="en-US" sz="2400" dirty="0">
                <a:latin typeface="Agency FB" panose="020B0503020202020204" pitchFamily="34" charset="0"/>
              </a:rPr>
              <a:t>, </a:t>
            </a:r>
            <a:r>
              <a:rPr lang="en-US" sz="2400" dirty="0" err="1">
                <a:latin typeface="Agency FB" panose="020B0503020202020204" pitchFamily="34" charset="0"/>
              </a:rPr>
              <a:t>pertama</a:t>
            </a:r>
            <a:r>
              <a:rPr lang="en-US" sz="2400" dirty="0">
                <a:latin typeface="Agency FB" panose="020B0503020202020204" pitchFamily="34" charset="0"/>
              </a:rPr>
              <a:t> kali yang </a:t>
            </a:r>
            <a:r>
              <a:rPr lang="en-US" sz="2400" dirty="0" err="1">
                <a:latin typeface="Agency FB" panose="020B0503020202020204" pitchFamily="34" charset="0"/>
              </a:rPr>
              <a:t>harus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dilihat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adalah</a:t>
            </a:r>
            <a:r>
              <a:rPr lang="en-US" sz="2400" dirty="0">
                <a:latin typeface="Agency FB" panose="020B0503020202020204" pitchFamily="34" charset="0"/>
              </a:rPr>
              <a:t> Form Monitoring Submit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Approve Data</a:t>
            </a:r>
          </a:p>
        </p:txBody>
      </p:sp>
    </p:spTree>
    <p:extLst>
      <p:ext uri="{BB962C8B-B14F-4D97-AF65-F5344CB8AC3E}">
        <p14:creationId xmlns:p14="http://schemas.microsoft.com/office/powerpoint/2010/main" val="250410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6527" y="2777262"/>
            <a:ext cx="86185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err="1">
                <a:latin typeface="Agency FB" panose="020B0503020202020204" pitchFamily="34" charset="0"/>
              </a:rPr>
              <a:t>Migrasi</a:t>
            </a:r>
            <a:r>
              <a:rPr lang="en-US" sz="2800" dirty="0">
                <a:latin typeface="Agency FB" panose="020B0503020202020204" pitchFamily="34" charset="0"/>
              </a:rPr>
              <a:t> Data RKAKL </a:t>
            </a:r>
            <a:r>
              <a:rPr lang="en-US" sz="2800" dirty="0" err="1">
                <a:latin typeface="Agency FB" panose="020B0503020202020204" pitchFamily="34" charset="0"/>
              </a:rPr>
              <a:t>dari</a:t>
            </a:r>
            <a:r>
              <a:rPr lang="en-US" sz="2800" dirty="0">
                <a:latin typeface="Agency FB" panose="020B0503020202020204" pitchFamily="34" charset="0"/>
              </a:rPr>
              <a:t> Data </a:t>
            </a:r>
            <a:r>
              <a:rPr lang="en-US" sz="2800" dirty="0" err="1">
                <a:latin typeface="Agency FB" panose="020B0503020202020204" pitchFamily="34" charset="0"/>
              </a:rPr>
              <a:t>Dipa</a:t>
            </a:r>
            <a:r>
              <a:rPr lang="en-US" sz="2800" dirty="0">
                <a:latin typeface="Agency FB" panose="020B0503020202020204" pitchFamily="34" charset="0"/>
              </a:rPr>
              <a:t> </a:t>
            </a:r>
            <a:r>
              <a:rPr lang="en-US" sz="2800" dirty="0" err="1">
                <a:latin typeface="Agency FB" panose="020B0503020202020204" pitchFamily="34" charset="0"/>
              </a:rPr>
              <a:t>terakhir</a:t>
            </a:r>
            <a:r>
              <a:rPr lang="en-US" sz="2800" dirty="0">
                <a:latin typeface="Agency FB" panose="020B0503020202020204" pitchFamily="34" charset="0"/>
              </a:rPr>
              <a:t> </a:t>
            </a:r>
            <a:r>
              <a:rPr lang="en-US" sz="2800" dirty="0" err="1">
                <a:latin typeface="Agency FB" panose="020B0503020202020204" pitchFamily="34" charset="0"/>
              </a:rPr>
              <a:t>tahun</a:t>
            </a:r>
            <a:r>
              <a:rPr lang="en-US" sz="2800" dirty="0">
                <a:latin typeface="Agency FB" panose="020B0503020202020204" pitchFamily="34" charset="0"/>
              </a:rPr>
              <a:t> </a:t>
            </a:r>
            <a:r>
              <a:rPr lang="en-US" sz="2800" dirty="0" err="1">
                <a:latin typeface="Agency FB" panose="020B0503020202020204" pitchFamily="34" charset="0"/>
              </a:rPr>
              <a:t>anggaran</a:t>
            </a:r>
            <a:r>
              <a:rPr lang="en-US" sz="2800" dirty="0">
                <a:latin typeface="Agency FB" panose="020B0503020202020204" pitchFamily="34" charset="0"/>
              </a:rPr>
              <a:t> </a:t>
            </a:r>
            <a:r>
              <a:rPr lang="en-US" sz="2800" dirty="0" err="1">
                <a:latin typeface="Agency FB" panose="020B0503020202020204" pitchFamily="34" charset="0"/>
              </a:rPr>
              <a:t>sebelumnya</a:t>
            </a:r>
            <a:endParaRPr lang="en-US" sz="2800" dirty="0">
              <a:latin typeface="Agency FB" panose="020B05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800" dirty="0">
              <a:latin typeface="Agency FB" panose="020B05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>
                <a:latin typeface="Agency FB" panose="020B0503020202020204" pitchFamily="34" charset="0"/>
              </a:rPr>
              <a:t>Input data RKAKL </a:t>
            </a:r>
            <a:r>
              <a:rPr lang="en-US" sz="2800" dirty="0" err="1">
                <a:latin typeface="Agency FB" panose="020B0503020202020204" pitchFamily="34" charset="0"/>
              </a:rPr>
              <a:t>dari</a:t>
            </a:r>
            <a:r>
              <a:rPr lang="en-US" sz="2800" dirty="0">
                <a:latin typeface="Agency FB" panose="020B0503020202020204" pitchFamily="34" charset="0"/>
              </a:rPr>
              <a:t> </a:t>
            </a:r>
            <a:r>
              <a:rPr lang="en-US" sz="2800" dirty="0" err="1">
                <a:latin typeface="Agency FB" panose="020B0503020202020204" pitchFamily="34" charset="0"/>
              </a:rPr>
              <a:t>awal</a:t>
            </a:r>
            <a:endParaRPr lang="en-US" sz="2800" dirty="0">
              <a:latin typeface="Agency FB" panose="020B05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800" dirty="0">
              <a:latin typeface="Agency FB" panose="020B05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>
                <a:latin typeface="Agency FB" panose="020B0503020202020204" pitchFamily="34" charset="0"/>
              </a:rPr>
              <a:t>Unit </a:t>
            </a:r>
            <a:r>
              <a:rPr lang="en-US" sz="2800" dirty="0" err="1">
                <a:latin typeface="Agency FB" panose="020B0503020202020204" pitchFamily="34" charset="0"/>
              </a:rPr>
              <a:t>mengcopy</a:t>
            </a:r>
            <a:r>
              <a:rPr lang="en-US" sz="2800" dirty="0">
                <a:latin typeface="Agency FB" panose="020B0503020202020204" pitchFamily="34" charset="0"/>
              </a:rPr>
              <a:t> template RKAKL </a:t>
            </a:r>
            <a:r>
              <a:rPr lang="en-US" sz="2800" dirty="0" err="1">
                <a:latin typeface="Agency FB" panose="020B0503020202020204" pitchFamily="34" charset="0"/>
              </a:rPr>
              <a:t>antar</a:t>
            </a:r>
            <a:r>
              <a:rPr lang="en-US" sz="2800" dirty="0">
                <a:latin typeface="Agency FB" panose="020B0503020202020204" pitchFamily="34" charset="0"/>
              </a:rPr>
              <a:t> </a:t>
            </a:r>
            <a:r>
              <a:rPr lang="en-US" sz="2800" dirty="0" err="1">
                <a:latin typeface="Agency FB" panose="020B0503020202020204" pitchFamily="34" charset="0"/>
              </a:rPr>
              <a:t>satker-satkernya</a:t>
            </a:r>
            <a:r>
              <a:rPr lang="en-US" sz="2800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2579" y="1720314"/>
            <a:ext cx="8618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Terdapat</a:t>
            </a:r>
            <a:r>
              <a:rPr lang="en-US" sz="2400" dirty="0">
                <a:latin typeface="Agency FB" panose="020B0503020202020204" pitchFamily="34" charset="0"/>
              </a:rPr>
              <a:t> 3 </a:t>
            </a:r>
            <a:r>
              <a:rPr lang="en-US" sz="2400" dirty="0" err="1">
                <a:latin typeface="Agency FB" panose="020B0503020202020204" pitchFamily="34" charset="0"/>
              </a:rPr>
              <a:t>cara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melakukan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penyusunan</a:t>
            </a:r>
            <a:r>
              <a:rPr lang="en-US" sz="2400" dirty="0">
                <a:latin typeface="Agency FB" panose="020B0503020202020204" pitchFamily="34" charset="0"/>
              </a:rPr>
              <a:t> RKAKL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aplikasi</a:t>
            </a:r>
            <a:r>
              <a:rPr lang="en-US" sz="2400" dirty="0">
                <a:latin typeface="Agency FB" panose="020B0503020202020204" pitchFamily="34" charset="0"/>
              </a:rPr>
              <a:t> SAKTI, </a:t>
            </a:r>
            <a:r>
              <a:rPr lang="en-US" sz="2400" dirty="0" err="1">
                <a:latin typeface="Agency FB" panose="020B0503020202020204" pitchFamily="34" charset="0"/>
              </a:rPr>
              <a:t>yaitu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54253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5774" y="2657138"/>
            <a:ext cx="6841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PENYUSUNAN RKAKL UNTUK TAHUN ANGGARAN BERIKUTNYA</a:t>
            </a:r>
          </a:p>
        </p:txBody>
      </p:sp>
    </p:spTree>
    <p:extLst>
      <p:ext uri="{BB962C8B-B14F-4D97-AF65-F5344CB8AC3E}">
        <p14:creationId xmlns:p14="http://schemas.microsoft.com/office/powerpoint/2010/main" val="1407616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Agency FB" panose="020B0503020202020204" pitchFamily="34" charset="0"/>
              </a:rPr>
              <a:t>Migrasi</a:t>
            </a:r>
            <a:r>
              <a:rPr lang="en-US" sz="2400" u="sng" dirty="0">
                <a:latin typeface="Agency FB" panose="020B0503020202020204" pitchFamily="34" charset="0"/>
              </a:rPr>
              <a:t> Data RKAKL </a:t>
            </a:r>
            <a:r>
              <a:rPr lang="en-US" sz="2400" u="sng" dirty="0" err="1">
                <a:latin typeface="Agency FB" panose="020B0503020202020204" pitchFamily="34" charset="0"/>
              </a:rPr>
              <a:t>dari</a:t>
            </a:r>
            <a:r>
              <a:rPr lang="en-US" sz="2400" u="sng" dirty="0">
                <a:latin typeface="Agency FB" panose="020B0503020202020204" pitchFamily="34" charset="0"/>
              </a:rPr>
              <a:t> Data </a:t>
            </a:r>
            <a:r>
              <a:rPr lang="en-US" sz="2400" u="sng" dirty="0" err="1">
                <a:latin typeface="Agency FB" panose="020B0503020202020204" pitchFamily="34" charset="0"/>
              </a:rPr>
              <a:t>Dipa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terakhir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tahun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anggaran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sebelumnya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oleh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satker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tahun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berikutnya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Menu Utility &gt;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memilih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status history &gt;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Pilih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status history RKAKL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Awal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latin typeface="Agency FB" panose="020B0503020202020204" pitchFamily="34" charset="0"/>
              </a:rPr>
              <a:t>Migrasi</a:t>
            </a:r>
            <a:r>
              <a:rPr lang="en-US" sz="2400" dirty="0">
                <a:latin typeface="Agency FB" panose="020B0503020202020204" pitchFamily="34" charset="0"/>
              </a:rPr>
              <a:t> RKAKL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mengedit</a:t>
            </a:r>
            <a:r>
              <a:rPr lang="en-US" sz="2400" dirty="0">
                <a:latin typeface="Agency FB" panose="020B0503020202020204" pitchFamily="34" charset="0"/>
              </a:rPr>
              <a:t> data yang </a:t>
            </a:r>
            <a:r>
              <a:rPr lang="en-US" sz="2400" dirty="0" err="1">
                <a:latin typeface="Agency FB" panose="020B0503020202020204" pitchFamily="34" charset="0"/>
              </a:rPr>
              <a:t>telah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dibentuk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Upload ADK GPP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perhitungan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gaji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pegawai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Penarikan</a:t>
            </a:r>
            <a:r>
              <a:rPr lang="en-US" sz="2400" dirty="0">
                <a:latin typeface="Agency FB" panose="020B0503020202020204" pitchFamily="34" charset="0"/>
              </a:rPr>
              <a:t> Dana </a:t>
            </a:r>
            <a:r>
              <a:rPr lang="en-US" sz="2400" dirty="0" err="1">
                <a:latin typeface="Agency FB" panose="020B0503020202020204" pitchFamily="34" charset="0"/>
              </a:rPr>
              <a:t>bulanan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Penerimaan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Approval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436540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3397" y="3007665"/>
            <a:ext cx="4738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Login Operator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tahun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berikutnya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3397" y="3491759"/>
            <a:ext cx="5588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Menu Utility &gt; </a:t>
            </a:r>
            <a:r>
              <a:rPr lang="en-US" dirty="0" err="1">
                <a:latin typeface="Agency FB" panose="020B0503020202020204" pitchFamily="34" charset="0"/>
              </a:rPr>
              <a:t>memilih</a:t>
            </a:r>
            <a:r>
              <a:rPr lang="en-US" dirty="0">
                <a:latin typeface="Agency FB" panose="020B0503020202020204" pitchFamily="34" charset="0"/>
              </a:rPr>
              <a:t> status history &gt; </a:t>
            </a:r>
            <a:r>
              <a:rPr lang="en-US" dirty="0" err="1">
                <a:latin typeface="Agency FB" panose="020B0503020202020204" pitchFamily="34" charset="0"/>
              </a:rPr>
              <a:t>Pilih</a:t>
            </a:r>
            <a:r>
              <a:rPr lang="en-US" dirty="0">
                <a:latin typeface="Agency FB" panose="020B0503020202020204" pitchFamily="34" charset="0"/>
              </a:rPr>
              <a:t> status history RKAKL </a:t>
            </a:r>
            <a:r>
              <a:rPr lang="en-US" dirty="0" err="1">
                <a:latin typeface="Agency FB" panose="020B0503020202020204" pitchFamily="34" charset="0"/>
              </a:rPr>
              <a:t>Awal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1708" y="1750807"/>
            <a:ext cx="5480796" cy="40552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3397" y="3982135"/>
            <a:ext cx="101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42274867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428" y="1420009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Agency FB" panose="020B0503020202020204" pitchFamily="34" charset="0"/>
              </a:rPr>
              <a:t>Migrasi</a:t>
            </a:r>
            <a:r>
              <a:rPr lang="en-US" sz="2400" u="sng" dirty="0">
                <a:latin typeface="Agency FB" panose="020B0503020202020204" pitchFamily="34" charset="0"/>
              </a:rPr>
              <a:t> Data RKAKL </a:t>
            </a:r>
            <a:r>
              <a:rPr lang="en-US" sz="2400" u="sng" dirty="0" err="1">
                <a:latin typeface="Agency FB" panose="020B0503020202020204" pitchFamily="34" charset="0"/>
              </a:rPr>
              <a:t>dari</a:t>
            </a:r>
            <a:r>
              <a:rPr lang="en-US" sz="2400" u="sng" dirty="0">
                <a:latin typeface="Agency FB" panose="020B0503020202020204" pitchFamily="34" charset="0"/>
              </a:rPr>
              <a:t> Data </a:t>
            </a:r>
            <a:r>
              <a:rPr lang="en-US" sz="2400" u="sng" dirty="0" err="1">
                <a:latin typeface="Agency FB" panose="020B0503020202020204" pitchFamily="34" charset="0"/>
              </a:rPr>
              <a:t>Dipa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terakhir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tahun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anggaran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sebelumnya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oleh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satker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00921" y="1881674"/>
            <a:ext cx="85738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tahun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berikutnya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Menu Utility &gt;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memilih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status history &gt;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Pilih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status history RKAKL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Awal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Migrasi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RKAKL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mengedit</a:t>
            </a:r>
            <a:r>
              <a:rPr lang="en-US" sz="2400" dirty="0">
                <a:latin typeface="Agency FB" panose="020B0503020202020204" pitchFamily="34" charset="0"/>
              </a:rPr>
              <a:t> data yang </a:t>
            </a:r>
            <a:r>
              <a:rPr lang="en-US" sz="2400" dirty="0" err="1">
                <a:latin typeface="Agency FB" panose="020B0503020202020204" pitchFamily="34" charset="0"/>
              </a:rPr>
              <a:t>telah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dibentuk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Upload ADK GPP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perhitungan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gaji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pegawai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Penarikan</a:t>
            </a:r>
            <a:r>
              <a:rPr lang="en-US" sz="2400" dirty="0">
                <a:latin typeface="Agency FB" panose="020B0503020202020204" pitchFamily="34" charset="0"/>
              </a:rPr>
              <a:t> Dana </a:t>
            </a:r>
            <a:r>
              <a:rPr lang="en-US" sz="2400" dirty="0" err="1">
                <a:latin typeface="Agency FB" panose="020B0503020202020204" pitchFamily="34" charset="0"/>
              </a:rPr>
              <a:t>bulanan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Penerimaan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Approval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2560983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980214" y="2768930"/>
            <a:ext cx="6598228" cy="261554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gency FB" panose="020B0503020202020204" pitchFamily="34" charset="0"/>
              </a:rPr>
              <a:t>Overview </a:t>
            </a:r>
            <a:r>
              <a:rPr lang="en-US" dirty="0" err="1">
                <a:latin typeface="Agency FB" panose="020B0503020202020204" pitchFamily="34" charset="0"/>
              </a:rPr>
              <a:t>Modul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Penganggaran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Siklus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Penganggaran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Aplikasi</a:t>
            </a:r>
            <a:r>
              <a:rPr lang="en-US" dirty="0">
                <a:latin typeface="Agency FB" panose="020B0503020202020204" pitchFamily="34" charset="0"/>
              </a:rPr>
              <a:t> SAKTI,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Penyusunan</a:t>
            </a:r>
            <a:r>
              <a:rPr lang="en-US" dirty="0">
                <a:latin typeface="Agency FB" panose="020B0503020202020204" pitchFamily="34" charset="0"/>
              </a:rPr>
              <a:t> RKA-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melalui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metode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Migrasi</a:t>
            </a:r>
            <a:r>
              <a:rPr lang="en-US" dirty="0">
                <a:latin typeface="Agency FB" panose="020B0503020202020204" pitchFamily="34" charset="0"/>
              </a:rPr>
              <a:t> Data,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latin typeface="Agency FB" panose="020B0503020202020204" pitchFamily="34" charset="0"/>
              </a:rPr>
              <a:t>Penyusunan</a:t>
            </a:r>
            <a:r>
              <a:rPr lang="en-US" dirty="0">
                <a:latin typeface="Agency FB" panose="020B0503020202020204" pitchFamily="34" charset="0"/>
              </a:rPr>
              <a:t> RKA-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melalui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metode</a:t>
            </a:r>
            <a:r>
              <a:rPr lang="en-US" dirty="0">
                <a:latin typeface="Agency FB" panose="020B0503020202020204" pitchFamily="34" charset="0"/>
              </a:rPr>
              <a:t> Input,</a:t>
            </a:r>
          </a:p>
          <a:p>
            <a:pPr marL="514350" indent="-514350">
              <a:buFont typeface="+mj-lt"/>
              <a:buAutoNum type="arabicPeriod"/>
            </a:pPr>
            <a:endParaRPr lang="sv-SE" dirty="0"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7912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578" y="1544625"/>
            <a:ext cx="26526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Menu RUH &gt; </a:t>
            </a:r>
            <a:r>
              <a:rPr lang="en-US" dirty="0" err="1">
                <a:latin typeface="Agency FB" panose="020B0503020202020204" pitchFamily="34" charset="0"/>
              </a:rPr>
              <a:t>Migrasi</a:t>
            </a:r>
            <a:r>
              <a:rPr lang="en-US" dirty="0">
                <a:latin typeface="Agency FB" panose="020B0503020202020204" pitchFamily="34" charset="0"/>
              </a:rPr>
              <a:t> RKAKL</a:t>
            </a:r>
          </a:p>
        </p:txBody>
      </p:sp>
      <p:sp>
        <p:nvSpPr>
          <p:cNvPr id="6" name="Rectangle 5"/>
          <p:cNvSpPr/>
          <p:nvPr/>
        </p:nvSpPr>
        <p:spPr>
          <a:xfrm>
            <a:off x="217383" y="2306372"/>
            <a:ext cx="2652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Pencari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memilih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6578" y="3345118"/>
            <a:ext cx="2652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Akan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data DIPA </a:t>
            </a:r>
            <a:r>
              <a:rPr lang="en-US" dirty="0" err="1">
                <a:latin typeface="Agency FB" panose="020B0503020202020204" pitchFamily="34" charset="0"/>
              </a:rPr>
              <a:t>terakhir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tahun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121" y="1351926"/>
            <a:ext cx="9372879" cy="48122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6578" y="4307295"/>
            <a:ext cx="2652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memigrasi</a:t>
            </a:r>
            <a:r>
              <a:rPr lang="en-US" dirty="0">
                <a:latin typeface="Agency FB" panose="020B0503020202020204" pitchFamily="34" charset="0"/>
              </a:rPr>
              <a:t> Data, </a:t>
            </a:r>
            <a:r>
              <a:rPr lang="en-US" dirty="0" err="1">
                <a:latin typeface="Agency FB" panose="020B0503020202020204" pitchFamily="34" charset="0"/>
              </a:rPr>
              <a:t>cukup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“Mapping </a:t>
            </a:r>
            <a:r>
              <a:rPr lang="en-US" dirty="0" err="1">
                <a:latin typeface="Agency FB" panose="020B0503020202020204" pitchFamily="34" charset="0"/>
              </a:rPr>
              <a:t>Kode</a:t>
            </a:r>
            <a:r>
              <a:rPr lang="en-US" dirty="0">
                <a:latin typeface="Agency FB" panose="020B0503020202020204" pitchFamily="34" charset="0"/>
              </a:rPr>
              <a:t>”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6577" y="5235713"/>
            <a:ext cx="2652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“Proses”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2399755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1995" y="1362944"/>
            <a:ext cx="8216604" cy="47872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0366" y="1467867"/>
            <a:ext cx="3545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notifikasi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Simpan</a:t>
            </a:r>
            <a:r>
              <a:rPr lang="en-US" dirty="0">
                <a:latin typeface="Agency FB" panose="020B0503020202020204" pitchFamily="34" charset="0"/>
              </a:rPr>
              <a:t>”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data RKAKL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termigrasi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30366" y="2488005"/>
            <a:ext cx="3545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memeriksa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lebih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lanjut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masuk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</a:t>
            </a:r>
            <a:r>
              <a:rPr lang="en-US" dirty="0">
                <a:latin typeface="Agency FB" panose="020B0503020202020204" pitchFamily="34" charset="0"/>
              </a:rPr>
              <a:t> menu Monitoring Submit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Approve Data</a:t>
            </a:r>
          </a:p>
        </p:txBody>
      </p:sp>
      <p:sp>
        <p:nvSpPr>
          <p:cNvPr id="5" name="Rectangle 4"/>
          <p:cNvSpPr/>
          <p:nvPr/>
        </p:nvSpPr>
        <p:spPr>
          <a:xfrm>
            <a:off x="230366" y="3443967"/>
            <a:ext cx="35455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Langkah</a:t>
            </a:r>
            <a:r>
              <a:rPr lang="en-US" dirty="0">
                <a:latin typeface="Agency FB" panose="020B0503020202020204" pitchFamily="34" charset="0"/>
              </a:rPr>
              <a:t> – </a:t>
            </a:r>
            <a:r>
              <a:rPr lang="en-US" dirty="0" err="1">
                <a:latin typeface="Agency FB" panose="020B0503020202020204" pitchFamily="34" charset="0"/>
              </a:rPr>
              <a:t>langkah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selanjutnya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adalah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Penyesuaian</a:t>
            </a:r>
            <a:r>
              <a:rPr lang="en-US" dirty="0">
                <a:latin typeface="Agency FB" panose="020B0503020202020204" pitchFamily="34" charset="0"/>
              </a:rPr>
              <a:t> RPD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menu POK, Input form </a:t>
            </a:r>
            <a:r>
              <a:rPr lang="en-US" dirty="0" err="1">
                <a:latin typeface="Agency FB" panose="020B0503020202020204" pitchFamily="34" charset="0"/>
              </a:rPr>
              <a:t>Pendapatan</a:t>
            </a:r>
            <a:r>
              <a:rPr lang="en-US" dirty="0">
                <a:latin typeface="Agency FB" panose="020B0503020202020204" pitchFamily="34" charset="0"/>
              </a:rPr>
              <a:t>, input </a:t>
            </a:r>
            <a:r>
              <a:rPr lang="en-US" dirty="0" err="1">
                <a:latin typeface="Agency FB" panose="020B0503020202020204" pitchFamily="34" charset="0"/>
              </a:rPr>
              <a:t>Estimasi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Pendapatan</a:t>
            </a:r>
            <a:r>
              <a:rPr lang="en-US" dirty="0">
                <a:latin typeface="Agency FB" panose="020B0503020202020204" pitchFamily="34" charset="0"/>
              </a:rPr>
              <a:t>/</a:t>
            </a:r>
            <a:r>
              <a:rPr lang="en-US" dirty="0" err="1">
                <a:latin typeface="Agency FB" panose="020B0503020202020204" pitchFamily="34" charset="0"/>
              </a:rPr>
              <a:t>Penerimaan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Validasi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serta</a:t>
            </a:r>
            <a:r>
              <a:rPr lang="en-US" dirty="0">
                <a:latin typeface="Agency FB" panose="020B0503020202020204" pitchFamily="34" charset="0"/>
              </a:rPr>
              <a:t> Approval </a:t>
            </a:r>
            <a:r>
              <a:rPr lang="en-US" dirty="0" err="1">
                <a:latin typeface="Agency FB" panose="020B0503020202020204" pitchFamily="34" charset="0"/>
              </a:rPr>
              <a:t>oleh</a:t>
            </a:r>
            <a:r>
              <a:rPr lang="en-US" dirty="0">
                <a:latin typeface="Agency FB" panose="020B0503020202020204" pitchFamily="34" charset="0"/>
              </a:rPr>
              <a:t> KPA. </a:t>
            </a:r>
          </a:p>
        </p:txBody>
      </p:sp>
      <p:sp>
        <p:nvSpPr>
          <p:cNvPr id="6" name="Rectangle 5"/>
          <p:cNvSpPr/>
          <p:nvPr/>
        </p:nvSpPr>
        <p:spPr>
          <a:xfrm>
            <a:off x="230366" y="4953927"/>
            <a:ext cx="3545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Namun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mempersingkat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waktu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hal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tersebut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kita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skenario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penyusunan</a:t>
            </a:r>
            <a:r>
              <a:rPr lang="en-US" dirty="0">
                <a:latin typeface="Agency FB" panose="020B0503020202020204" pitchFamily="34" charset="0"/>
              </a:rPr>
              <a:t> RKAKL yang lain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905416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5167" y="2872291"/>
            <a:ext cx="6841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HAPUS DATA STATUS HISTORI</a:t>
            </a:r>
          </a:p>
        </p:txBody>
      </p:sp>
    </p:spTree>
    <p:extLst>
      <p:ext uri="{BB962C8B-B14F-4D97-AF65-F5344CB8AC3E}">
        <p14:creationId xmlns:p14="http://schemas.microsoft.com/office/powerpoint/2010/main" val="1692598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73396" y="2586662"/>
            <a:ext cx="54173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Status </a:t>
            </a:r>
            <a:r>
              <a:rPr lang="en-US" dirty="0" err="1">
                <a:latin typeface="Agency FB" panose="020B0503020202020204" pitchFamily="34" charset="0"/>
              </a:rPr>
              <a:t>Histori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belum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diapprove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oleh</a:t>
            </a:r>
            <a:r>
              <a:rPr lang="en-US" dirty="0">
                <a:latin typeface="Agency FB" panose="020B0503020202020204" pitchFamily="34" charset="0"/>
              </a:rPr>
              <a:t> KPA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dihapus</a:t>
            </a:r>
            <a:r>
              <a:rPr lang="en-US" dirty="0">
                <a:latin typeface="Agency FB" panose="020B0503020202020204" pitchFamily="34" charset="0"/>
              </a:rPr>
              <a:t>. </a:t>
            </a:r>
            <a:r>
              <a:rPr lang="en-US" dirty="0" err="1">
                <a:latin typeface="Agency FB" panose="020B0503020202020204" pitchFamily="34" charset="0"/>
              </a:rPr>
              <a:t>Namun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harap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berhati-hati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karena</a:t>
            </a:r>
            <a:r>
              <a:rPr lang="en-US" dirty="0">
                <a:latin typeface="Agency FB" panose="020B0503020202020204" pitchFamily="34" charset="0"/>
              </a:rPr>
              <a:t> PROSES INI TIDAK DAPAT DI UNDO.</a:t>
            </a:r>
          </a:p>
        </p:txBody>
      </p:sp>
      <p:sp>
        <p:nvSpPr>
          <p:cNvPr id="4" name="Rectangle 3"/>
          <p:cNvSpPr/>
          <p:nvPr/>
        </p:nvSpPr>
        <p:spPr>
          <a:xfrm>
            <a:off x="273397" y="3509992"/>
            <a:ext cx="5417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menghapus</a:t>
            </a:r>
            <a:r>
              <a:rPr lang="en-US" dirty="0">
                <a:latin typeface="Agency FB" panose="020B0503020202020204" pitchFamily="34" charset="0"/>
              </a:rPr>
              <a:t> data status </a:t>
            </a:r>
            <a:r>
              <a:rPr lang="en-US" dirty="0" err="1">
                <a:latin typeface="Agency FB" panose="020B0503020202020204" pitchFamily="34" charset="0"/>
              </a:rPr>
              <a:t>histori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melalui</a:t>
            </a:r>
            <a:r>
              <a:rPr lang="en-US" dirty="0">
                <a:latin typeface="Agency FB" panose="020B0503020202020204" pitchFamily="34" charset="0"/>
              </a:rPr>
              <a:t> menu Utility &gt; </a:t>
            </a:r>
            <a:r>
              <a:rPr lang="en-US" dirty="0" err="1">
                <a:latin typeface="Agency FB" panose="020B0503020202020204" pitchFamily="34" charset="0"/>
              </a:rPr>
              <a:t>Hapus</a:t>
            </a:r>
            <a:r>
              <a:rPr lang="en-US" dirty="0">
                <a:latin typeface="Agency FB" panose="020B0503020202020204" pitchFamily="34" charset="0"/>
              </a:rPr>
              <a:t> Data.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826" y="1467867"/>
            <a:ext cx="5918741" cy="45064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6428" y="4433322"/>
            <a:ext cx="54173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Pilih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kode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melalui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pencarian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Hapus</a:t>
            </a:r>
            <a:r>
              <a:rPr lang="en-US" dirty="0">
                <a:latin typeface="Agency FB" panose="020B0503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97036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576" y="2925905"/>
            <a:ext cx="5417399" cy="27500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3692" y="2925905"/>
            <a:ext cx="5439723" cy="27500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3545" y="1485641"/>
            <a:ext cx="5417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Sebaiknya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dibiasakan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memeriksa</a:t>
            </a:r>
            <a:r>
              <a:rPr lang="en-US" dirty="0">
                <a:latin typeface="Agency FB" panose="020B0503020202020204" pitchFamily="34" charset="0"/>
              </a:rPr>
              <a:t> Monitoring Submit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Approve Data </a:t>
            </a:r>
            <a:r>
              <a:rPr lang="en-US" dirty="0" err="1">
                <a:latin typeface="Agency FB" panose="020B0503020202020204" pitchFamily="34" charset="0"/>
              </a:rPr>
              <a:t>setiap</a:t>
            </a:r>
            <a:r>
              <a:rPr lang="en-US" dirty="0">
                <a:latin typeface="Agency FB" panose="020B0503020202020204" pitchFamily="34" charset="0"/>
              </a:rPr>
              <a:t> kali </a:t>
            </a:r>
            <a:r>
              <a:rPr lang="en-US" dirty="0" err="1">
                <a:latin typeface="Agency FB" panose="020B0503020202020204" pitchFamily="34" charset="0"/>
              </a:rPr>
              <a:t>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perubahan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status </a:t>
            </a:r>
            <a:r>
              <a:rPr lang="en-US" dirty="0" err="1">
                <a:latin typeface="Agency FB" panose="020B0503020202020204" pitchFamily="34" charset="0"/>
              </a:rPr>
              <a:t>histori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133544" y="2131972"/>
            <a:ext cx="5417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Terlihat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perbandingan</a:t>
            </a:r>
            <a:r>
              <a:rPr lang="en-US" dirty="0">
                <a:latin typeface="Agency FB" panose="020B0503020202020204" pitchFamily="34" charset="0"/>
              </a:rPr>
              <a:t> status </a:t>
            </a:r>
            <a:r>
              <a:rPr lang="en-US" dirty="0" err="1">
                <a:latin typeface="Agency FB" panose="020B0503020202020204" pitchFamily="34" charset="0"/>
              </a:rPr>
              <a:t>histori</a:t>
            </a:r>
            <a:r>
              <a:rPr lang="en-US" dirty="0">
                <a:latin typeface="Agency FB" panose="020B0503020202020204" pitchFamily="34" charset="0"/>
              </a:rPr>
              <a:t> RKAKL </a:t>
            </a:r>
            <a:r>
              <a:rPr lang="en-US" dirty="0" err="1">
                <a:latin typeface="Agency FB" panose="020B0503020202020204" pitchFamily="34" charset="0"/>
              </a:rPr>
              <a:t>awal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Sebelum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dihapus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dihapus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8832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127" y="1516828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Agency FB" panose="020B0503020202020204" pitchFamily="34" charset="0"/>
              </a:rPr>
              <a:t>Menginput</a:t>
            </a:r>
            <a:r>
              <a:rPr lang="en-US" sz="2400" u="sng" dirty="0">
                <a:latin typeface="Agency FB" panose="020B0503020202020204" pitchFamily="34" charset="0"/>
              </a:rPr>
              <a:t> Data RKAKL </a:t>
            </a:r>
            <a:r>
              <a:rPr lang="en-US" sz="2400" u="sng" dirty="0" err="1">
                <a:latin typeface="Agency FB" panose="020B0503020202020204" pitchFamily="34" charset="0"/>
              </a:rPr>
              <a:t>dari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awal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melalui</a:t>
            </a:r>
            <a:r>
              <a:rPr lang="en-US" sz="2400" u="sng" dirty="0">
                <a:latin typeface="Agency FB" panose="020B0503020202020204" pitchFamily="34" charset="0"/>
              </a:rPr>
              <a:t> form RUH &gt; </a:t>
            </a:r>
            <a:r>
              <a:rPr lang="en-US" sz="2400" u="sng" dirty="0" err="1">
                <a:latin typeface="Agency FB" panose="020B0503020202020204" pitchFamily="34" charset="0"/>
              </a:rPr>
              <a:t>Belanja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452743" y="2078018"/>
            <a:ext cx="85738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tahun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berikutnya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Menu Utility &gt;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memilih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status history &gt;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Pilih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status history RKAKL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Awal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Belanja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Upload ADK GPP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perhitungan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gaji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pegawai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Penarikan</a:t>
            </a:r>
            <a:r>
              <a:rPr lang="en-US" sz="2400" dirty="0">
                <a:latin typeface="Agency FB" panose="020B0503020202020204" pitchFamily="34" charset="0"/>
              </a:rPr>
              <a:t> Dana </a:t>
            </a:r>
            <a:r>
              <a:rPr lang="en-US" sz="2400" dirty="0" err="1">
                <a:latin typeface="Agency FB" panose="020B0503020202020204" pitchFamily="34" charset="0"/>
              </a:rPr>
              <a:t>bulanan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Penerimaan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Approval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837955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3397" y="3007665"/>
            <a:ext cx="4738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Login Operator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tahun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berikutnya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3397" y="3491759"/>
            <a:ext cx="5588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Menu Utility &gt; </a:t>
            </a:r>
            <a:r>
              <a:rPr lang="en-US" dirty="0" err="1">
                <a:latin typeface="Agency FB" panose="020B0503020202020204" pitchFamily="34" charset="0"/>
              </a:rPr>
              <a:t>memilih</a:t>
            </a:r>
            <a:r>
              <a:rPr lang="en-US" dirty="0">
                <a:latin typeface="Agency FB" panose="020B0503020202020204" pitchFamily="34" charset="0"/>
              </a:rPr>
              <a:t> status history &gt; </a:t>
            </a:r>
            <a:r>
              <a:rPr lang="en-US" dirty="0" err="1">
                <a:latin typeface="Agency FB" panose="020B0503020202020204" pitchFamily="34" charset="0"/>
              </a:rPr>
              <a:t>Pilih</a:t>
            </a:r>
            <a:r>
              <a:rPr lang="en-US" dirty="0">
                <a:latin typeface="Agency FB" panose="020B0503020202020204" pitchFamily="34" charset="0"/>
              </a:rPr>
              <a:t> status history RKAKL </a:t>
            </a:r>
            <a:r>
              <a:rPr lang="en-US" dirty="0" err="1">
                <a:latin typeface="Agency FB" panose="020B0503020202020204" pitchFamily="34" charset="0"/>
              </a:rPr>
              <a:t>Awal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1708" y="1750807"/>
            <a:ext cx="5480796" cy="40552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3397" y="3982135"/>
            <a:ext cx="101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OK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32845500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325" y="1349203"/>
            <a:ext cx="8775610" cy="479611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9684" y="1349203"/>
            <a:ext cx="25451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>
                <a:latin typeface="Agency FB" panose="020B0503020202020204" pitchFamily="34" charset="0"/>
              </a:rPr>
              <a:t>Masuk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ke</a:t>
            </a:r>
            <a:r>
              <a:rPr lang="en-US" sz="1600" dirty="0">
                <a:latin typeface="Agency FB" panose="020B0503020202020204" pitchFamily="34" charset="0"/>
              </a:rPr>
              <a:t> menu RUH &gt; </a:t>
            </a:r>
            <a:r>
              <a:rPr lang="en-US" sz="1600" dirty="0" err="1">
                <a:latin typeface="Agency FB" panose="020B0503020202020204" pitchFamily="34" charset="0"/>
              </a:rPr>
              <a:t>Belanja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684" y="1687757"/>
            <a:ext cx="25451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>
                <a:latin typeface="Agency FB" panose="020B0503020202020204" pitchFamily="34" charset="0"/>
              </a:rPr>
              <a:t>Pilih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satker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pada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tombol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pencarian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satker</a:t>
            </a:r>
            <a:endParaRPr lang="en-US" sz="1600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9684" y="2272532"/>
            <a:ext cx="25451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 err="1">
                <a:latin typeface="Agency FB" panose="020B0503020202020204" pitchFamily="34" charset="0"/>
              </a:rPr>
              <a:t>Pada</a:t>
            </a:r>
            <a:r>
              <a:rPr lang="en-US" sz="1600" dirty="0">
                <a:latin typeface="Agency FB" panose="020B0503020202020204" pitchFamily="34" charset="0"/>
              </a:rPr>
              <a:t> User Interface </a:t>
            </a:r>
            <a:r>
              <a:rPr lang="en-US" sz="1600" dirty="0" err="1">
                <a:latin typeface="Agency FB" panose="020B0503020202020204" pitchFamily="34" charset="0"/>
              </a:rPr>
              <a:t>terdapat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tombol-tombol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untuk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melakukan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penginputan</a:t>
            </a:r>
            <a:r>
              <a:rPr lang="en-US" sz="1600" dirty="0">
                <a:latin typeface="Agency FB" panose="020B0503020202020204" pitchFamily="34" charset="0"/>
              </a:rPr>
              <a:t> form </a:t>
            </a:r>
            <a:r>
              <a:rPr lang="en-US" sz="1600" dirty="0" err="1">
                <a:latin typeface="Agency FB" panose="020B0503020202020204" pitchFamily="34" charset="0"/>
              </a:rPr>
              <a:t>Belanja</a:t>
            </a:r>
            <a:r>
              <a:rPr lang="en-US" sz="1600" dirty="0">
                <a:latin typeface="Agency FB" panose="020B0503020202020204" pitchFamily="34" charset="0"/>
              </a:rPr>
              <a:t>, </a:t>
            </a:r>
            <a:r>
              <a:rPr lang="en-US" sz="1600" dirty="0" err="1">
                <a:latin typeface="Agency FB" panose="020B0503020202020204" pitchFamily="34" charset="0"/>
              </a:rPr>
              <a:t>seperti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Rekam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Belanja</a:t>
            </a:r>
            <a:r>
              <a:rPr lang="en-US" sz="1600" dirty="0">
                <a:latin typeface="Agency FB" panose="020B0503020202020204" pitchFamily="34" charset="0"/>
              </a:rPr>
              <a:t>, Search, Calculator, </a:t>
            </a:r>
            <a:r>
              <a:rPr lang="en-US" sz="1600" dirty="0" err="1">
                <a:latin typeface="Agency FB" panose="020B0503020202020204" pitchFamily="34" charset="0"/>
              </a:rPr>
              <a:t>Hapus</a:t>
            </a:r>
            <a:r>
              <a:rPr lang="en-US" sz="1600" dirty="0">
                <a:latin typeface="Agency FB" panose="020B0503020202020204" pitchFamily="34" charset="0"/>
              </a:rPr>
              <a:t>, </a:t>
            </a:r>
            <a:r>
              <a:rPr lang="en-US" sz="1600" dirty="0" err="1">
                <a:latin typeface="Agency FB" panose="020B0503020202020204" pitchFamily="34" charset="0"/>
              </a:rPr>
              <a:t>Ubah</a:t>
            </a:r>
            <a:r>
              <a:rPr lang="en-US" sz="1600" dirty="0">
                <a:latin typeface="Agency FB" panose="020B0503020202020204" pitchFamily="34" charset="0"/>
              </a:rPr>
              <a:t>, Copy, Paste, </a:t>
            </a:r>
            <a:r>
              <a:rPr lang="en-US" sz="1600" dirty="0" err="1">
                <a:latin typeface="Agency FB" panose="020B0503020202020204" pitchFamily="34" charset="0"/>
              </a:rPr>
              <a:t>Cetak</a:t>
            </a:r>
            <a:r>
              <a:rPr lang="en-US" sz="1600" dirty="0">
                <a:latin typeface="Agency FB" panose="020B0503020202020204" pitchFamily="34" charset="0"/>
              </a:rPr>
              <a:t>, </a:t>
            </a:r>
            <a:r>
              <a:rPr lang="en-US" sz="1600" dirty="0" err="1">
                <a:latin typeface="Agency FB" panose="020B0503020202020204" pitchFamily="34" charset="0"/>
              </a:rPr>
              <a:t>Simpan</a:t>
            </a:r>
            <a:r>
              <a:rPr lang="en-US" sz="1600" dirty="0">
                <a:latin typeface="Agency FB" panose="020B0503020202020204" pitchFamily="34" charset="0"/>
              </a:rPr>
              <a:t>, </a:t>
            </a:r>
            <a:r>
              <a:rPr lang="en-US" sz="1600" dirty="0" err="1">
                <a:latin typeface="Agency FB" panose="020B0503020202020204" pitchFamily="34" charset="0"/>
              </a:rPr>
              <a:t>dan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Keluar</a:t>
            </a:r>
            <a:r>
              <a:rPr lang="en-US" sz="1600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149684" y="4088414"/>
            <a:ext cx="25451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dirty="0">
                <a:latin typeface="Agency FB" panose="020B0503020202020204" pitchFamily="34" charset="0"/>
              </a:rPr>
              <a:t>PENTING: </a:t>
            </a:r>
            <a:r>
              <a:rPr lang="en-US" sz="1600" dirty="0" err="1">
                <a:latin typeface="Agency FB" panose="020B0503020202020204" pitchFamily="34" charset="0"/>
              </a:rPr>
              <a:t>Selalu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pastikan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untuk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melihat</a:t>
            </a:r>
            <a:r>
              <a:rPr lang="en-US" sz="1600" dirty="0">
                <a:latin typeface="Agency FB" panose="020B0503020202020204" pitchFamily="34" charset="0"/>
              </a:rPr>
              <a:t> status history yang </a:t>
            </a:r>
            <a:r>
              <a:rPr lang="en-US" sz="1600" dirty="0" err="1">
                <a:latin typeface="Agency FB" panose="020B0503020202020204" pitchFamily="34" charset="0"/>
              </a:rPr>
              <a:t>sedang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dibuka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pada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teks</a:t>
            </a:r>
            <a:r>
              <a:rPr lang="en-US" sz="1600" dirty="0">
                <a:latin typeface="Agency FB" panose="020B0503020202020204" pitchFamily="34" charset="0"/>
              </a:rPr>
              <a:t> di </a:t>
            </a:r>
            <a:r>
              <a:rPr lang="en-US" sz="1600" dirty="0" err="1">
                <a:latin typeface="Agency FB" panose="020B0503020202020204" pitchFamily="34" charset="0"/>
              </a:rPr>
              <a:t>sebelah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tahun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Anggaran</a:t>
            </a:r>
            <a:r>
              <a:rPr lang="en-US" sz="1600" dirty="0">
                <a:latin typeface="Agency FB" panose="020B0503020202020204" pitchFamily="34" charset="0"/>
              </a:rPr>
              <a:t>. </a:t>
            </a:r>
            <a:r>
              <a:rPr lang="en-US" sz="1600" dirty="0" err="1">
                <a:latin typeface="Agency FB" panose="020B0503020202020204" pitchFamily="34" charset="0"/>
              </a:rPr>
              <a:t>Hanya</a:t>
            </a:r>
            <a:r>
              <a:rPr lang="en-US" sz="1600" dirty="0">
                <a:latin typeface="Agency FB" panose="020B0503020202020204" pitchFamily="34" charset="0"/>
              </a:rPr>
              <a:t> RKAKL </a:t>
            </a:r>
            <a:r>
              <a:rPr lang="en-US" sz="1600" dirty="0" err="1">
                <a:latin typeface="Agency FB" panose="020B0503020202020204" pitchFamily="34" charset="0"/>
              </a:rPr>
              <a:t>Awal</a:t>
            </a:r>
            <a:r>
              <a:rPr lang="en-US" sz="1600" dirty="0">
                <a:latin typeface="Agency FB" panose="020B0503020202020204" pitchFamily="34" charset="0"/>
              </a:rPr>
              <a:t>, </a:t>
            </a:r>
            <a:r>
              <a:rPr lang="en-US" sz="1600" dirty="0" err="1">
                <a:latin typeface="Agency FB" panose="020B0503020202020204" pitchFamily="34" charset="0"/>
              </a:rPr>
              <a:t>Usulan</a:t>
            </a:r>
            <a:r>
              <a:rPr lang="en-US" sz="1600" dirty="0">
                <a:latin typeface="Agency FB" panose="020B0503020202020204" pitchFamily="34" charset="0"/>
              </a:rPr>
              <a:t> DIPA, </a:t>
            </a:r>
            <a:r>
              <a:rPr lang="en-US" sz="1600" dirty="0" err="1">
                <a:latin typeface="Agency FB" panose="020B0503020202020204" pitchFamily="34" charset="0"/>
              </a:rPr>
              <a:t>dan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Revisi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Satker</a:t>
            </a:r>
            <a:r>
              <a:rPr lang="en-US" sz="1600" dirty="0">
                <a:latin typeface="Agency FB" panose="020B0503020202020204" pitchFamily="34" charset="0"/>
              </a:rPr>
              <a:t> yang </a:t>
            </a:r>
            <a:r>
              <a:rPr lang="en-US" sz="1600" dirty="0" err="1">
                <a:latin typeface="Agency FB" panose="020B0503020202020204" pitchFamily="34" charset="0"/>
              </a:rPr>
              <a:t>belum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disetujui</a:t>
            </a:r>
            <a:r>
              <a:rPr lang="en-US" sz="1600" dirty="0">
                <a:latin typeface="Agency FB" panose="020B0503020202020204" pitchFamily="34" charset="0"/>
              </a:rPr>
              <a:t> KPA yang </a:t>
            </a:r>
            <a:r>
              <a:rPr lang="en-US" sz="1600" dirty="0" err="1">
                <a:latin typeface="Agency FB" panose="020B0503020202020204" pitchFamily="34" charset="0"/>
              </a:rPr>
              <a:t>dapat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diedit</a:t>
            </a:r>
            <a:r>
              <a:rPr lang="en-US" sz="1600" dirty="0">
                <a:latin typeface="Agency FB" panose="020B0503020202020204" pitchFamily="34" charset="0"/>
              </a:rPr>
              <a:t>. DIPA </a:t>
            </a:r>
            <a:r>
              <a:rPr lang="en-US" sz="1600" dirty="0" err="1">
                <a:latin typeface="Agency FB" panose="020B0503020202020204" pitchFamily="34" charset="0"/>
              </a:rPr>
              <a:t>Revisi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tidak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dapat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diedit</a:t>
            </a:r>
            <a:r>
              <a:rPr lang="en-US" sz="1600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05665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898" y="1414247"/>
            <a:ext cx="8097380" cy="4696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6741" y="2760240"/>
            <a:ext cx="3717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mulai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menginput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 Output”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dialog box </a:t>
            </a:r>
            <a:r>
              <a:rPr lang="en-US" dirty="0" err="1">
                <a:latin typeface="Agency FB" panose="020B0503020202020204" pitchFamily="34" charset="0"/>
              </a:rPr>
              <a:t>seperti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gambar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disamping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56741" y="3683570"/>
            <a:ext cx="37176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Isikan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kebutuhan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OK.</a:t>
            </a:r>
          </a:p>
        </p:txBody>
      </p:sp>
    </p:spTree>
    <p:extLst>
      <p:ext uri="{BB962C8B-B14F-4D97-AF65-F5344CB8AC3E}">
        <p14:creationId xmlns:p14="http://schemas.microsoft.com/office/powerpoint/2010/main" val="13875715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993" y="1583979"/>
            <a:ext cx="8411636" cy="43239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7499" y="2340691"/>
            <a:ext cx="31673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selesai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OKE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data Output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bersama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Program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Kegiatan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secara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otomatis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67499" y="3541020"/>
            <a:ext cx="31673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mulai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menginput</a:t>
            </a:r>
            <a:r>
              <a:rPr lang="en-US" dirty="0">
                <a:latin typeface="Agency FB" panose="020B0503020202020204" pitchFamily="34" charset="0"/>
              </a:rPr>
              <a:t> Sub-Output,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baris</a:t>
            </a:r>
            <a:r>
              <a:rPr lang="en-US" dirty="0">
                <a:latin typeface="Agency FB" panose="020B0503020202020204" pitchFamily="34" charset="0"/>
              </a:rPr>
              <a:t> Output yang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diedit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Sub-Output”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608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344246" y="1573344"/>
            <a:ext cx="8229600" cy="120543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1800" b="1" dirty="0" err="1">
                <a:solidFill>
                  <a:schemeClr val="tx1"/>
                </a:solidFill>
                <a:cs typeface="Arial" panose="020B0604020202020204" pitchFamily="34" charset="0"/>
              </a:rPr>
              <a:t>Modul</a:t>
            </a:r>
            <a:r>
              <a:rPr lang="en-US" sz="1800" b="1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cs typeface="Arial" panose="020B0604020202020204" pitchFamily="34" charset="0"/>
              </a:rPr>
              <a:t>Penganggaran</a:t>
            </a:r>
            <a:r>
              <a:rPr lang="en-US" sz="1800" b="1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adalah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Modul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yang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memuat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proses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Penyusunan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Rencana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Kerja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Anggaran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sampai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dengan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penyusunan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Dokumen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Pelaksanaan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Anggaran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termasuk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didalamnya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proses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perencanaan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penyerapan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anggaran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dan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penerimaan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dalam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periode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satu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tahun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anggaran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.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306688" y="2941320"/>
            <a:ext cx="9478912" cy="3024336"/>
          </a:xfrm>
          <a:prstGeom prst="round2Diag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 dirty="0" err="1">
                <a:solidFill>
                  <a:schemeClr val="tx1"/>
                </a:solidFill>
                <a:cs typeface="Arial" panose="020B0604020202020204" pitchFamily="34" charset="0"/>
              </a:rPr>
              <a:t>Modul</a:t>
            </a:r>
            <a:r>
              <a:rPr lang="en-US" b="1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cs typeface="Arial" panose="020B0604020202020204" pitchFamily="34" charset="0"/>
              </a:rPr>
              <a:t>Penganggaran</a:t>
            </a: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Arial" panose="020B0604020202020204" pitchFamily="34" charset="0"/>
              </a:rPr>
              <a:t>meliputi</a:t>
            </a: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 :</a:t>
            </a:r>
            <a:endParaRPr lang="id-ID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53530" y="417017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>
                <a:solidFill>
                  <a:srgbClr val="002060"/>
                </a:solidFill>
                <a:latin typeface="+mn-lt"/>
              </a:rPr>
              <a:t>DEFINISI DAN RUANG LINGKUP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362505"/>
              </p:ext>
            </p:extLst>
          </p:nvPr>
        </p:nvGraphicFramePr>
        <p:xfrm>
          <a:off x="2483373" y="3484076"/>
          <a:ext cx="9086327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6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Fungsi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Penyusunan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SBK </a:t>
                      </a:r>
                      <a:r>
                        <a:rPr lang="id-ID" b="0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(Standar Biaya Keluaran) 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: SBK Total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dan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SBK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Indeks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.</a:t>
                      </a:r>
                      <a:endParaRPr lang="id-ID" b="0" dirty="0">
                        <a:solidFill>
                          <a:schemeClr val="tx1"/>
                        </a:solidFill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Fungsi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</a:t>
                      </a:r>
                      <a:r>
                        <a:rPr lang="id-ID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Penyusunan Anggaran 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(</a:t>
                      </a:r>
                      <a:r>
                        <a:rPr lang="id-ID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Kertas Kerja/RKAKL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-DIPA): </a:t>
                      </a:r>
                      <a:r>
                        <a:rPr lang="id-ID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Belanja, Pendapatan/Penerimaan,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Informasi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BLU,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Informasi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Valas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/PHLN, </a:t>
                      </a:r>
                      <a:r>
                        <a:rPr lang="id-ID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KPJM, Data Pegawai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.</a:t>
                      </a:r>
                      <a:endParaRPr lang="id-ID" dirty="0">
                        <a:solidFill>
                          <a:schemeClr val="tx1"/>
                        </a:solidFill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Fungsi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Penyusunan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</a:t>
                      </a:r>
                      <a:r>
                        <a:rPr lang="id-ID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Rencana Penarikan dan Penerimaan Dana :  Hal III DIPA, AFP</a:t>
                      </a:r>
                      <a:r>
                        <a:rPr lang="id-ID" i="1" baseline="0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</a:t>
                      </a:r>
                      <a:r>
                        <a:rPr lang="id-ID" i="1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(Annual Financial Plan)</a:t>
                      </a:r>
                      <a:r>
                        <a:rPr lang="id-ID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 per bulan dalam satu tahun</a:t>
                      </a:r>
                      <a:r>
                        <a:rPr lang="id-ID" i="1" dirty="0">
                          <a:solidFill>
                            <a:schemeClr val="tx1"/>
                          </a:solidFill>
                          <a:cs typeface="Arial" panose="020B0604020202020204" pitchFamily="34" charset="0"/>
                        </a:rPr>
                        <a:t>.</a:t>
                      </a:r>
                      <a:endParaRPr lang="en-US" dirty="0">
                        <a:solidFill>
                          <a:schemeClr val="tx1"/>
                        </a:solidFill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/>
                        <a:t>Fungsi Pembuatan Usulan Revisi : Satker (POK), DIPA (Kanwil DJPb/DJA).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58094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285" y="1866778"/>
            <a:ext cx="8087854" cy="25435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4599" y="4696616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Sub-Output,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Dialog Box </a:t>
            </a:r>
            <a:r>
              <a:rPr lang="en-US" dirty="0" err="1">
                <a:latin typeface="Agency FB" panose="020B0503020202020204" pitchFamily="34" charset="0"/>
              </a:rPr>
              <a:t>seperti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gambar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diatas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414599" y="5065948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Isikan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kebutuhan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“Ok”.</a:t>
            </a:r>
          </a:p>
        </p:txBody>
      </p:sp>
    </p:spTree>
    <p:extLst>
      <p:ext uri="{BB962C8B-B14F-4D97-AF65-F5344CB8AC3E}">
        <p14:creationId xmlns:p14="http://schemas.microsoft.com/office/powerpoint/2010/main" val="4155939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6" y="1565144"/>
            <a:ext cx="11145805" cy="29531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4599" y="4696616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Sub-Output 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diinput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data Sub-Output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form.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14599" y="5059592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melanjutkan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menginput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baris</a:t>
            </a:r>
            <a:r>
              <a:rPr lang="en-US" dirty="0">
                <a:latin typeface="Agency FB" panose="020B0503020202020204" pitchFamily="34" charset="0"/>
              </a:rPr>
              <a:t> Sub-Output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memunculkan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15582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228" y="1532936"/>
            <a:ext cx="8078327" cy="36200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3015" y="5234498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”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dialog box </a:t>
            </a:r>
            <a:r>
              <a:rPr lang="en-US" dirty="0" err="1">
                <a:latin typeface="Agency FB" panose="020B0503020202020204" pitchFamily="34" charset="0"/>
              </a:rPr>
              <a:t>seperti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gambar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diatas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313015" y="5603830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Isikan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kebutuhan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“Ok”.</a:t>
            </a:r>
          </a:p>
        </p:txBody>
      </p:sp>
    </p:spTree>
    <p:extLst>
      <p:ext uri="{BB962C8B-B14F-4D97-AF65-F5344CB8AC3E}">
        <p14:creationId xmlns:p14="http://schemas.microsoft.com/office/powerpoint/2010/main" val="35085213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755" y="1422411"/>
            <a:ext cx="7182852" cy="332468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63411" y="4747100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 input data 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163411" y="5116432"/>
            <a:ext cx="96715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melanjutkan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merekam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Sub-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baris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dituju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Sub-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39766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265" y="2000567"/>
            <a:ext cx="8068801" cy="18671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43265" y="4090883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Sub-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”,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dialog box </a:t>
            </a:r>
            <a:r>
              <a:rPr lang="en-US" dirty="0" err="1">
                <a:latin typeface="Agency FB" panose="020B0503020202020204" pitchFamily="34" charset="0"/>
              </a:rPr>
              <a:t>seperti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diatas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943265" y="4460215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Isikan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kebutuhan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“Ok”.</a:t>
            </a:r>
          </a:p>
        </p:txBody>
      </p:sp>
    </p:spTree>
    <p:extLst>
      <p:ext uri="{BB962C8B-B14F-4D97-AF65-F5344CB8AC3E}">
        <p14:creationId xmlns:p14="http://schemas.microsoft.com/office/powerpoint/2010/main" val="14881533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527" y="1554002"/>
            <a:ext cx="8022060" cy="31196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6527" y="4876301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 input data Sub-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6527" y="5245633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melanjutkan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merekam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Akun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baris</a:t>
            </a:r>
            <a:r>
              <a:rPr lang="en-US" dirty="0">
                <a:latin typeface="Agency FB" panose="020B0503020202020204" pitchFamily="34" charset="0"/>
              </a:rPr>
              <a:t> Sub-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dituju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Akun</a:t>
            </a:r>
            <a:r>
              <a:rPr lang="en-US" dirty="0">
                <a:latin typeface="Agency FB" panose="020B0503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55887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980" y="3284059"/>
            <a:ext cx="5866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Akun</a:t>
            </a:r>
            <a:r>
              <a:rPr lang="en-US" dirty="0">
                <a:latin typeface="Agency FB" panose="020B0503020202020204" pitchFamily="34" charset="0"/>
              </a:rPr>
              <a:t>”,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dialog box </a:t>
            </a:r>
            <a:r>
              <a:rPr lang="en-US" dirty="0" err="1">
                <a:latin typeface="Agency FB" panose="020B0503020202020204" pitchFamily="34" charset="0"/>
              </a:rPr>
              <a:t>seperti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diatas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135980" y="3930390"/>
            <a:ext cx="58667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Isikan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kebutuhan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“Ok”.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584" y="1653925"/>
            <a:ext cx="5645693" cy="430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44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63411" y="4747100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 input data </a:t>
            </a:r>
            <a:r>
              <a:rPr lang="en-US" dirty="0" err="1">
                <a:latin typeface="Agency FB" panose="020B0503020202020204" pitchFamily="34" charset="0"/>
              </a:rPr>
              <a:t>Akun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163411" y="5116432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(Optional) </a:t>
            </a: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melanjutkan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merekam</a:t>
            </a:r>
            <a:r>
              <a:rPr lang="en-US" dirty="0">
                <a:latin typeface="Agency FB" panose="020B0503020202020204" pitchFamily="34" charset="0"/>
              </a:rPr>
              <a:t> Header 1,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baris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Akun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dituju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Header 1”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559" y="1491364"/>
            <a:ext cx="7597587" cy="29732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63411" y="5485764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(Optional) </a:t>
            </a: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melanjutkan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merekam</a:t>
            </a:r>
            <a:r>
              <a:rPr lang="en-US" dirty="0">
                <a:latin typeface="Agency FB" panose="020B0503020202020204" pitchFamily="34" charset="0"/>
              </a:rPr>
              <a:t> Header 2,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baris</a:t>
            </a:r>
            <a:r>
              <a:rPr lang="en-US" dirty="0">
                <a:latin typeface="Agency FB" panose="020B0503020202020204" pitchFamily="34" charset="0"/>
              </a:rPr>
              <a:t> Header yang </a:t>
            </a:r>
            <a:r>
              <a:rPr lang="en-US" dirty="0" err="1">
                <a:latin typeface="Agency FB" panose="020B0503020202020204" pitchFamily="34" charset="0"/>
              </a:rPr>
              <a:t>dituju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Header 2”</a:t>
            </a:r>
          </a:p>
        </p:txBody>
      </p:sp>
    </p:spTree>
    <p:extLst>
      <p:ext uri="{BB962C8B-B14F-4D97-AF65-F5344CB8AC3E}">
        <p14:creationId xmlns:p14="http://schemas.microsoft.com/office/powerpoint/2010/main" val="29932734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618" y="1492760"/>
            <a:ext cx="8235981" cy="33168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13217" y="4905687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 input data Header,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3217" y="5275019"/>
            <a:ext cx="9671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melanjutkan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merekam</a:t>
            </a:r>
            <a:r>
              <a:rPr lang="en-US" dirty="0">
                <a:latin typeface="Agency FB" panose="020B0503020202020204" pitchFamily="34" charset="0"/>
              </a:rPr>
              <a:t> Detail,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Akun</a:t>
            </a:r>
            <a:r>
              <a:rPr lang="en-US" dirty="0">
                <a:latin typeface="Agency FB" panose="020B0503020202020204" pitchFamily="34" charset="0"/>
              </a:rPr>
              <a:t>/Header yang </a:t>
            </a:r>
            <a:r>
              <a:rPr lang="en-US" dirty="0" err="1">
                <a:latin typeface="Agency FB" panose="020B0503020202020204" pitchFamily="34" charset="0"/>
              </a:rPr>
              <a:t>dituju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Detail”</a:t>
            </a:r>
          </a:p>
        </p:txBody>
      </p:sp>
    </p:spTree>
    <p:extLst>
      <p:ext uri="{BB962C8B-B14F-4D97-AF65-F5344CB8AC3E}">
        <p14:creationId xmlns:p14="http://schemas.microsoft.com/office/powerpoint/2010/main" val="1770680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12" y="1464787"/>
            <a:ext cx="5355236" cy="160783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97299" y="2084039"/>
            <a:ext cx="63568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Berikut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adalah</a:t>
            </a:r>
            <a:r>
              <a:rPr lang="en-US" dirty="0">
                <a:latin typeface="Agency FB" panose="020B0503020202020204" pitchFamily="34" charset="0"/>
              </a:rPr>
              <a:t> dialog yang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Detail.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9985" y="4595923"/>
            <a:ext cx="53026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menginput</a:t>
            </a:r>
            <a:r>
              <a:rPr lang="en-US" dirty="0">
                <a:latin typeface="Agency FB" panose="020B0503020202020204" pitchFamily="34" charset="0"/>
              </a:rPr>
              <a:t> detail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lebih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rinci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form “</a:t>
            </a:r>
            <a:r>
              <a:rPr lang="en-US" dirty="0" err="1">
                <a:latin typeface="Agency FB" panose="020B0503020202020204" pitchFamily="34" charset="0"/>
              </a:rPr>
              <a:t>Volkeg</a:t>
            </a:r>
            <a:r>
              <a:rPr lang="en-US" dirty="0">
                <a:latin typeface="Agency FB" panose="020B0503020202020204" pitchFamily="34" charset="0"/>
              </a:rPr>
              <a:t>”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Enter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dialog form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rincian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seperti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gambar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disamping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148" y="3771530"/>
            <a:ext cx="6470491" cy="230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932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2483" y="1020516"/>
            <a:ext cx="11856720" cy="5485383"/>
          </a:xfrm>
          <a:prstGeom prst="rect">
            <a:avLst/>
          </a:prstGeom>
          <a:solidFill>
            <a:srgbClr val="A0D9F6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75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62561" y="212419"/>
            <a:ext cx="8572196" cy="883349"/>
          </a:xfrm>
        </p:spPr>
        <p:txBody>
          <a:bodyPr>
            <a:noAutofit/>
          </a:bodyPr>
          <a:lstStyle/>
          <a:p>
            <a:r>
              <a:rPr lang="en-US" sz="4754" b="1" dirty="0" err="1">
                <a:solidFill>
                  <a:srgbClr val="002060"/>
                </a:solidFill>
                <a:latin typeface="+mn-lt"/>
              </a:rPr>
              <a:t>Integrasi</a:t>
            </a:r>
            <a:r>
              <a:rPr lang="en-US" sz="4754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4754" b="1" dirty="0" err="1">
                <a:solidFill>
                  <a:srgbClr val="002060"/>
                </a:solidFill>
                <a:latin typeface="+mn-lt"/>
              </a:rPr>
              <a:t>Modul</a:t>
            </a:r>
            <a:r>
              <a:rPr lang="en-US" sz="4754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4754" b="1" dirty="0" err="1">
                <a:solidFill>
                  <a:srgbClr val="002060"/>
                </a:solidFill>
                <a:latin typeface="+mn-lt"/>
              </a:rPr>
              <a:t>Penganggaran</a:t>
            </a:r>
            <a:endParaRPr lang="en-US" sz="4754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928" y="6143101"/>
            <a:ext cx="574994" cy="5809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688" y="3142523"/>
            <a:ext cx="1253143" cy="1253143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flipV="1">
            <a:off x="2865169" y="2983785"/>
            <a:ext cx="2576864" cy="391874"/>
            <a:chOff x="2893428" y="1460252"/>
            <a:chExt cx="574142" cy="178307"/>
          </a:xfrm>
        </p:grpSpPr>
        <p:cxnSp>
          <p:nvCxnSpPr>
            <p:cNvPr id="14" name="Straight Connector 13"/>
            <p:cNvCxnSpPr>
              <a:cxnSpLocks noChangeAspect="1"/>
            </p:cNvCxnSpPr>
            <p:nvPr/>
          </p:nvCxnSpPr>
          <p:spPr>
            <a:xfrm flipH="1" flipV="1">
              <a:off x="3274053" y="1460252"/>
              <a:ext cx="193517" cy="178307"/>
            </a:xfrm>
            <a:prstGeom prst="line">
              <a:avLst/>
            </a:prstGeom>
            <a:ln w="12700">
              <a:solidFill>
                <a:schemeClr val="accent1"/>
              </a:solidFill>
              <a:prstDash val="solid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893428" y="1462706"/>
              <a:ext cx="382367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867570" y="2020158"/>
            <a:ext cx="2502704" cy="488523"/>
            <a:chOff x="2901397" y="1459071"/>
            <a:chExt cx="930338" cy="221447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2901397" y="1459071"/>
              <a:ext cx="691284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Oval 10"/>
          <p:cNvSpPr>
            <a:spLocks noChangeArrowheads="1"/>
          </p:cNvSpPr>
          <p:nvPr/>
        </p:nvSpPr>
        <p:spPr bwMode="auto">
          <a:xfrm>
            <a:off x="5442033" y="1996034"/>
            <a:ext cx="1325024" cy="132659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vert="horz" wrap="square" lIns="90536" tIns="45267" rIns="90536" bIns="45267" numCol="1" anchor="t" anchorCtr="0" compatLnSpc="1">
            <a:prstTxWarp prst="textNoShape">
              <a:avLst/>
            </a:prstTxWarp>
          </a:bodyPr>
          <a:lstStyle/>
          <a:p>
            <a:endParaRPr lang="en-US" sz="3775"/>
          </a:p>
        </p:txBody>
      </p:sp>
      <p:sp>
        <p:nvSpPr>
          <p:cNvPr id="27" name="TextBox 26"/>
          <p:cNvSpPr txBox="1"/>
          <p:nvPr/>
        </p:nvSpPr>
        <p:spPr>
          <a:xfrm>
            <a:off x="5431122" y="2309891"/>
            <a:ext cx="1372300" cy="5799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84" b="1" dirty="0" err="1">
                <a:solidFill>
                  <a:srgbClr val="7030A0"/>
                </a:solidFill>
              </a:rPr>
              <a:t>Modul</a:t>
            </a:r>
            <a:r>
              <a:rPr lang="en-US" sz="1584" b="1" dirty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en-US" sz="1584" b="1" dirty="0" err="1">
                <a:solidFill>
                  <a:srgbClr val="7030A0"/>
                </a:solidFill>
              </a:rPr>
              <a:t>Penganggaran</a:t>
            </a:r>
            <a:endParaRPr lang="id-ID" sz="1584" b="1" dirty="0">
              <a:solidFill>
                <a:srgbClr val="7030A0"/>
              </a:solidFill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820727" y="1837686"/>
            <a:ext cx="178219" cy="178219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536" tIns="45267" rIns="90536" bIns="45267" numCol="1" anchor="t" anchorCtr="0" compatLnSpc="1">
            <a:prstTxWarp prst="textNoShape">
              <a:avLst/>
            </a:prstTxWarp>
          </a:bodyPr>
          <a:lstStyle/>
          <a:p>
            <a:endParaRPr lang="id-ID" sz="3775"/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820727" y="2983785"/>
            <a:ext cx="178219" cy="17821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536" tIns="45267" rIns="90536" bIns="45267" numCol="1" anchor="t" anchorCtr="0" compatLnSpc="1">
            <a:prstTxWarp prst="textNoShape">
              <a:avLst/>
            </a:prstTxWarp>
          </a:bodyPr>
          <a:lstStyle/>
          <a:p>
            <a:endParaRPr lang="id-ID" sz="3775"/>
          </a:p>
        </p:txBody>
      </p:sp>
      <p:grpSp>
        <p:nvGrpSpPr>
          <p:cNvPr id="38" name="Group 37"/>
          <p:cNvGrpSpPr/>
          <p:nvPr/>
        </p:nvGrpSpPr>
        <p:grpSpPr>
          <a:xfrm>
            <a:off x="1086644" y="1584338"/>
            <a:ext cx="1274719" cy="1084420"/>
            <a:chOff x="1036594" y="1493169"/>
            <a:chExt cx="1287454" cy="1095255"/>
          </a:xfrm>
        </p:grpSpPr>
        <p:pic>
          <p:nvPicPr>
            <p:cNvPr id="39" name="Picture 5" descr="iMac-Mask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6594" y="1493169"/>
              <a:ext cx="1287454" cy="1095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9"/>
            <p:cNvPicPr preferRelativeResize="0"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361" y="1567879"/>
              <a:ext cx="1100720" cy="614843"/>
            </a:xfrm>
            <a:prstGeom prst="rect">
              <a:avLst/>
            </a:prstGeom>
          </p:spPr>
        </p:pic>
      </p:grpSp>
      <p:sp>
        <p:nvSpPr>
          <p:cNvPr id="41" name="TextBox 40"/>
          <p:cNvSpPr txBox="1"/>
          <p:nvPr/>
        </p:nvSpPr>
        <p:spPr>
          <a:xfrm>
            <a:off x="2316022" y="1743765"/>
            <a:ext cx="644728" cy="518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6" dirty="0"/>
              <a:t>RKAKL</a:t>
            </a:r>
          </a:p>
          <a:p>
            <a:pPr algn="ctr"/>
            <a:r>
              <a:rPr lang="en-US" sz="1386" dirty="0"/>
              <a:t>DIPA</a:t>
            </a:r>
            <a:endParaRPr lang="id-ID" sz="1386" dirty="0"/>
          </a:p>
        </p:txBody>
      </p:sp>
      <p:sp>
        <p:nvSpPr>
          <p:cNvPr id="42" name="TextBox 41"/>
          <p:cNvSpPr txBox="1"/>
          <p:nvPr/>
        </p:nvSpPr>
        <p:spPr>
          <a:xfrm>
            <a:off x="2385016" y="3008064"/>
            <a:ext cx="565284" cy="305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6" dirty="0"/>
              <a:t>KPJM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467686" y="4301044"/>
            <a:ext cx="479618" cy="305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6" dirty="0"/>
              <a:t>GPP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1088893" y="2730397"/>
            <a:ext cx="1274719" cy="1084420"/>
            <a:chOff x="1038866" y="3366051"/>
            <a:chExt cx="1287454" cy="1095255"/>
          </a:xfrm>
        </p:grpSpPr>
        <p:pic>
          <p:nvPicPr>
            <p:cNvPr id="48" name="Picture 5" descr="iMac-Mask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866" y="3366051"/>
              <a:ext cx="1287454" cy="1095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8265" y="3437983"/>
              <a:ext cx="1078014" cy="616415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/>
        </p:nvGrpSpPr>
        <p:grpSpPr>
          <a:xfrm flipV="1">
            <a:off x="2996063" y="3242679"/>
            <a:ext cx="2524911" cy="1226925"/>
            <a:chOff x="3339289" y="1459795"/>
            <a:chExt cx="492446" cy="220723"/>
          </a:xfrm>
        </p:grpSpPr>
        <p:cxnSp>
          <p:nvCxnSpPr>
            <p:cNvPr id="51" name="Straight Connector 5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accent3"/>
              </a:solidFill>
              <a:prstDash val="solid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3339289" y="1459795"/>
              <a:ext cx="254910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 flipH="1" flipV="1">
            <a:off x="6799177" y="3000798"/>
            <a:ext cx="2441325" cy="302948"/>
            <a:chOff x="2816955" y="1460252"/>
            <a:chExt cx="650615" cy="178307"/>
          </a:xfrm>
        </p:grpSpPr>
        <p:cxnSp>
          <p:nvCxnSpPr>
            <p:cNvPr id="56" name="Straight Connector 55"/>
            <p:cNvCxnSpPr>
              <a:cxnSpLocks noChangeAspect="1"/>
            </p:cNvCxnSpPr>
            <p:nvPr/>
          </p:nvCxnSpPr>
          <p:spPr>
            <a:xfrm flipH="1" flipV="1">
              <a:off x="3274053" y="1460252"/>
              <a:ext cx="193517" cy="178307"/>
            </a:xfrm>
            <a:prstGeom prst="line">
              <a:avLst/>
            </a:prstGeom>
            <a:ln w="12700">
              <a:solidFill>
                <a:srgbClr val="00B0F0"/>
              </a:solidFill>
              <a:prstDash val="solid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2816955" y="1462706"/>
              <a:ext cx="458841" cy="0"/>
            </a:xfrm>
            <a:prstGeom prst="line">
              <a:avLst/>
            </a:prstGeom>
            <a:ln w="12700">
              <a:solidFill>
                <a:srgbClr val="00B0F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Oval 60"/>
          <p:cNvSpPr>
            <a:spLocks noChangeArrowheads="1"/>
          </p:cNvSpPr>
          <p:nvPr/>
        </p:nvSpPr>
        <p:spPr bwMode="auto">
          <a:xfrm>
            <a:off x="11149057" y="1963570"/>
            <a:ext cx="178219" cy="178219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536" tIns="45267" rIns="90536" bIns="45267" numCol="1" anchor="t" anchorCtr="0" compatLnSpc="1">
            <a:prstTxWarp prst="textNoShape">
              <a:avLst/>
            </a:prstTxWarp>
          </a:bodyPr>
          <a:lstStyle/>
          <a:p>
            <a:endParaRPr lang="id-ID" sz="3775"/>
          </a:p>
        </p:txBody>
      </p:sp>
      <p:sp>
        <p:nvSpPr>
          <p:cNvPr id="62" name="Oval 61"/>
          <p:cNvSpPr>
            <a:spLocks noChangeArrowheads="1"/>
          </p:cNvSpPr>
          <p:nvPr/>
        </p:nvSpPr>
        <p:spPr bwMode="auto">
          <a:xfrm>
            <a:off x="11149057" y="3166882"/>
            <a:ext cx="178219" cy="178219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536" tIns="45267" rIns="90536" bIns="45267" numCol="1" anchor="t" anchorCtr="0" compatLnSpc="1">
            <a:prstTxWarp prst="textNoShape">
              <a:avLst/>
            </a:prstTxWarp>
          </a:bodyPr>
          <a:lstStyle/>
          <a:p>
            <a:endParaRPr lang="id-ID" sz="3775"/>
          </a:p>
        </p:txBody>
      </p:sp>
      <p:sp>
        <p:nvSpPr>
          <p:cNvPr id="63" name="Oval 62"/>
          <p:cNvSpPr>
            <a:spLocks noChangeArrowheads="1"/>
          </p:cNvSpPr>
          <p:nvPr/>
        </p:nvSpPr>
        <p:spPr bwMode="auto">
          <a:xfrm>
            <a:off x="11149057" y="4450804"/>
            <a:ext cx="178219" cy="178219"/>
          </a:xfrm>
          <a:prstGeom prst="ellipse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536" tIns="45267" rIns="90536" bIns="45267" numCol="1" anchor="t" anchorCtr="0" compatLnSpc="1">
            <a:prstTxWarp prst="textNoShape">
              <a:avLst/>
            </a:prstTxWarp>
          </a:bodyPr>
          <a:lstStyle/>
          <a:p>
            <a:endParaRPr lang="id-ID" sz="3775"/>
          </a:p>
        </p:txBody>
      </p:sp>
      <p:pic>
        <p:nvPicPr>
          <p:cNvPr id="64" name="Picture 5" descr="iMac-Mask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5969" y="1610354"/>
            <a:ext cx="1274719" cy="108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9313968" y="1806614"/>
            <a:ext cx="449483" cy="305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6" dirty="0"/>
              <a:t>SAS</a:t>
            </a:r>
            <a:endParaRPr lang="id-ID" sz="1386" dirty="0"/>
          </a:p>
        </p:txBody>
      </p:sp>
      <p:sp>
        <p:nvSpPr>
          <p:cNvPr id="66" name="TextBox 65"/>
          <p:cNvSpPr txBox="1"/>
          <p:nvPr/>
        </p:nvSpPr>
        <p:spPr>
          <a:xfrm>
            <a:off x="9302715" y="3143205"/>
            <a:ext cx="486031" cy="305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6" dirty="0"/>
              <a:t>POK</a:t>
            </a:r>
          </a:p>
        </p:txBody>
      </p:sp>
      <p:pic>
        <p:nvPicPr>
          <p:cNvPr id="67" name="Picture 5" descr="iMac-Mask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218" y="2861145"/>
            <a:ext cx="1274719" cy="108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9178807" y="4569607"/>
            <a:ext cx="665568" cy="305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6" dirty="0"/>
              <a:t>TPNBP</a:t>
            </a:r>
          </a:p>
        </p:txBody>
      </p:sp>
      <p:pic>
        <p:nvPicPr>
          <p:cNvPr id="69" name="Picture 5" descr="iMac-Mask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218" y="4240226"/>
            <a:ext cx="1274719" cy="108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0" name="Group 69"/>
          <p:cNvGrpSpPr/>
          <p:nvPr/>
        </p:nvGrpSpPr>
        <p:grpSpPr>
          <a:xfrm flipH="1" flipV="1">
            <a:off x="6715368" y="3213143"/>
            <a:ext cx="2739180" cy="1741221"/>
            <a:chOff x="3084384" y="1459795"/>
            <a:chExt cx="747351" cy="220723"/>
          </a:xfrm>
        </p:grpSpPr>
        <p:cxnSp>
          <p:nvCxnSpPr>
            <p:cNvPr id="71" name="Straight Connector 7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3084384" y="1459795"/>
              <a:ext cx="509820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Rectangle 72"/>
          <p:cNvSpPr/>
          <p:nvPr/>
        </p:nvSpPr>
        <p:spPr>
          <a:xfrm>
            <a:off x="8953371" y="5933930"/>
            <a:ext cx="2779991" cy="5039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nn-NO" sz="1783" dirty="0"/>
              <a:t>APLIKASI EKSISTING</a:t>
            </a:r>
            <a:endParaRPr lang="id-ID" sz="1783" dirty="0"/>
          </a:p>
        </p:txBody>
      </p:sp>
      <p:sp>
        <p:nvSpPr>
          <p:cNvPr id="77" name="Title 55"/>
          <p:cNvSpPr txBox="1">
            <a:spLocks/>
          </p:cNvSpPr>
          <p:nvPr/>
        </p:nvSpPr>
        <p:spPr>
          <a:xfrm flipH="1">
            <a:off x="5780957" y="4376670"/>
            <a:ext cx="754750" cy="374016"/>
          </a:xfrm>
          <a:prstGeom prst="rect">
            <a:avLst/>
          </a:prstGeom>
        </p:spPr>
        <p:txBody>
          <a:bodyPr vert="horz" lIns="90536" tIns="45267" rIns="90536" bIns="45267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376" b="1" dirty="0" err="1">
                <a:solidFill>
                  <a:schemeClr val="tx2"/>
                </a:solidFill>
                <a:latin typeface="+mn-lt"/>
                <a:cs typeface="Segoe UI" pitchFamily="34" charset="0"/>
              </a:rPr>
              <a:t>sakti</a:t>
            </a:r>
            <a:endParaRPr lang="en-US" sz="2376" b="1" dirty="0">
              <a:solidFill>
                <a:schemeClr val="tx2"/>
              </a:solidFill>
              <a:latin typeface="+mn-lt"/>
              <a:cs typeface="Segoe UI" pitchFamily="34" charset="0"/>
            </a:endParaRP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550" y="1970093"/>
            <a:ext cx="675998" cy="675998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457" y="3123062"/>
            <a:ext cx="675998" cy="675998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297" y="4683283"/>
            <a:ext cx="675998" cy="675998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513" y="3229545"/>
            <a:ext cx="675998" cy="675998"/>
          </a:xfrm>
          <a:prstGeom prst="rect">
            <a:avLst/>
          </a:prstGeom>
        </p:spPr>
      </p:pic>
      <p:cxnSp>
        <p:nvCxnSpPr>
          <p:cNvPr id="83" name="Straight Connector 82"/>
          <p:cNvCxnSpPr/>
          <p:nvPr/>
        </p:nvCxnSpPr>
        <p:spPr>
          <a:xfrm>
            <a:off x="7192706" y="1924011"/>
            <a:ext cx="2169181" cy="0"/>
          </a:xfrm>
          <a:prstGeom prst="line">
            <a:avLst/>
          </a:prstGeom>
          <a:ln w="12700">
            <a:solidFill>
              <a:schemeClr val="accent3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6727297" y="1909742"/>
            <a:ext cx="465415" cy="426516"/>
          </a:xfrm>
          <a:prstGeom prst="line">
            <a:avLst/>
          </a:prstGeom>
          <a:ln w="12700">
            <a:solidFill>
              <a:schemeClr val="accent3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716" y="2973297"/>
            <a:ext cx="989796" cy="555199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2441717" y="2191300"/>
            <a:ext cx="906017" cy="252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39" b="1" i="1" dirty="0" err="1">
                <a:solidFill>
                  <a:srgbClr val="7030A0"/>
                </a:solidFill>
              </a:rPr>
              <a:t>Semua</a:t>
            </a:r>
            <a:r>
              <a:rPr lang="en-US" sz="1039" b="1" i="1" dirty="0">
                <a:solidFill>
                  <a:srgbClr val="7030A0"/>
                </a:solidFill>
              </a:rPr>
              <a:t> menu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443610" y="3363596"/>
            <a:ext cx="849913" cy="252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39" b="1" i="1" dirty="0">
                <a:solidFill>
                  <a:srgbClr val="7030A0"/>
                </a:solidFill>
              </a:rPr>
              <a:t>Import data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564304" y="2079535"/>
            <a:ext cx="1277914" cy="252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39" b="1" i="1" dirty="0">
                <a:solidFill>
                  <a:srgbClr val="7030A0"/>
                </a:solidFill>
              </a:rPr>
              <a:t>Menu </a:t>
            </a:r>
            <a:r>
              <a:rPr lang="en-US" sz="1039" b="1" i="1" dirty="0" err="1">
                <a:solidFill>
                  <a:srgbClr val="7030A0"/>
                </a:solidFill>
              </a:rPr>
              <a:t>Pagu</a:t>
            </a:r>
            <a:r>
              <a:rPr lang="en-US" sz="1039" b="1" i="1" dirty="0">
                <a:solidFill>
                  <a:srgbClr val="7030A0"/>
                </a:solidFill>
              </a:rPr>
              <a:t> per PPK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400124" y="3380242"/>
            <a:ext cx="1439818" cy="252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39" b="1" i="1" dirty="0">
                <a:solidFill>
                  <a:srgbClr val="7030A0"/>
                </a:solidFill>
              </a:rPr>
              <a:t>Menu RPD </a:t>
            </a:r>
            <a:r>
              <a:rPr lang="en-US" sz="1039" b="1" i="1" dirty="0" err="1">
                <a:solidFill>
                  <a:srgbClr val="7030A0"/>
                </a:solidFill>
              </a:rPr>
              <a:t>dan</a:t>
            </a:r>
            <a:r>
              <a:rPr lang="en-US" sz="1039" b="1" i="1" dirty="0">
                <a:solidFill>
                  <a:srgbClr val="7030A0"/>
                </a:solidFill>
              </a:rPr>
              <a:t> </a:t>
            </a:r>
            <a:r>
              <a:rPr lang="en-US" sz="1039" b="1" i="1" dirty="0" err="1">
                <a:solidFill>
                  <a:srgbClr val="7030A0"/>
                </a:solidFill>
              </a:rPr>
              <a:t>Renkas</a:t>
            </a:r>
            <a:endParaRPr lang="en-US" sz="1039" b="1" i="1" dirty="0">
              <a:solidFill>
                <a:srgbClr val="7030A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980422" y="4992456"/>
            <a:ext cx="849913" cy="252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39" b="1" i="1" dirty="0">
                <a:solidFill>
                  <a:srgbClr val="7030A0"/>
                </a:solidFill>
              </a:rPr>
              <a:t>Import data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775" y="4306236"/>
            <a:ext cx="1099045" cy="599541"/>
          </a:xfrm>
          <a:prstGeom prst="rect">
            <a:avLst/>
          </a:prstGeom>
        </p:spPr>
      </p:pic>
      <p:pic>
        <p:nvPicPr>
          <p:cNvPr id="91" name="Picture 5" descr="iMac-Mask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806" y="3845635"/>
            <a:ext cx="1274719" cy="108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370" y="4266836"/>
            <a:ext cx="675998" cy="675998"/>
          </a:xfrm>
          <a:prstGeom prst="rect">
            <a:avLst/>
          </a:prstGeom>
        </p:spPr>
      </p:pic>
      <p:sp>
        <p:nvSpPr>
          <p:cNvPr id="94" name="Oval 93"/>
          <p:cNvSpPr>
            <a:spLocks noChangeArrowheads="1"/>
          </p:cNvSpPr>
          <p:nvPr/>
        </p:nvSpPr>
        <p:spPr bwMode="auto">
          <a:xfrm>
            <a:off x="851638" y="4080031"/>
            <a:ext cx="178219" cy="178219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536" tIns="45267" rIns="90536" bIns="45267" numCol="1" anchor="t" anchorCtr="0" compatLnSpc="1">
            <a:prstTxWarp prst="textNoShape">
              <a:avLst/>
            </a:prstTxWarp>
          </a:bodyPr>
          <a:lstStyle/>
          <a:p>
            <a:endParaRPr lang="id-ID" sz="3775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16" y="3934381"/>
            <a:ext cx="1035040" cy="602134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2449862" y="4592967"/>
            <a:ext cx="1726756" cy="252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39" b="1" i="1" dirty="0">
                <a:solidFill>
                  <a:srgbClr val="7030A0"/>
                </a:solidFill>
              </a:rPr>
              <a:t>Import data </a:t>
            </a:r>
            <a:r>
              <a:rPr lang="en-US" sz="1039" b="1" i="1" dirty="0" err="1">
                <a:solidFill>
                  <a:srgbClr val="7030A0"/>
                </a:solidFill>
              </a:rPr>
              <a:t>Pegawai</a:t>
            </a:r>
            <a:r>
              <a:rPr lang="en-US" sz="1039" b="1" i="1" dirty="0">
                <a:solidFill>
                  <a:srgbClr val="7030A0"/>
                </a:solidFill>
              </a:rPr>
              <a:t> (ANG)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46" y="3462840"/>
            <a:ext cx="923178" cy="722731"/>
          </a:xfrm>
          <a:prstGeom prst="rect">
            <a:avLst/>
          </a:prstGeom>
        </p:spPr>
      </p:pic>
      <p:pic>
        <p:nvPicPr>
          <p:cNvPr id="96" name="Picture 5" descr="iMac-Mask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915" y="5032204"/>
            <a:ext cx="1274719" cy="108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479" y="5453405"/>
            <a:ext cx="675998" cy="675998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2336372" y="5145198"/>
            <a:ext cx="718466" cy="305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86" dirty="0"/>
              <a:t>KRISNA</a:t>
            </a:r>
            <a:endParaRPr lang="en-US" sz="1386" dirty="0"/>
          </a:p>
        </p:txBody>
      </p:sp>
      <p:sp>
        <p:nvSpPr>
          <p:cNvPr id="99" name="TextBox 98"/>
          <p:cNvSpPr txBox="1"/>
          <p:nvPr/>
        </p:nvSpPr>
        <p:spPr>
          <a:xfrm>
            <a:off x="2474673" y="5380052"/>
            <a:ext cx="1396536" cy="252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39" b="1" i="1" dirty="0">
                <a:solidFill>
                  <a:srgbClr val="7030A0"/>
                </a:solidFill>
              </a:rPr>
              <a:t>Import data </a:t>
            </a:r>
            <a:r>
              <a:rPr lang="en-US" sz="1039" b="1" i="1" dirty="0" err="1">
                <a:solidFill>
                  <a:srgbClr val="7030A0"/>
                </a:solidFill>
              </a:rPr>
              <a:t>Referensi</a:t>
            </a:r>
            <a:endParaRPr lang="en-US" sz="1039" b="1" i="1" dirty="0">
              <a:solidFill>
                <a:srgbClr val="7030A0"/>
              </a:solidFill>
            </a:endParaRPr>
          </a:p>
        </p:txBody>
      </p:sp>
      <p:sp>
        <p:nvSpPr>
          <p:cNvPr id="100" name="Oval 99"/>
          <p:cNvSpPr>
            <a:spLocks noChangeArrowheads="1"/>
          </p:cNvSpPr>
          <p:nvPr/>
        </p:nvSpPr>
        <p:spPr bwMode="auto">
          <a:xfrm>
            <a:off x="882550" y="5295137"/>
            <a:ext cx="178219" cy="178219"/>
          </a:xfrm>
          <a:prstGeom prst="ellipse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536" tIns="45267" rIns="90536" bIns="45267" numCol="1" anchor="t" anchorCtr="0" compatLnSpc="1">
            <a:prstTxWarp prst="textNoShape">
              <a:avLst/>
            </a:prstTxWarp>
          </a:bodyPr>
          <a:lstStyle/>
          <a:p>
            <a:endParaRPr lang="id-ID" sz="3775"/>
          </a:p>
        </p:txBody>
      </p:sp>
      <p:grpSp>
        <p:nvGrpSpPr>
          <p:cNvPr id="101" name="Group 100"/>
          <p:cNvGrpSpPr/>
          <p:nvPr/>
        </p:nvGrpSpPr>
        <p:grpSpPr>
          <a:xfrm flipV="1">
            <a:off x="3062747" y="3330660"/>
            <a:ext cx="2518783" cy="2028621"/>
            <a:chOff x="3339289" y="1459795"/>
            <a:chExt cx="492446" cy="220723"/>
          </a:xfrm>
        </p:grpSpPr>
        <p:cxnSp>
          <p:nvCxnSpPr>
            <p:cNvPr id="102" name="Straight Connector 101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rgbClr val="00B050"/>
              </a:solidFill>
              <a:prstDash val="solid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3339289" y="1459795"/>
              <a:ext cx="254910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479" y="1685606"/>
            <a:ext cx="1146583" cy="63937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27" y="5062882"/>
            <a:ext cx="1097294" cy="675270"/>
          </a:xfrm>
          <a:prstGeom prst="rect">
            <a:avLst/>
          </a:prstGeom>
        </p:spPr>
      </p:pic>
      <p:sp>
        <p:nvSpPr>
          <p:cNvPr id="104" name="Rectangle 103"/>
          <p:cNvSpPr/>
          <p:nvPr/>
        </p:nvSpPr>
        <p:spPr>
          <a:xfrm>
            <a:off x="766304" y="6050446"/>
            <a:ext cx="2779991" cy="5039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nn-NO" sz="1783" dirty="0"/>
              <a:t>APLIKASI EKSISTING</a:t>
            </a:r>
            <a:endParaRPr lang="id-ID" sz="1783" dirty="0"/>
          </a:p>
        </p:txBody>
      </p:sp>
    </p:spTree>
    <p:extLst>
      <p:ext uri="{BB962C8B-B14F-4D97-AF65-F5344CB8AC3E}">
        <p14:creationId xmlns:p14="http://schemas.microsoft.com/office/powerpoint/2010/main" val="39148327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558" y="2660255"/>
            <a:ext cx="8318835" cy="32885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4295475" y="1788885"/>
            <a:ext cx="340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 input data Detail,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17153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127" y="1516828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Agency FB" panose="020B0503020202020204" pitchFamily="34" charset="0"/>
              </a:rPr>
              <a:t>Menginput</a:t>
            </a:r>
            <a:r>
              <a:rPr lang="en-US" sz="2400" u="sng" dirty="0">
                <a:latin typeface="Agency FB" panose="020B0503020202020204" pitchFamily="34" charset="0"/>
              </a:rPr>
              <a:t> Data RKAKL </a:t>
            </a:r>
            <a:r>
              <a:rPr lang="en-US" sz="2400" u="sng" dirty="0" err="1">
                <a:latin typeface="Agency FB" panose="020B0503020202020204" pitchFamily="34" charset="0"/>
              </a:rPr>
              <a:t>dari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awal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melalui</a:t>
            </a:r>
            <a:r>
              <a:rPr lang="en-US" sz="2400" u="sng" dirty="0">
                <a:latin typeface="Agency FB" panose="020B0503020202020204" pitchFamily="34" charset="0"/>
              </a:rPr>
              <a:t> form RUH &gt; </a:t>
            </a:r>
            <a:r>
              <a:rPr lang="en-US" sz="2400" u="sng" dirty="0" err="1">
                <a:latin typeface="Agency FB" panose="020B0503020202020204" pitchFamily="34" charset="0"/>
              </a:rPr>
              <a:t>Belanja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452743" y="2078018"/>
            <a:ext cx="85738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tahun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berikutnya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Utility &gt; </a:t>
            </a:r>
            <a:r>
              <a:rPr lang="en-US" sz="2400" dirty="0" err="1">
                <a:latin typeface="Agency FB" panose="020B0503020202020204" pitchFamily="34" charset="0"/>
              </a:rPr>
              <a:t>memilih</a:t>
            </a:r>
            <a:r>
              <a:rPr lang="en-US" sz="2400" dirty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>
                <a:latin typeface="Agency FB" panose="020B0503020202020204" pitchFamily="34" charset="0"/>
              </a:rPr>
              <a:t>Pilih</a:t>
            </a:r>
            <a:r>
              <a:rPr lang="en-US" sz="2400" dirty="0">
                <a:latin typeface="Agency FB" panose="020B0503020202020204" pitchFamily="34" charset="0"/>
              </a:rPr>
              <a:t> status history RKAKL </a:t>
            </a:r>
            <a:r>
              <a:rPr lang="en-US" sz="2400" dirty="0" err="1">
                <a:latin typeface="Agency FB" panose="020B0503020202020204" pitchFamily="34" charset="0"/>
              </a:rPr>
              <a:t>Awal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Upload ADK GPP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untuk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perhitungan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gaji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pegawai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Penarikan</a:t>
            </a:r>
            <a:r>
              <a:rPr lang="en-US" sz="2400" dirty="0">
                <a:latin typeface="Agency FB" panose="020B0503020202020204" pitchFamily="34" charset="0"/>
              </a:rPr>
              <a:t> Dana </a:t>
            </a:r>
            <a:r>
              <a:rPr lang="en-US" sz="2400" dirty="0" err="1">
                <a:latin typeface="Agency FB" panose="020B0503020202020204" pitchFamily="34" charset="0"/>
              </a:rPr>
              <a:t>bulanan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Penerimaan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Approval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25899637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153781" y="1487671"/>
            <a:ext cx="340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seluruh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diinput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aplikasi</a:t>
            </a:r>
            <a:r>
              <a:rPr lang="en-US" dirty="0">
                <a:latin typeface="Agency FB" panose="020B0503020202020204" pitchFamily="34" charset="0"/>
              </a:rPr>
              <a:t> SAKTI </a:t>
            </a:r>
            <a:r>
              <a:rPr lang="en-US" dirty="0" err="1">
                <a:latin typeface="Agency FB" panose="020B0503020202020204" pitchFamily="34" charset="0"/>
              </a:rPr>
              <a:t>menyediakan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fitur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penghitungan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gaji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pegawai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secara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otomatis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merestore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dari</a:t>
            </a:r>
            <a:r>
              <a:rPr lang="en-US" dirty="0">
                <a:latin typeface="Agency FB" panose="020B0503020202020204" pitchFamily="34" charset="0"/>
              </a:rPr>
              <a:t> ADK GPP.</a:t>
            </a:r>
          </a:p>
        </p:txBody>
      </p:sp>
      <p:sp>
        <p:nvSpPr>
          <p:cNvPr id="3" name="Rectangle 2"/>
          <p:cNvSpPr/>
          <p:nvPr/>
        </p:nvSpPr>
        <p:spPr>
          <a:xfrm flipH="1">
            <a:off x="230878" y="2964999"/>
            <a:ext cx="340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Masuk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</a:t>
            </a:r>
            <a:r>
              <a:rPr lang="en-US" dirty="0">
                <a:latin typeface="Agency FB" panose="020B0503020202020204" pitchFamily="34" charset="0"/>
              </a:rPr>
              <a:t> menu </a:t>
            </a:r>
            <a:r>
              <a:rPr lang="en-US" dirty="0" err="1">
                <a:latin typeface="Agency FB" panose="020B0503020202020204" pitchFamily="34" charset="0"/>
              </a:rPr>
              <a:t>Pegawai</a:t>
            </a:r>
            <a:r>
              <a:rPr lang="en-US" dirty="0">
                <a:latin typeface="Agency FB" panose="020B0503020202020204" pitchFamily="34" charset="0"/>
              </a:rPr>
              <a:t> – Restore Data </a:t>
            </a:r>
            <a:r>
              <a:rPr lang="en-US" dirty="0" err="1">
                <a:latin typeface="Agency FB" panose="020B0503020202020204" pitchFamily="34" charset="0"/>
              </a:rPr>
              <a:t>aplikasi</a:t>
            </a:r>
            <a:r>
              <a:rPr lang="en-US" dirty="0">
                <a:latin typeface="Agency FB" panose="020B0503020202020204" pitchFamily="34" charset="0"/>
              </a:rPr>
              <a:t> GPP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975" y="1487671"/>
            <a:ext cx="8330942" cy="35025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flipH="1">
            <a:off x="269427" y="3611330"/>
            <a:ext cx="340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Cari</a:t>
            </a:r>
            <a:r>
              <a:rPr lang="en-US" dirty="0">
                <a:latin typeface="Agency FB" panose="020B0503020202020204" pitchFamily="34" charset="0"/>
              </a:rPr>
              <a:t> File”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“Proses Upload”</a:t>
            </a:r>
          </a:p>
        </p:txBody>
      </p:sp>
    </p:spTree>
    <p:extLst>
      <p:ext uri="{BB962C8B-B14F-4D97-AF65-F5344CB8AC3E}">
        <p14:creationId xmlns:p14="http://schemas.microsoft.com/office/powerpoint/2010/main" val="29804158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127" y="1516828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Agency FB" panose="020B0503020202020204" pitchFamily="34" charset="0"/>
              </a:rPr>
              <a:t>Menginput</a:t>
            </a:r>
            <a:r>
              <a:rPr lang="en-US" sz="2400" u="sng" dirty="0">
                <a:latin typeface="Agency FB" panose="020B0503020202020204" pitchFamily="34" charset="0"/>
              </a:rPr>
              <a:t> Data RKAKL </a:t>
            </a:r>
            <a:r>
              <a:rPr lang="en-US" sz="2400" u="sng" dirty="0" err="1">
                <a:latin typeface="Agency FB" panose="020B0503020202020204" pitchFamily="34" charset="0"/>
              </a:rPr>
              <a:t>dari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awal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melalui</a:t>
            </a:r>
            <a:r>
              <a:rPr lang="en-US" sz="2400" u="sng" dirty="0">
                <a:latin typeface="Agency FB" panose="020B0503020202020204" pitchFamily="34" charset="0"/>
              </a:rPr>
              <a:t> form RUH &gt; </a:t>
            </a:r>
            <a:r>
              <a:rPr lang="en-US" sz="2400" u="sng" dirty="0" err="1">
                <a:latin typeface="Agency FB" panose="020B0503020202020204" pitchFamily="34" charset="0"/>
              </a:rPr>
              <a:t>Belanja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452743" y="2078018"/>
            <a:ext cx="85738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tahun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berikutnya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Utility &gt; </a:t>
            </a:r>
            <a:r>
              <a:rPr lang="en-US" sz="2400" dirty="0" err="1">
                <a:latin typeface="Agency FB" panose="020B0503020202020204" pitchFamily="34" charset="0"/>
              </a:rPr>
              <a:t>memilih</a:t>
            </a:r>
            <a:r>
              <a:rPr lang="en-US" sz="2400" dirty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>
                <a:latin typeface="Agency FB" panose="020B0503020202020204" pitchFamily="34" charset="0"/>
              </a:rPr>
              <a:t>Pilih</a:t>
            </a:r>
            <a:r>
              <a:rPr lang="en-US" sz="2400" dirty="0">
                <a:latin typeface="Agency FB" panose="020B0503020202020204" pitchFamily="34" charset="0"/>
              </a:rPr>
              <a:t> status history RKAKL </a:t>
            </a:r>
            <a:r>
              <a:rPr lang="en-US" sz="2400" dirty="0" err="1">
                <a:latin typeface="Agency FB" panose="020B0503020202020204" pitchFamily="34" charset="0"/>
              </a:rPr>
              <a:t>Awal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Upload ADK GPP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perhitungan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gaji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pegawai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Rencana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Penarikan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Dana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bulanan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Penerimaan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Approval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5051449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153781" y="1639608"/>
            <a:ext cx="3407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Langkah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selanjutnya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form RUH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selesai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diinput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bersama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perhitungan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gaji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pegawai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adalah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penyesuaian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rencana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penarikan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bulanan</a:t>
            </a:r>
            <a:r>
              <a:rPr lang="en-US" dirty="0">
                <a:latin typeface="Agency FB" panose="020B0503020202020204" pitchFamily="34" charset="0"/>
              </a:rPr>
              <a:t> (RPD </a:t>
            </a:r>
            <a:r>
              <a:rPr lang="en-US" dirty="0" err="1">
                <a:latin typeface="Agency FB" panose="020B0503020202020204" pitchFamily="34" charset="0"/>
              </a:rPr>
              <a:t>Bulanan</a:t>
            </a:r>
            <a:r>
              <a:rPr lang="en-US" dirty="0">
                <a:latin typeface="Agency FB" panose="020B0503020202020204" pitchFamily="34" charset="0"/>
              </a:rPr>
              <a:t>) yang </a:t>
            </a:r>
            <a:r>
              <a:rPr lang="en-US" dirty="0" err="1">
                <a:latin typeface="Agency FB" panose="020B0503020202020204" pitchFamily="34" charset="0"/>
              </a:rPr>
              <a:t>dilakukan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melalui</a:t>
            </a:r>
            <a:r>
              <a:rPr lang="en-US" dirty="0">
                <a:latin typeface="Agency FB" panose="020B0503020202020204" pitchFamily="34" charset="0"/>
              </a:rPr>
              <a:t> menu RUH &gt; POK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962" y="1639608"/>
            <a:ext cx="8512048" cy="43033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H="1">
            <a:off x="153781" y="3431482"/>
            <a:ext cx="340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pencarian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memilih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menampilkan</a:t>
            </a:r>
            <a:r>
              <a:rPr lang="en-US" dirty="0">
                <a:latin typeface="Agency FB" panose="020B0503020202020204" pitchFamily="34" charset="0"/>
              </a:rPr>
              <a:t> data POK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tersebut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39586167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950" y="3004623"/>
            <a:ext cx="5152722" cy="30104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32264" y="1897791"/>
            <a:ext cx="5095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Renc</a:t>
            </a:r>
            <a:r>
              <a:rPr lang="en-US" dirty="0">
                <a:latin typeface="Agency FB" panose="020B0503020202020204" pitchFamily="34" charset="0"/>
              </a:rPr>
              <a:t>. </a:t>
            </a:r>
            <a:r>
              <a:rPr lang="en-US" dirty="0" err="1">
                <a:latin typeface="Agency FB" panose="020B0503020202020204" pitchFamily="34" charset="0"/>
              </a:rPr>
              <a:t>Penarikan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masih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belum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(</a:t>
            </a:r>
            <a:r>
              <a:rPr lang="en-US" dirty="0" err="1">
                <a:latin typeface="Agency FB" panose="020B0503020202020204" pitchFamily="34" charset="0"/>
              </a:rPr>
              <a:t>berwarna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merah</a:t>
            </a:r>
            <a:r>
              <a:rPr lang="en-US" dirty="0">
                <a:latin typeface="Agency FB" panose="020B0503020202020204" pitchFamily="34" charset="0"/>
              </a:rPr>
              <a:t>)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menyesuaikan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rencana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penarikan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bulanan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tersebut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132262" y="3494202"/>
            <a:ext cx="50959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itu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bagian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bawah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terdapat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fitur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Tayang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sampai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level 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”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Tayang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Semua</a:t>
            </a:r>
            <a:r>
              <a:rPr lang="en-US" dirty="0">
                <a:latin typeface="Agency FB" panose="020B0503020202020204" pitchFamily="34" charset="0"/>
              </a:rPr>
              <a:t>”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memeriksa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lebih</a:t>
            </a:r>
            <a:r>
              <a:rPr lang="en-US" dirty="0">
                <a:latin typeface="Agency FB" panose="020B0503020202020204" pitchFamily="34" charset="0"/>
              </a:rPr>
              <a:t> detail </a:t>
            </a:r>
            <a:r>
              <a:rPr lang="en-US" dirty="0" err="1">
                <a:latin typeface="Agency FB" panose="020B0503020202020204" pitchFamily="34" charset="0"/>
              </a:rPr>
              <a:t>terkait</a:t>
            </a:r>
            <a:r>
              <a:rPr lang="en-US" dirty="0">
                <a:latin typeface="Agency FB" panose="020B0503020202020204" pitchFamily="34" charset="0"/>
              </a:rPr>
              <a:t> detail yang </a:t>
            </a:r>
            <a:r>
              <a:rPr lang="en-US" dirty="0" err="1">
                <a:latin typeface="Agency FB" panose="020B0503020202020204" pitchFamily="34" charset="0"/>
              </a:rPr>
              <a:t>belum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rencana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penarikannya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Apabila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masih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terdapat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ketidak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sesuaian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ini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diidentifikasi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melakukan</a:t>
            </a:r>
            <a:r>
              <a:rPr lang="en-US" dirty="0">
                <a:latin typeface="Agency FB" panose="020B0503020202020204" pitchFamily="34" charset="0"/>
              </a:rPr>
              <a:t> menu “</a:t>
            </a:r>
            <a:r>
              <a:rPr lang="en-US" dirty="0" err="1">
                <a:latin typeface="Agency FB" panose="020B0503020202020204" pitchFamily="34" charset="0"/>
              </a:rPr>
              <a:t>Validasi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”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kode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kesalahan</a:t>
            </a:r>
            <a:r>
              <a:rPr lang="en-US" dirty="0">
                <a:latin typeface="Agency FB" panose="020B0503020202020204" pitchFamily="34" charset="0"/>
              </a:rPr>
              <a:t> 053. </a:t>
            </a:r>
          </a:p>
        </p:txBody>
      </p:sp>
      <p:sp>
        <p:nvSpPr>
          <p:cNvPr id="5" name="Rectangle 4"/>
          <p:cNvSpPr/>
          <p:nvPr/>
        </p:nvSpPr>
        <p:spPr>
          <a:xfrm flipH="1">
            <a:off x="132263" y="2834496"/>
            <a:ext cx="50959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Atau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icon expand (v)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komponen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menyesuaikan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rencana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penarikan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dari</a:t>
            </a:r>
            <a:r>
              <a:rPr lang="en-US" dirty="0">
                <a:latin typeface="Agency FB" panose="020B0503020202020204" pitchFamily="34" charset="0"/>
              </a:rPr>
              <a:t> level detail.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5642" y="1454455"/>
            <a:ext cx="6497428" cy="152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824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764" y="1897791"/>
            <a:ext cx="7706801" cy="36009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32264" y="1897791"/>
            <a:ext cx="39018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dilihat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masih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ada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penarikan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belum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disesuaikan</a:t>
            </a:r>
            <a:r>
              <a:rPr lang="en-US" dirty="0">
                <a:latin typeface="Agency FB" panose="020B0503020202020204" pitchFamily="34" charset="0"/>
              </a:rPr>
              <a:t> (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menu </a:t>
            </a:r>
            <a:r>
              <a:rPr lang="en-US" dirty="0" err="1">
                <a:latin typeface="Agency FB" panose="020B0503020202020204" pitchFamily="34" charset="0"/>
              </a:rPr>
              <a:t>Validasi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terlihat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kode</a:t>
            </a:r>
            <a:r>
              <a:rPr lang="en-US" dirty="0">
                <a:latin typeface="Agency FB" panose="020B0503020202020204" pitchFamily="34" charset="0"/>
              </a:rPr>
              <a:t> error 053)</a:t>
            </a:r>
          </a:p>
        </p:txBody>
      </p:sp>
      <p:sp>
        <p:nvSpPr>
          <p:cNvPr id="4" name="Rectangle 3"/>
          <p:cNvSpPr/>
          <p:nvPr/>
        </p:nvSpPr>
        <p:spPr>
          <a:xfrm flipH="1">
            <a:off x="132264" y="2821121"/>
            <a:ext cx="39018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Silakan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disesuaikan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rencana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penarikannya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pagu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ada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56276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207567" y="1618092"/>
            <a:ext cx="5988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Renc</a:t>
            </a:r>
            <a:r>
              <a:rPr lang="en-US" dirty="0">
                <a:latin typeface="Agency FB" panose="020B0503020202020204" pitchFamily="34" charset="0"/>
              </a:rPr>
              <a:t>. </a:t>
            </a:r>
            <a:r>
              <a:rPr lang="en-US" dirty="0" err="1">
                <a:latin typeface="Agency FB" panose="020B0503020202020204" pitchFamily="34" charset="0"/>
              </a:rPr>
              <a:t>Penarikan</a:t>
            </a:r>
            <a:r>
              <a:rPr lang="en-US" dirty="0">
                <a:latin typeface="Agency FB" panose="020B0503020202020204" pitchFamily="34" charset="0"/>
              </a:rPr>
              <a:t>”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dialog box </a:t>
            </a:r>
            <a:r>
              <a:rPr lang="en-US" dirty="0" err="1">
                <a:latin typeface="Agency FB" panose="020B0503020202020204" pitchFamily="34" charset="0"/>
              </a:rPr>
              <a:t>seperti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berikut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855" y="1618092"/>
            <a:ext cx="5218409" cy="42763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H="1">
            <a:off x="207567" y="2264423"/>
            <a:ext cx="5988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Pagu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disediakan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harus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tidak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memiliki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sisa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sehingga</a:t>
            </a:r>
            <a:r>
              <a:rPr lang="en-US" dirty="0">
                <a:latin typeface="Agency FB" panose="020B0503020202020204" pitchFamily="34" charset="0"/>
              </a:rPr>
              <a:t> POK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divalidasi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82128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332" y="2324012"/>
            <a:ext cx="7668695" cy="28769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414508" y="3300822"/>
            <a:ext cx="3858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seluruh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rencana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penarikan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disesuaikan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melanjutkan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</a:t>
            </a:r>
            <a:r>
              <a:rPr lang="en-US" dirty="0">
                <a:latin typeface="Agency FB" panose="020B0503020202020204" pitchFamily="34" charset="0"/>
              </a:rPr>
              <a:t> proses </a:t>
            </a:r>
            <a:r>
              <a:rPr lang="en-US" dirty="0" err="1">
                <a:latin typeface="Agency FB" panose="020B0503020202020204" pitchFamily="34" charset="0"/>
              </a:rPr>
              <a:t>selanjutnya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2973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127" y="1516828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Agency FB" panose="020B0503020202020204" pitchFamily="34" charset="0"/>
              </a:rPr>
              <a:t>Menginput</a:t>
            </a:r>
            <a:r>
              <a:rPr lang="en-US" sz="2400" u="sng" dirty="0">
                <a:latin typeface="Agency FB" panose="020B0503020202020204" pitchFamily="34" charset="0"/>
              </a:rPr>
              <a:t> Data RKAKL </a:t>
            </a:r>
            <a:r>
              <a:rPr lang="en-US" sz="2400" u="sng" dirty="0" err="1">
                <a:latin typeface="Agency FB" panose="020B0503020202020204" pitchFamily="34" charset="0"/>
              </a:rPr>
              <a:t>dari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awal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melalui</a:t>
            </a:r>
            <a:r>
              <a:rPr lang="en-US" sz="2400" u="sng" dirty="0">
                <a:latin typeface="Agency FB" panose="020B0503020202020204" pitchFamily="34" charset="0"/>
              </a:rPr>
              <a:t> form RUH &gt; </a:t>
            </a:r>
            <a:r>
              <a:rPr lang="en-US" sz="2400" u="sng" dirty="0" err="1">
                <a:latin typeface="Agency FB" panose="020B0503020202020204" pitchFamily="34" charset="0"/>
              </a:rPr>
              <a:t>Belanja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452743" y="2078018"/>
            <a:ext cx="85738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tahun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berikutnya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Utility &gt; </a:t>
            </a:r>
            <a:r>
              <a:rPr lang="en-US" sz="2400" dirty="0" err="1">
                <a:latin typeface="Agency FB" panose="020B0503020202020204" pitchFamily="34" charset="0"/>
              </a:rPr>
              <a:t>memilih</a:t>
            </a:r>
            <a:r>
              <a:rPr lang="en-US" sz="2400" dirty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>
                <a:latin typeface="Agency FB" panose="020B0503020202020204" pitchFamily="34" charset="0"/>
              </a:rPr>
              <a:t>Pilih</a:t>
            </a:r>
            <a:r>
              <a:rPr lang="en-US" sz="2400" dirty="0">
                <a:latin typeface="Agency FB" panose="020B0503020202020204" pitchFamily="34" charset="0"/>
              </a:rPr>
              <a:t> status history RKAKL </a:t>
            </a:r>
            <a:r>
              <a:rPr lang="en-US" sz="2400" dirty="0" err="1">
                <a:latin typeface="Agency FB" panose="020B0503020202020204" pitchFamily="34" charset="0"/>
              </a:rPr>
              <a:t>Awal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Upload ADK GPP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perhitungan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gaji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pegawai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Penarikan</a:t>
            </a:r>
            <a:r>
              <a:rPr lang="en-US" sz="2400" dirty="0">
                <a:latin typeface="Agency FB" panose="020B0503020202020204" pitchFamily="34" charset="0"/>
              </a:rPr>
              <a:t> Dana </a:t>
            </a:r>
            <a:r>
              <a:rPr lang="en-US" sz="2400" dirty="0" err="1">
                <a:latin typeface="Agency FB" panose="020B0503020202020204" pitchFamily="34" charset="0"/>
              </a:rPr>
              <a:t>bulanan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Menginput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Pendapatan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Penerimaan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Approval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143381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53530" y="417017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>
                <a:solidFill>
                  <a:srgbClr val="002060"/>
                </a:solidFill>
                <a:latin typeface="+mn-lt"/>
              </a:rPr>
              <a:t>Role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dalam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Modul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Penganggaran</a:t>
            </a:r>
            <a:endParaRPr lang="en-ID" sz="48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428" y="6170216"/>
            <a:ext cx="580739" cy="586775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741943" y="1348454"/>
            <a:ext cx="6901312" cy="4453351"/>
            <a:chOff x="87933" y="1650820"/>
            <a:chExt cx="6901312" cy="4515129"/>
          </a:xfrm>
        </p:grpSpPr>
        <p:sp>
          <p:nvSpPr>
            <p:cNvPr id="19" name="Rounded Rectangle 18"/>
            <p:cNvSpPr/>
            <p:nvPr/>
          </p:nvSpPr>
          <p:spPr>
            <a:xfrm>
              <a:off x="587188" y="2141302"/>
              <a:ext cx="5902802" cy="3824587"/>
            </a:xfrm>
            <a:prstGeom prst="roundRect">
              <a:avLst>
                <a:gd name="adj" fmla="val 6713"/>
              </a:avLst>
            </a:prstGeom>
            <a:noFill/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>
                <a:buClr>
                  <a:srgbClr val="00B0F0"/>
                </a:buClr>
              </a:pPr>
              <a:r>
                <a:rPr lang="en-GB" sz="2000" b="1" dirty="0">
                  <a:solidFill>
                    <a:schemeClr val="tx1"/>
                  </a:solidFill>
                  <a:cs typeface="Segoe UI" panose="020B0502040204020203" pitchFamily="34" charset="0"/>
                </a:rPr>
                <a:t>Operator:</a:t>
              </a: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Membuat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Rencana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Kerja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Anggaran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Satker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(RKA)</a:t>
              </a: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Mencetak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RKAKL</a:t>
              </a: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Mencetak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Lampiran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RKAKL</a:t>
              </a: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Mencetak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Laporan-laporan</a:t>
              </a:r>
              <a:endParaRPr lang="en-US" sz="1400" kern="100" dirty="0">
                <a:solidFill>
                  <a:schemeClr val="tx1"/>
                </a:solidFill>
                <a:ea typeface="Malgun Gothic"/>
                <a:cs typeface="Segoe UI" pitchFamily="34" charset="0"/>
              </a:endParaRP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Mengirim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ADK DIPA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Revisi</a:t>
              </a:r>
              <a:endParaRPr lang="en-US" sz="1400" kern="100" dirty="0">
                <a:solidFill>
                  <a:schemeClr val="tx1"/>
                </a:solidFill>
                <a:ea typeface="Malgun Gothic"/>
                <a:cs typeface="Segoe UI" pitchFamily="34" charset="0"/>
              </a:endParaRP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Merekam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data POK</a:t>
              </a:r>
              <a:r>
                <a:rPr lang="id-ID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(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Rencana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id-ID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Penarikan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id-ID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Dana B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ulanan</a:t>
              </a:r>
              <a:r>
                <a:rPr lang="id-ID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)</a:t>
              </a:r>
              <a:endParaRPr lang="en-US" sz="1400" kern="100" dirty="0">
                <a:solidFill>
                  <a:schemeClr val="tx1"/>
                </a:solidFill>
                <a:ea typeface="Malgun Gothic"/>
                <a:cs typeface="Segoe UI" pitchFamily="34" charset="0"/>
              </a:endParaRP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Mere</a:t>
              </a:r>
              <a:r>
                <a:rPr lang="id-ID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store dan mere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kam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data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pegawai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endParaRPr lang="id-ID" sz="1400" kern="100" dirty="0">
                <a:solidFill>
                  <a:schemeClr val="tx1"/>
                </a:solidFill>
                <a:ea typeface="Malgun Gothic"/>
                <a:cs typeface="Segoe UI" pitchFamily="34" charset="0"/>
              </a:endParaRP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Mencetak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konsep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DIPA</a:t>
              </a: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Merekam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</a:t>
              </a:r>
              <a:r>
                <a:rPr lang="en-US" sz="1400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usulan</a:t>
              </a:r>
              <a:r>
                <a:rPr lang="en-US" sz="1400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SBK (level Unit)</a:t>
              </a:r>
            </a:p>
            <a:p>
              <a:pPr marL="463550" lvl="3" indent="-347663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sz="14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Mengakses</a:t>
              </a:r>
              <a:r>
                <a:rPr lang="en-US" sz="14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data </a:t>
              </a:r>
              <a:r>
                <a:rPr lang="en-US" sz="14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referensi</a:t>
              </a:r>
              <a:r>
                <a:rPr lang="en-US" sz="14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, </a:t>
              </a:r>
              <a:r>
                <a:rPr lang="en-US" sz="14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dan</a:t>
              </a:r>
              <a:r>
                <a:rPr lang="en-US" sz="14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lain-lain</a:t>
              </a:r>
              <a:endParaRPr lang="en-US" sz="1400" dirty="0">
                <a:solidFill>
                  <a:schemeClr val="tx1"/>
                </a:solidFill>
                <a:cs typeface="Segoe UI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87933" y="2281565"/>
              <a:ext cx="6595693" cy="388438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3946" y="1650820"/>
              <a:ext cx="2395299" cy="23952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741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110748" y="1769932"/>
            <a:ext cx="39771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Langkah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selanjutnya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khusus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penyusunan</a:t>
            </a:r>
            <a:r>
              <a:rPr lang="en-US" dirty="0">
                <a:latin typeface="Agency FB" panose="020B0503020202020204" pitchFamily="34" charset="0"/>
              </a:rPr>
              <a:t> RKAKL </a:t>
            </a:r>
            <a:r>
              <a:rPr lang="en-US" dirty="0" err="1">
                <a:latin typeface="Agency FB" panose="020B0503020202020204" pitchFamily="34" charset="0"/>
              </a:rPr>
              <a:t>adalah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mengisi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Pendapatan</a:t>
            </a:r>
            <a:r>
              <a:rPr lang="en-US" dirty="0">
                <a:latin typeface="Agency FB" panose="020B0503020202020204" pitchFamily="34" charset="0"/>
              </a:rPr>
              <a:t> (</a:t>
            </a:r>
            <a:r>
              <a:rPr lang="en-US" dirty="0" err="1">
                <a:latin typeface="Agency FB" panose="020B0503020202020204" pitchFamily="34" charset="0"/>
              </a:rPr>
              <a:t>berbeda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estimasi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pendapatan</a:t>
            </a:r>
            <a:r>
              <a:rPr lang="en-US" dirty="0">
                <a:latin typeface="Agency FB" panose="020B0503020202020204" pitchFamily="34" charset="0"/>
              </a:rPr>
              <a:t>/</a:t>
            </a:r>
            <a:r>
              <a:rPr lang="en-US" dirty="0" err="1">
                <a:latin typeface="Agency FB" panose="020B0503020202020204" pitchFamily="34" charset="0"/>
              </a:rPr>
              <a:t>penerimaan</a:t>
            </a:r>
            <a:r>
              <a:rPr lang="en-US" dirty="0">
                <a:latin typeface="Agency FB" panose="020B0503020202020204" pitchFamily="34" charset="0"/>
              </a:rPr>
              <a:t>) yang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menu RUH &gt; </a:t>
            </a:r>
            <a:r>
              <a:rPr lang="en-US" dirty="0" err="1">
                <a:latin typeface="Agency FB" panose="020B0503020202020204" pitchFamily="34" charset="0"/>
              </a:rPr>
              <a:t>Penerimaan</a:t>
            </a:r>
            <a:r>
              <a:rPr lang="en-US" dirty="0">
                <a:latin typeface="Agency FB" panose="020B0503020202020204" pitchFamily="34" charset="0"/>
              </a:rPr>
              <a:t>/</a:t>
            </a:r>
            <a:r>
              <a:rPr lang="en-US" dirty="0" err="1">
                <a:latin typeface="Agency FB" panose="020B0503020202020204" pitchFamily="34" charset="0"/>
              </a:rPr>
              <a:t>Pendapatan</a:t>
            </a:r>
            <a:endParaRPr lang="en-US" dirty="0">
              <a:latin typeface="Agency FB" panose="020B05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084" y="1769932"/>
            <a:ext cx="7691865" cy="389934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H="1">
            <a:off x="110747" y="3247260"/>
            <a:ext cx="3977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rekam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apabila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terdapat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rencana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pendapatan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tahunan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5016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127" y="1516828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Agency FB" panose="020B0503020202020204" pitchFamily="34" charset="0"/>
              </a:rPr>
              <a:t>Menginput</a:t>
            </a:r>
            <a:r>
              <a:rPr lang="en-US" sz="2400" u="sng" dirty="0">
                <a:latin typeface="Agency FB" panose="020B0503020202020204" pitchFamily="34" charset="0"/>
              </a:rPr>
              <a:t> Data RKAKL </a:t>
            </a:r>
            <a:r>
              <a:rPr lang="en-US" sz="2400" u="sng" dirty="0" err="1">
                <a:latin typeface="Agency FB" panose="020B0503020202020204" pitchFamily="34" charset="0"/>
              </a:rPr>
              <a:t>dari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awal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melalui</a:t>
            </a:r>
            <a:r>
              <a:rPr lang="en-US" sz="2400" u="sng" dirty="0">
                <a:latin typeface="Agency FB" panose="020B0503020202020204" pitchFamily="34" charset="0"/>
              </a:rPr>
              <a:t> form RUH &gt; </a:t>
            </a:r>
            <a:r>
              <a:rPr lang="en-US" sz="2400" u="sng" dirty="0" err="1">
                <a:latin typeface="Agency FB" panose="020B0503020202020204" pitchFamily="34" charset="0"/>
              </a:rPr>
              <a:t>Belanja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452743" y="2078018"/>
            <a:ext cx="85738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tahun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berikutnya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Utility &gt; </a:t>
            </a:r>
            <a:r>
              <a:rPr lang="en-US" sz="2400" dirty="0" err="1">
                <a:latin typeface="Agency FB" panose="020B0503020202020204" pitchFamily="34" charset="0"/>
              </a:rPr>
              <a:t>memilih</a:t>
            </a:r>
            <a:r>
              <a:rPr lang="en-US" sz="2400" dirty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>
                <a:latin typeface="Agency FB" panose="020B0503020202020204" pitchFamily="34" charset="0"/>
              </a:rPr>
              <a:t>Pilih</a:t>
            </a:r>
            <a:r>
              <a:rPr lang="en-US" sz="2400" dirty="0">
                <a:latin typeface="Agency FB" panose="020B0503020202020204" pitchFamily="34" charset="0"/>
              </a:rPr>
              <a:t> status history RKAKL </a:t>
            </a:r>
            <a:r>
              <a:rPr lang="en-US" sz="2400" dirty="0" err="1">
                <a:latin typeface="Agency FB" panose="020B0503020202020204" pitchFamily="34" charset="0"/>
              </a:rPr>
              <a:t>Awal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Upload ADK GPP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perhitungan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gaji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pegawai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Penarikan</a:t>
            </a:r>
            <a:r>
              <a:rPr lang="en-US" sz="2400" dirty="0">
                <a:latin typeface="Agency FB" panose="020B0503020202020204" pitchFamily="34" charset="0"/>
              </a:rPr>
              <a:t> Dana </a:t>
            </a:r>
            <a:r>
              <a:rPr lang="en-US" sz="2400" dirty="0" err="1">
                <a:latin typeface="Agency FB" panose="020B0503020202020204" pitchFamily="34" charset="0"/>
              </a:rPr>
              <a:t>bulanan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Menginput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Rencana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Penerimaan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dan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Pendapatan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Approval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32635853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498" y="1637729"/>
            <a:ext cx="8817786" cy="422518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10748" y="1637729"/>
            <a:ext cx="29982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harus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apabila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memiliki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pendapatan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adalah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menginput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Rencana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Penerimaan</a:t>
            </a:r>
            <a:r>
              <a:rPr lang="en-US" dirty="0">
                <a:latin typeface="Agency FB" panose="020B0503020202020204" pitchFamily="34" charset="0"/>
              </a:rPr>
              <a:t>/</a:t>
            </a:r>
            <a:r>
              <a:rPr lang="en-US" dirty="0" err="1">
                <a:latin typeface="Agency FB" panose="020B0503020202020204" pitchFamily="34" charset="0"/>
              </a:rPr>
              <a:t>Pendapatan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bulanan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menu RUH &gt; </a:t>
            </a:r>
            <a:r>
              <a:rPr lang="en-US" dirty="0" err="1">
                <a:latin typeface="Agency FB" panose="020B0503020202020204" pitchFamily="34" charset="0"/>
              </a:rPr>
              <a:t>Rencana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Penerimaan</a:t>
            </a:r>
            <a:r>
              <a:rPr lang="en-US" dirty="0">
                <a:latin typeface="Agency FB" panose="020B0503020202020204" pitchFamily="34" charset="0"/>
              </a:rPr>
              <a:t>/</a:t>
            </a:r>
            <a:r>
              <a:rPr lang="en-US" dirty="0" err="1">
                <a:latin typeface="Agency FB" panose="020B0503020202020204" pitchFamily="34" charset="0"/>
              </a:rPr>
              <a:t>Pendapatan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31164857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127" y="1516828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Agency FB" panose="020B0503020202020204" pitchFamily="34" charset="0"/>
              </a:rPr>
              <a:t>Menginput</a:t>
            </a:r>
            <a:r>
              <a:rPr lang="en-US" sz="2400" u="sng" dirty="0">
                <a:latin typeface="Agency FB" panose="020B0503020202020204" pitchFamily="34" charset="0"/>
              </a:rPr>
              <a:t> Data RKAKL </a:t>
            </a:r>
            <a:r>
              <a:rPr lang="en-US" sz="2400" u="sng" dirty="0" err="1">
                <a:latin typeface="Agency FB" panose="020B0503020202020204" pitchFamily="34" charset="0"/>
              </a:rPr>
              <a:t>dari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awal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melalui</a:t>
            </a:r>
            <a:r>
              <a:rPr lang="en-US" sz="2400" u="sng" dirty="0">
                <a:latin typeface="Agency FB" panose="020B0503020202020204" pitchFamily="34" charset="0"/>
              </a:rPr>
              <a:t> form RUH &gt; </a:t>
            </a:r>
            <a:r>
              <a:rPr lang="en-US" sz="2400" u="sng" dirty="0" err="1">
                <a:latin typeface="Agency FB" panose="020B0503020202020204" pitchFamily="34" charset="0"/>
              </a:rPr>
              <a:t>Belanja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452743" y="2078018"/>
            <a:ext cx="85738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tahun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berikutnya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Utility &gt; </a:t>
            </a:r>
            <a:r>
              <a:rPr lang="en-US" sz="2400" dirty="0" err="1">
                <a:latin typeface="Agency FB" panose="020B0503020202020204" pitchFamily="34" charset="0"/>
              </a:rPr>
              <a:t>memilih</a:t>
            </a:r>
            <a:r>
              <a:rPr lang="en-US" sz="2400" dirty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>
                <a:latin typeface="Agency FB" panose="020B0503020202020204" pitchFamily="34" charset="0"/>
              </a:rPr>
              <a:t>Pilih</a:t>
            </a:r>
            <a:r>
              <a:rPr lang="en-US" sz="2400" dirty="0">
                <a:latin typeface="Agency FB" panose="020B0503020202020204" pitchFamily="34" charset="0"/>
              </a:rPr>
              <a:t> status history RKAKL </a:t>
            </a:r>
            <a:r>
              <a:rPr lang="en-US" sz="2400" dirty="0" err="1">
                <a:latin typeface="Agency FB" panose="020B0503020202020204" pitchFamily="34" charset="0"/>
              </a:rPr>
              <a:t>Awal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Upload ADK GPP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perhitungan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gaji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pegawai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Penarikan</a:t>
            </a:r>
            <a:r>
              <a:rPr lang="en-US" sz="2400" dirty="0">
                <a:latin typeface="Agency FB" panose="020B0503020202020204" pitchFamily="34" charset="0"/>
              </a:rPr>
              <a:t> Dana </a:t>
            </a:r>
            <a:r>
              <a:rPr lang="en-US" sz="2400" dirty="0" err="1">
                <a:latin typeface="Agency FB" panose="020B0503020202020204" pitchFamily="34" charset="0"/>
              </a:rPr>
              <a:t>bulanan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Penerimaan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Validasi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Belanja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Approval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KPA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1381383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239840" y="1538343"/>
            <a:ext cx="29982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Langkah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harus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oleh</a:t>
            </a:r>
            <a:r>
              <a:rPr lang="en-US" dirty="0">
                <a:latin typeface="Agency FB" panose="020B0503020202020204" pitchFamily="34" charset="0"/>
              </a:rPr>
              <a:t> operator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sebelum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diapprove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oleh</a:t>
            </a:r>
            <a:r>
              <a:rPr lang="en-US" dirty="0">
                <a:latin typeface="Agency FB" panose="020B0503020202020204" pitchFamily="34" charset="0"/>
              </a:rPr>
              <a:t> KPA </a:t>
            </a:r>
            <a:r>
              <a:rPr lang="en-US" dirty="0" err="1">
                <a:latin typeface="Agency FB" panose="020B0503020202020204" pitchFamily="34" charset="0"/>
              </a:rPr>
              <a:t>adalah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Validasi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mengetahui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secara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sistem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langkah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mana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terlewat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atau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belum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052" y="1538343"/>
            <a:ext cx="8506598" cy="43182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flipH="1">
            <a:off x="239840" y="3555763"/>
            <a:ext cx="2998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checkbox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baris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divalidasi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“Proses”</a:t>
            </a:r>
          </a:p>
        </p:txBody>
      </p:sp>
      <p:sp>
        <p:nvSpPr>
          <p:cNvPr id="5" name="Rectangle 4"/>
          <p:cNvSpPr/>
          <p:nvPr/>
        </p:nvSpPr>
        <p:spPr>
          <a:xfrm flipH="1">
            <a:off x="239840" y="4202094"/>
            <a:ext cx="2998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Apabila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terdapat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kegagalan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dilihat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penjelasannya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Lihat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Kode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Validasi</a:t>
            </a:r>
            <a:r>
              <a:rPr lang="en-US" dirty="0">
                <a:latin typeface="Agency FB" panose="020B0503020202020204" pitchFamily="34" charset="0"/>
              </a:rPr>
              <a:t>”</a:t>
            </a:r>
          </a:p>
        </p:txBody>
      </p:sp>
      <p:sp>
        <p:nvSpPr>
          <p:cNvPr id="6" name="Rectangle 5"/>
          <p:cNvSpPr/>
          <p:nvPr/>
        </p:nvSpPr>
        <p:spPr>
          <a:xfrm flipH="1">
            <a:off x="239840" y="5125424"/>
            <a:ext cx="29982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KPA </a:t>
            </a:r>
            <a:r>
              <a:rPr lang="en-US" dirty="0" err="1">
                <a:latin typeface="Agency FB" panose="020B0503020202020204" pitchFamily="34" charset="0"/>
              </a:rPr>
              <a:t>baru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menyetujui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usulan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apabila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sudah</a:t>
            </a:r>
            <a:r>
              <a:rPr lang="en-US" dirty="0">
                <a:latin typeface="Agency FB" panose="020B0503020202020204" pitchFamily="34" charset="0"/>
              </a:rPr>
              <a:t> lulus </a:t>
            </a:r>
            <a:r>
              <a:rPr lang="en-US" dirty="0" err="1">
                <a:latin typeface="Agency FB" panose="020B0503020202020204" pitchFamily="34" charset="0"/>
              </a:rPr>
              <a:t>validasi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ini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35165414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18" y="1683832"/>
            <a:ext cx="11450648" cy="187668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359918" y="3700368"/>
            <a:ext cx="47392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melihat</a:t>
            </a:r>
            <a:r>
              <a:rPr lang="en-US" dirty="0">
                <a:latin typeface="Agency FB" panose="020B0503020202020204" pitchFamily="34" charset="0"/>
              </a:rPr>
              <a:t> status </a:t>
            </a:r>
            <a:r>
              <a:rPr lang="en-US" dirty="0" err="1">
                <a:latin typeface="Agency FB" panose="020B0503020202020204" pitchFamily="34" charset="0"/>
              </a:rPr>
              <a:t>validasi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dari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usulan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mengklik</a:t>
            </a:r>
            <a:r>
              <a:rPr lang="en-US" dirty="0">
                <a:latin typeface="Agency FB" panose="020B0503020202020204" pitchFamily="34" charset="0"/>
              </a:rPr>
              <a:t> radio button “</a:t>
            </a:r>
            <a:r>
              <a:rPr lang="en-US" dirty="0" err="1">
                <a:latin typeface="Agency FB" panose="020B0503020202020204" pitchFamily="34" charset="0"/>
              </a:rPr>
              <a:t>sudah</a:t>
            </a:r>
            <a:r>
              <a:rPr lang="en-US" dirty="0">
                <a:latin typeface="Agency FB" panose="020B0503020202020204" pitchFamily="34" charset="0"/>
              </a:rPr>
              <a:t> valid”. Status </a:t>
            </a:r>
            <a:r>
              <a:rPr lang="en-US" dirty="0" err="1">
                <a:latin typeface="Agency FB" panose="020B0503020202020204" pitchFamily="34" charset="0"/>
              </a:rPr>
              <a:t>histori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usulan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sudah</a:t>
            </a:r>
            <a:r>
              <a:rPr lang="en-US" dirty="0">
                <a:latin typeface="Agency FB" panose="020B0503020202020204" pitchFamily="34" charset="0"/>
              </a:rPr>
              <a:t> valid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divalidasi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oleh</a:t>
            </a:r>
            <a:r>
              <a:rPr lang="en-US" dirty="0">
                <a:latin typeface="Agency FB" panose="020B0503020202020204" pitchFamily="34" charset="0"/>
              </a:rPr>
              <a:t> KPA.</a:t>
            </a:r>
          </a:p>
        </p:txBody>
      </p:sp>
    </p:spTree>
    <p:extLst>
      <p:ext uri="{BB962C8B-B14F-4D97-AF65-F5344CB8AC3E}">
        <p14:creationId xmlns:p14="http://schemas.microsoft.com/office/powerpoint/2010/main" val="12326660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127" y="1516828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Agency FB" panose="020B0503020202020204" pitchFamily="34" charset="0"/>
              </a:rPr>
              <a:t>Menginput</a:t>
            </a:r>
            <a:r>
              <a:rPr lang="en-US" sz="2400" u="sng" dirty="0">
                <a:latin typeface="Agency FB" panose="020B0503020202020204" pitchFamily="34" charset="0"/>
              </a:rPr>
              <a:t> Data RKAKL </a:t>
            </a:r>
            <a:r>
              <a:rPr lang="en-US" sz="2400" u="sng" dirty="0" err="1">
                <a:latin typeface="Agency FB" panose="020B0503020202020204" pitchFamily="34" charset="0"/>
              </a:rPr>
              <a:t>dari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awal</a:t>
            </a:r>
            <a:r>
              <a:rPr lang="en-US" sz="2400" u="sng" dirty="0">
                <a:latin typeface="Agency FB" panose="020B0503020202020204" pitchFamily="34" charset="0"/>
              </a:rPr>
              <a:t> </a:t>
            </a:r>
            <a:r>
              <a:rPr lang="en-US" sz="2400" u="sng" dirty="0" err="1">
                <a:latin typeface="Agency FB" panose="020B0503020202020204" pitchFamily="34" charset="0"/>
              </a:rPr>
              <a:t>melalui</a:t>
            </a:r>
            <a:r>
              <a:rPr lang="en-US" sz="2400" u="sng" dirty="0">
                <a:latin typeface="Agency FB" panose="020B0503020202020204" pitchFamily="34" charset="0"/>
              </a:rPr>
              <a:t> form RUH &gt; </a:t>
            </a:r>
            <a:r>
              <a:rPr lang="en-US" sz="2400" u="sng" dirty="0" err="1">
                <a:latin typeface="Agency FB" panose="020B0503020202020204" pitchFamily="34" charset="0"/>
              </a:rPr>
              <a:t>Belanja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452743" y="2078018"/>
            <a:ext cx="85738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tahun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berikutnya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Utility &gt; </a:t>
            </a:r>
            <a:r>
              <a:rPr lang="en-US" sz="2400" dirty="0" err="1">
                <a:latin typeface="Agency FB" panose="020B0503020202020204" pitchFamily="34" charset="0"/>
              </a:rPr>
              <a:t>memilih</a:t>
            </a:r>
            <a:r>
              <a:rPr lang="en-US" sz="2400" dirty="0">
                <a:latin typeface="Agency FB" panose="020B0503020202020204" pitchFamily="34" charset="0"/>
              </a:rPr>
              <a:t> status history &gt; </a:t>
            </a:r>
            <a:r>
              <a:rPr lang="en-US" sz="2400" dirty="0" err="1">
                <a:latin typeface="Agency FB" panose="020B0503020202020204" pitchFamily="34" charset="0"/>
              </a:rPr>
              <a:t>Pilih</a:t>
            </a:r>
            <a:r>
              <a:rPr lang="en-US" sz="2400" dirty="0">
                <a:latin typeface="Agency FB" panose="020B0503020202020204" pitchFamily="34" charset="0"/>
              </a:rPr>
              <a:t> status history RKAKL </a:t>
            </a:r>
            <a:r>
              <a:rPr lang="en-US" sz="2400" dirty="0" err="1">
                <a:latin typeface="Agency FB" panose="020B0503020202020204" pitchFamily="34" charset="0"/>
              </a:rPr>
              <a:t>Awal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Menu RUH &gt;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Upload ADK GPP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perhitungan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gaji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pegawai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Menyesuaikan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Penarikan</a:t>
            </a:r>
            <a:r>
              <a:rPr lang="en-US" sz="2400" dirty="0">
                <a:latin typeface="Agency FB" panose="020B0503020202020204" pitchFamily="34" charset="0"/>
              </a:rPr>
              <a:t> Dana </a:t>
            </a:r>
            <a:r>
              <a:rPr lang="en-US" sz="2400" dirty="0" err="1">
                <a:latin typeface="Agency FB" panose="020B0503020202020204" pitchFamily="34" charset="0"/>
              </a:rPr>
              <a:t>bulanan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menu RUH &gt; POK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Menginput</a:t>
            </a:r>
            <a:r>
              <a:rPr lang="en-US" sz="2400" dirty="0">
                <a:latin typeface="Agency FB" panose="020B0503020202020204" pitchFamily="34" charset="0"/>
              </a:rPr>
              <a:t> Form </a:t>
            </a:r>
            <a:r>
              <a:rPr lang="en-US" sz="2400" dirty="0" err="1">
                <a:latin typeface="Agency FB" panose="020B0503020202020204" pitchFamily="34" charset="0"/>
              </a:rPr>
              <a:t>Rencana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Penerimaan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Pendapatan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Approval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oleh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KPA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</p:spTree>
    <p:extLst>
      <p:ext uri="{BB962C8B-B14F-4D97-AF65-F5344CB8AC3E}">
        <p14:creationId xmlns:p14="http://schemas.microsoft.com/office/powerpoint/2010/main" val="11664288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78476" y="1413212"/>
            <a:ext cx="29982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Selanjutnya</a:t>
            </a:r>
            <a:r>
              <a:rPr lang="en-US" dirty="0">
                <a:latin typeface="Agency FB" panose="020B0503020202020204" pitchFamily="34" charset="0"/>
              </a:rPr>
              <a:t> KPA </a:t>
            </a:r>
            <a:r>
              <a:rPr lang="en-US" dirty="0" err="1">
                <a:latin typeface="Agency FB" panose="020B0503020202020204" pitchFamily="34" charset="0"/>
              </a:rPr>
              <a:t>selaku</a:t>
            </a:r>
            <a:r>
              <a:rPr lang="en-US" dirty="0">
                <a:latin typeface="Agency FB" panose="020B0503020202020204" pitchFamily="34" charset="0"/>
              </a:rPr>
              <a:t> Approver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login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menyetujui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usulan</a:t>
            </a:r>
            <a:r>
              <a:rPr lang="en-US" dirty="0">
                <a:latin typeface="Agency FB" panose="020B0503020202020204" pitchFamily="34" charset="0"/>
              </a:rPr>
              <a:t> RKA-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divalidasi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datanya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melalui</a:t>
            </a:r>
            <a:r>
              <a:rPr lang="en-US" dirty="0">
                <a:latin typeface="Agency FB" panose="020B0503020202020204" pitchFamily="34" charset="0"/>
              </a:rPr>
              <a:t> menu Monitoring &gt; Monitoring Submit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Approve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688" y="1812000"/>
            <a:ext cx="8950361" cy="28328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flipH="1">
            <a:off x="78476" y="3289328"/>
            <a:ext cx="29982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KPA </a:t>
            </a:r>
            <a:r>
              <a:rPr lang="en-US" dirty="0" err="1">
                <a:latin typeface="Agency FB" panose="020B0503020202020204" pitchFamily="34" charset="0"/>
              </a:rPr>
              <a:t>mengklik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baris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diapprove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mencentang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kolom</a:t>
            </a:r>
            <a:r>
              <a:rPr lang="en-US" dirty="0">
                <a:latin typeface="Agency FB" panose="020B0503020202020204" pitchFamily="34" charset="0"/>
              </a:rPr>
              <a:t> “S” yang </a:t>
            </a:r>
            <a:r>
              <a:rPr lang="en-US" dirty="0" err="1">
                <a:latin typeface="Agency FB" panose="020B0503020202020204" pitchFamily="34" charset="0"/>
              </a:rPr>
              <a:t>merupakan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perpendekan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dari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”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Simpan</a:t>
            </a:r>
            <a:r>
              <a:rPr lang="en-US" dirty="0">
                <a:latin typeface="Agency FB" panose="020B0503020202020204" pitchFamily="34" charset="0"/>
              </a:rPr>
              <a:t>”.</a:t>
            </a:r>
          </a:p>
        </p:txBody>
      </p:sp>
      <p:sp>
        <p:nvSpPr>
          <p:cNvPr id="6" name="Rectangle 5"/>
          <p:cNvSpPr/>
          <p:nvPr/>
        </p:nvSpPr>
        <p:spPr>
          <a:xfrm flipH="1">
            <a:off x="78476" y="4921865"/>
            <a:ext cx="29982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Setelah</a:t>
            </a:r>
            <a:r>
              <a:rPr lang="en-US" dirty="0">
                <a:latin typeface="Agency FB" panose="020B0503020202020204" pitchFamily="34" charset="0"/>
              </a:rPr>
              <a:t> proses </a:t>
            </a:r>
            <a:r>
              <a:rPr lang="en-US" dirty="0" err="1">
                <a:latin typeface="Agency FB" panose="020B0503020202020204" pitchFamily="34" charset="0"/>
              </a:rPr>
              <a:t>ini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dilakukan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Unit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melihat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usulan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diproses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lebih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lanjut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70132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6388" y="1705992"/>
            <a:ext cx="3494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Agency FB" panose="020B0503020202020204" pitchFamily="34" charset="0"/>
              </a:rPr>
              <a:t>Monitoring </a:t>
            </a:r>
            <a:r>
              <a:rPr lang="en-US" u="sng" dirty="0" err="1">
                <a:latin typeface="Agency FB" panose="020B0503020202020204" pitchFamily="34" charset="0"/>
              </a:rPr>
              <a:t>usulan</a:t>
            </a:r>
            <a:r>
              <a:rPr lang="en-US" u="sng" dirty="0">
                <a:latin typeface="Agency FB" panose="020B0503020202020204" pitchFamily="34" charset="0"/>
              </a:rPr>
              <a:t> RKAKL </a:t>
            </a:r>
            <a:r>
              <a:rPr lang="en-US" u="sng" dirty="0" err="1">
                <a:latin typeface="Agency FB" panose="020B0503020202020204" pitchFamily="34" charset="0"/>
              </a:rPr>
              <a:t>dari</a:t>
            </a:r>
            <a:r>
              <a:rPr lang="en-US" u="sng" dirty="0">
                <a:latin typeface="Agency FB" panose="020B0503020202020204" pitchFamily="34" charset="0"/>
              </a:rPr>
              <a:t> </a:t>
            </a:r>
            <a:r>
              <a:rPr lang="en-US" u="sng" dirty="0" err="1">
                <a:latin typeface="Agency FB" panose="020B0503020202020204" pitchFamily="34" charset="0"/>
              </a:rPr>
              <a:t>satker</a:t>
            </a:r>
            <a:r>
              <a:rPr lang="en-US" u="sng" dirty="0">
                <a:latin typeface="Agency FB" panose="020B0503020202020204" pitchFamily="34" charset="0"/>
              </a:rPr>
              <a:t> </a:t>
            </a:r>
            <a:r>
              <a:rPr lang="en-US" u="sng" dirty="0" err="1">
                <a:latin typeface="Agency FB" panose="020B0503020202020204" pitchFamily="34" charset="0"/>
              </a:rPr>
              <a:t>oleh</a:t>
            </a:r>
            <a:r>
              <a:rPr lang="en-US" u="sng" dirty="0">
                <a:latin typeface="Agency FB" panose="020B0503020202020204" pitchFamily="34" charset="0"/>
              </a:rPr>
              <a:t> Unit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43821" y="2691203"/>
            <a:ext cx="85738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level Unit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tahun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berikutnya</a:t>
            </a:r>
            <a:endParaRPr lang="en-US" sz="240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Memeriksa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Usulan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Revisi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yang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telah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dibuat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oleh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satker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Memvalidasi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Satker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Approver Unit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Approval RKAKL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Membuat</a:t>
            </a:r>
            <a:r>
              <a:rPr lang="en-US" sz="2400" dirty="0">
                <a:latin typeface="Agency FB" panose="020B0503020202020204" pitchFamily="34" charset="0"/>
              </a:rPr>
              <a:t> ADK RKAKL Unit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Mencetak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Laporan-Laporan</a:t>
            </a:r>
            <a:endParaRPr lang="en-US" sz="24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2126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127" y="1516828"/>
            <a:ext cx="8573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Agency FB" panose="020B0503020202020204" pitchFamily="34" charset="0"/>
              </a:rPr>
              <a:t>Monitoring data </a:t>
            </a:r>
            <a:r>
              <a:rPr lang="en-US" sz="2400" u="sng" dirty="0" err="1">
                <a:latin typeface="Agency FB" panose="020B0503020202020204" pitchFamily="34" charset="0"/>
              </a:rPr>
              <a:t>Usulan</a:t>
            </a:r>
            <a:r>
              <a:rPr lang="en-US" sz="2400" u="sng" dirty="0">
                <a:latin typeface="Agency FB" panose="020B0503020202020204" pitchFamily="34" charset="0"/>
              </a:rPr>
              <a:t> RKAKL </a:t>
            </a:r>
            <a:r>
              <a:rPr lang="en-US" sz="2400" u="sng" dirty="0" err="1">
                <a:latin typeface="Agency FB" panose="020B0503020202020204" pitchFamily="34" charset="0"/>
              </a:rPr>
              <a:t>oleh</a:t>
            </a:r>
            <a:r>
              <a:rPr lang="en-US" sz="2400" u="sng" dirty="0">
                <a:latin typeface="Agency FB" panose="020B0503020202020204" pitchFamily="34" charset="0"/>
              </a:rPr>
              <a:t> Unit</a:t>
            </a:r>
            <a:endParaRPr lang="en-US" sz="2400" u="sng" dirty="0"/>
          </a:p>
        </p:txBody>
      </p:sp>
      <p:sp>
        <p:nvSpPr>
          <p:cNvPr id="3" name="Rectangle 2"/>
          <p:cNvSpPr/>
          <p:nvPr/>
        </p:nvSpPr>
        <p:spPr>
          <a:xfrm flipH="1">
            <a:off x="537882" y="2089337"/>
            <a:ext cx="29982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Operator Unit </a:t>
            </a:r>
            <a:r>
              <a:rPr lang="en-US" dirty="0" err="1">
                <a:latin typeface="Agency FB" panose="020B0503020202020204" pitchFamily="34" charset="0"/>
              </a:rPr>
              <a:t>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membuat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memeriksa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menghapus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serta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mengubah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usulan</a:t>
            </a:r>
            <a:r>
              <a:rPr lang="en-US" dirty="0">
                <a:latin typeface="Agency FB" panose="020B0503020202020204" pitchFamily="34" charset="0"/>
              </a:rPr>
              <a:t> RKA yang </a:t>
            </a:r>
            <a:r>
              <a:rPr lang="en-US" dirty="0" err="1">
                <a:latin typeface="Agency FB" panose="020B0503020202020204" pitchFamily="34" charset="0"/>
              </a:rPr>
              <a:t>telah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diajukan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oleh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satker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 flipH="1">
            <a:off x="537882" y="3301517"/>
            <a:ext cx="29982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Login </a:t>
            </a:r>
            <a:r>
              <a:rPr lang="en-US" dirty="0" err="1">
                <a:latin typeface="Agency FB" panose="020B0503020202020204" pitchFamily="34" charset="0"/>
              </a:rPr>
              <a:t>sebagai</a:t>
            </a:r>
            <a:r>
              <a:rPr lang="en-US" dirty="0">
                <a:latin typeface="Agency FB" panose="020B0503020202020204" pitchFamily="34" charset="0"/>
              </a:rPr>
              <a:t> operator unit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tahun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anggaran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berikutnya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masuk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</a:t>
            </a:r>
            <a:r>
              <a:rPr lang="en-US" dirty="0">
                <a:latin typeface="Agency FB" panose="020B0503020202020204" pitchFamily="34" charset="0"/>
              </a:rPr>
              <a:t> menu Monitoring &gt; Monitoring Submit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Approve data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1778" y="2089337"/>
            <a:ext cx="7901413" cy="359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705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53530" y="417017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>
                <a:solidFill>
                  <a:srgbClr val="002060"/>
                </a:solidFill>
                <a:latin typeface="+mn-lt"/>
              </a:rPr>
              <a:t>Role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dalam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Modul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Penganggaran</a:t>
            </a:r>
            <a:endParaRPr lang="en-ID" sz="48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428" y="6170216"/>
            <a:ext cx="580739" cy="586775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2924135" y="1919729"/>
            <a:ext cx="6934240" cy="2991472"/>
            <a:chOff x="1127780" y="4849764"/>
            <a:chExt cx="6515699" cy="2912372"/>
          </a:xfrm>
        </p:grpSpPr>
        <p:sp>
          <p:nvSpPr>
            <p:cNvPr id="23" name="Rounded Rectangle 22"/>
            <p:cNvSpPr/>
            <p:nvPr/>
          </p:nvSpPr>
          <p:spPr>
            <a:xfrm>
              <a:off x="1418234" y="5678909"/>
              <a:ext cx="6225245" cy="1617758"/>
            </a:xfrm>
            <a:prstGeom prst="roundRect">
              <a:avLst>
                <a:gd name="adj" fmla="val 8165"/>
              </a:avLst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>
                <a:buClr>
                  <a:srgbClr val="00B0F0"/>
                </a:buClr>
              </a:pPr>
              <a:r>
                <a:rPr lang="en-GB" sz="1600" b="1" dirty="0">
                  <a:solidFill>
                    <a:schemeClr val="tx1"/>
                  </a:solidFill>
                  <a:cs typeface="Segoe UI" panose="020B0502040204020203" pitchFamily="34" charset="0"/>
                </a:rPr>
                <a:t>Approver/ KPA</a:t>
              </a:r>
              <a:r>
                <a:rPr lang="en-GB" sz="1600" dirty="0">
                  <a:solidFill>
                    <a:schemeClr val="tx1"/>
                  </a:solidFill>
                  <a:cs typeface="Segoe UI" panose="020B0502040204020203" pitchFamily="34" charset="0"/>
                </a:rPr>
                <a:t> :</a:t>
              </a:r>
            </a:p>
            <a:p>
              <a:pPr marL="341313" lvl="3" indent="-339725" algn="just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kern="100" dirty="0" err="1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Persetujuan</a:t>
              </a:r>
              <a:r>
                <a:rPr lang="en-US" kern="100" dirty="0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 data RKA-</a:t>
              </a:r>
              <a:r>
                <a:rPr lang="en-US" kern="100" dirty="0" err="1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Satker</a:t>
              </a:r>
              <a:endParaRPr lang="en-US" kern="100" dirty="0">
                <a:solidFill>
                  <a:schemeClr val="tx1"/>
                </a:solidFill>
                <a:latin typeface="+mj-lt"/>
                <a:ea typeface="Malgun Gothic"/>
                <a:cs typeface="Segoe UI" pitchFamily="34" charset="0"/>
              </a:endParaRPr>
            </a:p>
            <a:p>
              <a:pPr marL="341313" lvl="3" indent="-339725" algn="just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Persetujuan</a:t>
              </a:r>
              <a:r>
                <a:rPr lang="en-US" kern="100" dirty="0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 data </a:t>
              </a:r>
              <a:r>
                <a:rPr lang="en-US" kern="100" dirty="0" err="1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Rencana</a:t>
              </a:r>
              <a:r>
                <a:rPr lang="en-US" kern="100" dirty="0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 </a:t>
              </a:r>
              <a:r>
                <a:rPr lang="en-US" kern="100" dirty="0" err="1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Penarikan</a:t>
              </a:r>
              <a:r>
                <a:rPr lang="en-US" kern="100" dirty="0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 </a:t>
              </a:r>
              <a:r>
                <a:rPr lang="id-ID" kern="100" dirty="0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Dana</a:t>
              </a:r>
              <a:r>
                <a:rPr lang="en-US" kern="100" dirty="0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 (POK) </a:t>
              </a:r>
            </a:p>
            <a:p>
              <a:pPr marL="341313" lvl="3" indent="-339725" algn="just" latinLnBrk="1">
                <a:lnSpc>
                  <a:spcPct val="150000"/>
                </a:lnSpc>
                <a:buFont typeface="+mj-lt"/>
                <a:buAutoNum type="arabicPeriod"/>
              </a:pPr>
              <a:r>
                <a:rPr lang="en-US" kern="100" dirty="0" err="1">
                  <a:solidFill>
                    <a:schemeClr val="tx1"/>
                  </a:solidFill>
                  <a:ea typeface="Malgun Gothic"/>
                  <a:cs typeface="Segoe UI" pitchFamily="34" charset="0"/>
                </a:rPr>
                <a:t>Persetujuan</a:t>
              </a:r>
              <a:r>
                <a:rPr lang="en-US" kern="100" dirty="0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 data </a:t>
              </a:r>
              <a:r>
                <a:rPr lang="en-US" kern="100" dirty="0" err="1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Rencana</a:t>
              </a:r>
              <a:r>
                <a:rPr lang="en-US" kern="100" dirty="0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 </a:t>
              </a:r>
              <a:r>
                <a:rPr lang="en-US" kern="100" dirty="0" err="1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Penarikan</a:t>
              </a:r>
              <a:r>
                <a:rPr lang="en-US" kern="100" dirty="0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 </a:t>
              </a:r>
              <a:r>
                <a:rPr lang="en-US" kern="100" dirty="0" err="1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Pendapatan</a:t>
              </a:r>
              <a:r>
                <a:rPr lang="en-US" kern="100" dirty="0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/</a:t>
              </a:r>
              <a:r>
                <a:rPr lang="en-US" kern="100" dirty="0" err="1">
                  <a:solidFill>
                    <a:schemeClr val="tx1"/>
                  </a:solidFill>
                  <a:latin typeface="+mj-lt"/>
                  <a:ea typeface="Malgun Gothic"/>
                  <a:cs typeface="Segoe UI" pitchFamily="34" charset="0"/>
                </a:rPr>
                <a:t>penerimaan</a:t>
              </a:r>
              <a:endParaRPr lang="en-US" kern="100" dirty="0">
                <a:solidFill>
                  <a:schemeClr val="tx1"/>
                </a:solidFill>
                <a:latin typeface="+mj-lt"/>
                <a:ea typeface="Malgun Gothic"/>
                <a:cs typeface="Segoe UI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127780" y="4849764"/>
              <a:ext cx="6515699" cy="2912372"/>
              <a:chOff x="1127780" y="4849764"/>
              <a:chExt cx="6515699" cy="2912372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1127780" y="5449731"/>
                <a:ext cx="6515699" cy="2312405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85190" y="4849764"/>
                <a:ext cx="1658289" cy="165828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228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6388" y="1705992"/>
            <a:ext cx="3494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Agency FB" panose="020B0503020202020204" pitchFamily="34" charset="0"/>
              </a:rPr>
              <a:t>Monitoring </a:t>
            </a:r>
            <a:r>
              <a:rPr lang="en-US" u="sng" dirty="0" err="1">
                <a:latin typeface="Agency FB" panose="020B0503020202020204" pitchFamily="34" charset="0"/>
              </a:rPr>
              <a:t>usulan</a:t>
            </a:r>
            <a:r>
              <a:rPr lang="en-US" u="sng" dirty="0">
                <a:latin typeface="Agency FB" panose="020B0503020202020204" pitchFamily="34" charset="0"/>
              </a:rPr>
              <a:t> RKAKL </a:t>
            </a:r>
            <a:r>
              <a:rPr lang="en-US" u="sng" dirty="0" err="1">
                <a:latin typeface="Agency FB" panose="020B0503020202020204" pitchFamily="34" charset="0"/>
              </a:rPr>
              <a:t>dari</a:t>
            </a:r>
            <a:r>
              <a:rPr lang="en-US" u="sng" dirty="0">
                <a:latin typeface="Agency FB" panose="020B0503020202020204" pitchFamily="34" charset="0"/>
              </a:rPr>
              <a:t> </a:t>
            </a:r>
            <a:r>
              <a:rPr lang="en-US" u="sng" dirty="0" err="1">
                <a:latin typeface="Agency FB" panose="020B0503020202020204" pitchFamily="34" charset="0"/>
              </a:rPr>
              <a:t>satker</a:t>
            </a:r>
            <a:r>
              <a:rPr lang="en-US" u="sng" dirty="0">
                <a:latin typeface="Agency FB" panose="020B0503020202020204" pitchFamily="34" charset="0"/>
              </a:rPr>
              <a:t> </a:t>
            </a:r>
            <a:r>
              <a:rPr lang="en-US" u="sng" dirty="0" err="1">
                <a:latin typeface="Agency FB" panose="020B0503020202020204" pitchFamily="34" charset="0"/>
              </a:rPr>
              <a:t>oleh</a:t>
            </a:r>
            <a:r>
              <a:rPr lang="en-US" u="sng" dirty="0">
                <a:latin typeface="Agency FB" panose="020B0503020202020204" pitchFamily="34" charset="0"/>
              </a:rPr>
              <a:t> Unit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43821" y="2691203"/>
            <a:ext cx="85738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level Unit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tahun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berikutnya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Memeriksa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Usulan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Revisi</a:t>
            </a:r>
            <a:r>
              <a:rPr lang="en-US" sz="2400" dirty="0">
                <a:latin typeface="Agency FB" panose="020B0503020202020204" pitchFamily="34" charset="0"/>
              </a:rPr>
              <a:t> yang </a:t>
            </a:r>
            <a:r>
              <a:rPr lang="en-US" sz="2400" dirty="0" err="1">
                <a:latin typeface="Agency FB" panose="020B0503020202020204" pitchFamily="34" charset="0"/>
              </a:rPr>
              <a:t>telah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dibuat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satker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Memvalidasi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Belanja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Satker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Approver Unit </a:t>
            </a:r>
            <a:r>
              <a:rPr lang="en-US" sz="2400" dirty="0" err="1">
                <a:latin typeface="Agency FB" panose="020B0503020202020204" pitchFamily="34" charset="0"/>
              </a:rPr>
              <a:t>untuk</a:t>
            </a:r>
            <a:r>
              <a:rPr lang="en-US" sz="2400" dirty="0">
                <a:latin typeface="Agency FB" panose="020B0503020202020204" pitchFamily="34" charset="0"/>
              </a:rPr>
              <a:t> Approval RKAKL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Membuat</a:t>
            </a:r>
            <a:r>
              <a:rPr lang="en-US" sz="2400" dirty="0">
                <a:latin typeface="Agency FB" panose="020B0503020202020204" pitchFamily="34" charset="0"/>
              </a:rPr>
              <a:t> ADK RKAKL Unit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Mencetak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Laporan-Laporan</a:t>
            </a:r>
            <a:endParaRPr lang="en-US" sz="24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1115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18" y="1387736"/>
            <a:ext cx="9559134" cy="37344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flipH="1">
            <a:off x="138717" y="5284357"/>
            <a:ext cx="7682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Lalu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masuk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</a:t>
            </a:r>
            <a:r>
              <a:rPr lang="en-US" dirty="0">
                <a:latin typeface="Agency FB" panose="020B0503020202020204" pitchFamily="34" charset="0"/>
              </a:rPr>
              <a:t> menu RUH &gt; </a:t>
            </a:r>
            <a:r>
              <a:rPr lang="en-US" dirty="0" err="1">
                <a:latin typeface="Agency FB" panose="020B0503020202020204" pitchFamily="34" charset="0"/>
              </a:rPr>
              <a:t>Validasi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validasi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belanja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mencentang</a:t>
            </a:r>
            <a:r>
              <a:rPr lang="en-US" dirty="0">
                <a:latin typeface="Agency FB" panose="020B0503020202020204" pitchFamily="34" charset="0"/>
              </a:rPr>
              <a:t> checkbox di </a:t>
            </a:r>
            <a:r>
              <a:rPr lang="en-US" dirty="0" err="1">
                <a:latin typeface="Agency FB" panose="020B0503020202020204" pitchFamily="34" charset="0"/>
              </a:rPr>
              <a:t>sebelah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kiri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mengklik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proses.</a:t>
            </a:r>
          </a:p>
        </p:txBody>
      </p:sp>
    </p:spTree>
    <p:extLst>
      <p:ext uri="{BB962C8B-B14F-4D97-AF65-F5344CB8AC3E}">
        <p14:creationId xmlns:p14="http://schemas.microsoft.com/office/powerpoint/2010/main" val="255941395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6388" y="1705992"/>
            <a:ext cx="3494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Agency FB" panose="020B0503020202020204" pitchFamily="34" charset="0"/>
              </a:rPr>
              <a:t>Monitoring </a:t>
            </a:r>
            <a:r>
              <a:rPr lang="en-US" u="sng" dirty="0" err="1">
                <a:latin typeface="Agency FB" panose="020B0503020202020204" pitchFamily="34" charset="0"/>
              </a:rPr>
              <a:t>usulan</a:t>
            </a:r>
            <a:r>
              <a:rPr lang="en-US" u="sng" dirty="0">
                <a:latin typeface="Agency FB" panose="020B0503020202020204" pitchFamily="34" charset="0"/>
              </a:rPr>
              <a:t> RKAKL </a:t>
            </a:r>
            <a:r>
              <a:rPr lang="en-US" u="sng" dirty="0" err="1">
                <a:latin typeface="Agency FB" panose="020B0503020202020204" pitchFamily="34" charset="0"/>
              </a:rPr>
              <a:t>dari</a:t>
            </a:r>
            <a:r>
              <a:rPr lang="en-US" u="sng" dirty="0">
                <a:latin typeface="Agency FB" panose="020B0503020202020204" pitchFamily="34" charset="0"/>
              </a:rPr>
              <a:t> </a:t>
            </a:r>
            <a:r>
              <a:rPr lang="en-US" u="sng" dirty="0" err="1">
                <a:latin typeface="Agency FB" panose="020B0503020202020204" pitchFamily="34" charset="0"/>
              </a:rPr>
              <a:t>satker</a:t>
            </a:r>
            <a:r>
              <a:rPr lang="en-US" u="sng" dirty="0">
                <a:latin typeface="Agency FB" panose="020B0503020202020204" pitchFamily="34" charset="0"/>
              </a:rPr>
              <a:t> </a:t>
            </a:r>
            <a:r>
              <a:rPr lang="en-US" u="sng" dirty="0" err="1">
                <a:latin typeface="Agency FB" panose="020B0503020202020204" pitchFamily="34" charset="0"/>
              </a:rPr>
              <a:t>oleh</a:t>
            </a:r>
            <a:r>
              <a:rPr lang="en-US" u="sng" dirty="0">
                <a:latin typeface="Agency FB" panose="020B0503020202020204" pitchFamily="34" charset="0"/>
              </a:rPr>
              <a:t> Unit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43821" y="2691203"/>
            <a:ext cx="85738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level Unit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tahun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berikutnya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Memeriksa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Usulan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Revisi</a:t>
            </a:r>
            <a:r>
              <a:rPr lang="en-US" sz="2400" dirty="0">
                <a:latin typeface="Agency FB" panose="020B0503020202020204" pitchFamily="34" charset="0"/>
              </a:rPr>
              <a:t> yang </a:t>
            </a:r>
            <a:r>
              <a:rPr lang="en-US" sz="2400" dirty="0" err="1">
                <a:latin typeface="Agency FB" panose="020B0503020202020204" pitchFamily="34" charset="0"/>
              </a:rPr>
              <a:t>telah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dibuat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satker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Memvalidasi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Satker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Login Approver Unit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dan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Approval RKAKL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Membuat</a:t>
            </a:r>
            <a:r>
              <a:rPr lang="en-US" sz="2400" dirty="0">
                <a:latin typeface="Agency FB" panose="020B0503020202020204" pitchFamily="34" charset="0"/>
              </a:rPr>
              <a:t> ADK RKAKL Unit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Mencetak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Laporan-Laporan</a:t>
            </a:r>
            <a:endParaRPr lang="en-US" sz="24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3255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9699" y="4727495"/>
            <a:ext cx="8602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login user Approval unit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masuk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</a:t>
            </a:r>
            <a:r>
              <a:rPr lang="en-US" dirty="0">
                <a:latin typeface="Agency FB" panose="020B0503020202020204" pitchFamily="34" charset="0"/>
              </a:rPr>
              <a:t> menu Monitoring &gt; Monitoring Submit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Approve Data.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bagian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bawah</a:t>
            </a:r>
            <a:r>
              <a:rPr lang="en-US" dirty="0">
                <a:latin typeface="Agency FB" panose="020B0503020202020204" pitchFamily="34" charset="0"/>
              </a:rPr>
              <a:t> form </a:t>
            </a:r>
            <a:r>
              <a:rPr lang="en-US" dirty="0" err="1">
                <a:latin typeface="Agency FB" panose="020B0503020202020204" pitchFamily="34" charset="0"/>
              </a:rPr>
              <a:t>terdapat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fungsi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pencarian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memudahkan</a:t>
            </a:r>
            <a:r>
              <a:rPr lang="en-US" dirty="0">
                <a:latin typeface="Agency FB" panose="020B0503020202020204" pitchFamily="34" charset="0"/>
              </a:rPr>
              <a:t>.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checkbox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kolom</a:t>
            </a:r>
            <a:r>
              <a:rPr lang="en-US" dirty="0">
                <a:latin typeface="Agency FB" panose="020B0503020202020204" pitchFamily="34" charset="0"/>
              </a:rPr>
              <a:t> “U”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melakukan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persetujuan</a:t>
            </a:r>
            <a:r>
              <a:rPr lang="en-US" dirty="0">
                <a:latin typeface="Agency FB" panose="020B0503020202020204" pitchFamily="34" charset="0"/>
              </a:rPr>
              <a:t> unit, </a:t>
            </a: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tombol</a:t>
            </a:r>
            <a:r>
              <a:rPr lang="en-US" dirty="0">
                <a:latin typeface="Agency FB" panose="020B0503020202020204" pitchFamily="34" charset="0"/>
              </a:rPr>
              <a:t> “</a:t>
            </a:r>
            <a:r>
              <a:rPr lang="en-US" dirty="0" err="1">
                <a:latin typeface="Agency FB" panose="020B0503020202020204" pitchFamily="34" charset="0"/>
              </a:rPr>
              <a:t>Simpan</a:t>
            </a:r>
            <a:r>
              <a:rPr lang="en-US" dirty="0">
                <a:latin typeface="Agency FB" panose="020B0503020202020204" pitchFamily="34" charset="0"/>
              </a:rPr>
              <a:t>”. </a:t>
            </a:r>
            <a:r>
              <a:rPr lang="en-US" dirty="0" err="1">
                <a:latin typeface="Agency FB" panose="020B0503020202020204" pitchFamily="34" charset="0"/>
              </a:rPr>
              <a:t>Apabila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berhasil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disimpan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maka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notifikasi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pojok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kanan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atas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99" y="1465889"/>
            <a:ext cx="8602039" cy="326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11713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6388" y="1705992"/>
            <a:ext cx="3494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Agency FB" panose="020B0503020202020204" pitchFamily="34" charset="0"/>
              </a:rPr>
              <a:t>Monitoring </a:t>
            </a:r>
            <a:r>
              <a:rPr lang="en-US" u="sng" dirty="0" err="1">
                <a:latin typeface="Agency FB" panose="020B0503020202020204" pitchFamily="34" charset="0"/>
              </a:rPr>
              <a:t>usulan</a:t>
            </a:r>
            <a:r>
              <a:rPr lang="en-US" u="sng" dirty="0">
                <a:latin typeface="Agency FB" panose="020B0503020202020204" pitchFamily="34" charset="0"/>
              </a:rPr>
              <a:t> RKAKL </a:t>
            </a:r>
            <a:r>
              <a:rPr lang="en-US" u="sng" dirty="0" err="1">
                <a:latin typeface="Agency FB" panose="020B0503020202020204" pitchFamily="34" charset="0"/>
              </a:rPr>
              <a:t>dari</a:t>
            </a:r>
            <a:r>
              <a:rPr lang="en-US" u="sng" dirty="0">
                <a:latin typeface="Agency FB" panose="020B0503020202020204" pitchFamily="34" charset="0"/>
              </a:rPr>
              <a:t> </a:t>
            </a:r>
            <a:r>
              <a:rPr lang="en-US" u="sng" dirty="0" err="1">
                <a:latin typeface="Agency FB" panose="020B0503020202020204" pitchFamily="34" charset="0"/>
              </a:rPr>
              <a:t>satker</a:t>
            </a:r>
            <a:r>
              <a:rPr lang="en-US" u="sng" dirty="0">
                <a:latin typeface="Agency FB" panose="020B0503020202020204" pitchFamily="34" charset="0"/>
              </a:rPr>
              <a:t> </a:t>
            </a:r>
            <a:r>
              <a:rPr lang="en-US" u="sng" dirty="0" err="1">
                <a:latin typeface="Agency FB" panose="020B0503020202020204" pitchFamily="34" charset="0"/>
              </a:rPr>
              <a:t>oleh</a:t>
            </a:r>
            <a:r>
              <a:rPr lang="en-US" u="sng" dirty="0">
                <a:latin typeface="Agency FB" panose="020B0503020202020204" pitchFamily="34" charset="0"/>
              </a:rPr>
              <a:t> Unit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43821" y="2691203"/>
            <a:ext cx="85738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level Unit </a:t>
            </a:r>
            <a:r>
              <a:rPr lang="en-US" sz="2400" dirty="0" err="1">
                <a:latin typeface="Agency FB" panose="020B0503020202020204" pitchFamily="34" charset="0"/>
              </a:rPr>
              <a:t>pada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tahun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anggaran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berikutnya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Memeriksa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Usulan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Revisi</a:t>
            </a:r>
            <a:r>
              <a:rPr lang="en-US" sz="2400" dirty="0">
                <a:latin typeface="Agency FB" panose="020B0503020202020204" pitchFamily="34" charset="0"/>
              </a:rPr>
              <a:t> yang </a:t>
            </a:r>
            <a:r>
              <a:rPr lang="en-US" sz="2400" dirty="0" err="1">
                <a:latin typeface="Agency FB" panose="020B0503020202020204" pitchFamily="34" charset="0"/>
              </a:rPr>
              <a:t>telah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dibuat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oleh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satker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latin typeface="Agency FB" panose="020B0503020202020204" pitchFamily="34" charset="0"/>
              </a:rPr>
              <a:t>Memvalidasi</a:t>
            </a:r>
            <a:r>
              <a:rPr lang="en-US" sz="2400" dirty="0">
                <a:latin typeface="Agency FB" panose="020B0503020202020204" pitchFamily="34" charset="0"/>
              </a:rPr>
              <a:t> Data </a:t>
            </a:r>
            <a:r>
              <a:rPr lang="en-US" sz="2400" dirty="0" err="1">
                <a:latin typeface="Agency FB" panose="020B0503020202020204" pitchFamily="34" charset="0"/>
              </a:rPr>
              <a:t>Belanja</a:t>
            </a:r>
            <a:r>
              <a:rPr lang="en-US" sz="2400" dirty="0">
                <a:latin typeface="Agency FB" panose="020B0503020202020204" pitchFamily="34" charset="0"/>
              </a:rPr>
              <a:t> </a:t>
            </a:r>
            <a:r>
              <a:rPr lang="en-US" sz="2400" dirty="0" err="1">
                <a:latin typeface="Agency FB" panose="020B0503020202020204" pitchFamily="34" charset="0"/>
              </a:rPr>
              <a:t>Satker</a:t>
            </a:r>
            <a:endParaRPr lang="en-US" sz="2400" dirty="0">
              <a:latin typeface="Agency FB" panose="020B0503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Login Approver Unit </a:t>
            </a:r>
            <a:r>
              <a:rPr lang="en-US" sz="2400" dirty="0" err="1">
                <a:latin typeface="Agency FB" panose="020B0503020202020204" pitchFamily="34" charset="0"/>
              </a:rPr>
              <a:t>dan</a:t>
            </a:r>
            <a:r>
              <a:rPr lang="en-US" sz="2400" dirty="0">
                <a:latin typeface="Agency FB" panose="020B0503020202020204" pitchFamily="34" charset="0"/>
              </a:rPr>
              <a:t> Approval RKAKL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Membuat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ADK RKAKL Unit</a:t>
            </a:r>
            <a:endParaRPr lang="en-US" sz="24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05004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911" y="1360866"/>
            <a:ext cx="27539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membentuk</a:t>
            </a:r>
            <a:r>
              <a:rPr lang="en-US" dirty="0">
                <a:latin typeface="Agency FB" panose="020B0503020202020204" pitchFamily="34" charset="0"/>
              </a:rPr>
              <a:t> ADK Unit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aplikasi</a:t>
            </a:r>
            <a:r>
              <a:rPr lang="en-US" dirty="0">
                <a:latin typeface="Agency FB" panose="020B0503020202020204" pitchFamily="34" charset="0"/>
              </a:rPr>
              <a:t> SAKTI, Login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User Unit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masuk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</a:t>
            </a:r>
            <a:r>
              <a:rPr lang="en-US" dirty="0">
                <a:latin typeface="Agency FB" panose="020B0503020202020204" pitchFamily="34" charset="0"/>
              </a:rPr>
              <a:t> menu ADK &gt; RKAKL POK &gt; </a:t>
            </a:r>
            <a:r>
              <a:rPr lang="en-US" dirty="0" err="1">
                <a:latin typeface="Agency FB" panose="020B0503020202020204" pitchFamily="34" charset="0"/>
              </a:rPr>
              <a:t>Kirim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868" y="1360866"/>
            <a:ext cx="9103719" cy="48300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5911" y="2838194"/>
            <a:ext cx="27539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latin typeface="Agency FB" panose="020B0503020202020204" pitchFamily="34" charset="0"/>
              </a:rPr>
              <a:t>PENTING: </a:t>
            </a:r>
            <a:r>
              <a:rPr lang="en-US" dirty="0" err="1">
                <a:latin typeface="Agency FB" panose="020B0503020202020204" pitchFamily="34" charset="0"/>
              </a:rPr>
              <a:t>Jenis</a:t>
            </a:r>
            <a:r>
              <a:rPr lang="en-US" dirty="0">
                <a:latin typeface="Agency FB" panose="020B0503020202020204" pitchFamily="34" charset="0"/>
              </a:rPr>
              <a:t> ADK SAKTI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muncul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ketika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membuat</a:t>
            </a:r>
            <a:r>
              <a:rPr lang="en-US" dirty="0">
                <a:latin typeface="Agency FB" panose="020B0503020202020204" pitchFamily="34" charset="0"/>
              </a:rPr>
              <a:t> REVISI SATKER. </a:t>
            </a:r>
            <a:r>
              <a:rPr lang="en-US" dirty="0" err="1">
                <a:latin typeface="Agency FB" panose="020B0503020202020204" pitchFamily="34" charset="0"/>
              </a:rPr>
              <a:t>Namun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fungsi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ini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hanya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BACKUP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TIDAK UNTUK DIKIRIMKAN KE KANWIL/PA/DJA(SPAN)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5911" y="4713567"/>
            <a:ext cx="27539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Sementara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REVISI DIPA, RKAKL, </a:t>
            </a:r>
            <a:r>
              <a:rPr lang="en-US" dirty="0" err="1">
                <a:latin typeface="Agency FB" panose="020B0503020202020204" pitchFamily="34" charset="0"/>
              </a:rPr>
              <a:t>termasuk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juga</a:t>
            </a:r>
            <a:r>
              <a:rPr lang="en-US" dirty="0">
                <a:latin typeface="Agency FB" panose="020B0503020202020204" pitchFamily="34" charset="0"/>
              </a:rPr>
              <a:t> REVISI HALAMAN III DIPA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REVISI TRIWULANAN, </a:t>
            </a:r>
            <a:r>
              <a:rPr lang="en-US" dirty="0" err="1">
                <a:latin typeface="Agency FB" panose="020B0503020202020204" pitchFamily="34" charset="0"/>
              </a:rPr>
              <a:t>pilih</a:t>
            </a:r>
            <a:r>
              <a:rPr lang="en-US" dirty="0">
                <a:latin typeface="Agency FB" panose="020B0503020202020204" pitchFamily="34" charset="0"/>
              </a:rPr>
              <a:t> JENIS ADK SPAN</a:t>
            </a:r>
          </a:p>
        </p:txBody>
      </p:sp>
    </p:spTree>
    <p:extLst>
      <p:ext uri="{BB962C8B-B14F-4D97-AF65-F5344CB8AC3E}">
        <p14:creationId xmlns:p14="http://schemas.microsoft.com/office/powerpoint/2010/main" val="63089048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911" y="1360866"/>
            <a:ext cx="2753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membuat</a:t>
            </a:r>
            <a:r>
              <a:rPr lang="en-US" dirty="0">
                <a:latin typeface="Agency FB" panose="020B0503020202020204" pitchFamily="34" charset="0"/>
              </a:rPr>
              <a:t> ADK Unit,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Parameter Backup “</a:t>
            </a:r>
            <a:r>
              <a:rPr lang="en-US" dirty="0" err="1">
                <a:latin typeface="Agency FB" panose="020B0503020202020204" pitchFamily="34" charset="0"/>
              </a:rPr>
              <a:t>Kem</a:t>
            </a:r>
            <a:r>
              <a:rPr lang="en-US" dirty="0">
                <a:latin typeface="Agency FB" panose="020B0503020202020204" pitchFamily="34" charset="0"/>
              </a:rPr>
              <a:t>-Unit”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911" y="2007197"/>
            <a:ext cx="2753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Isikan</a:t>
            </a:r>
            <a:r>
              <a:rPr lang="en-US" dirty="0">
                <a:latin typeface="Agency FB" panose="020B0503020202020204" pitchFamily="34" charset="0"/>
              </a:rPr>
              <a:t> Data </a:t>
            </a:r>
            <a:r>
              <a:rPr lang="en-US" dirty="0" err="1">
                <a:latin typeface="Agency FB" panose="020B0503020202020204" pitchFamily="34" charset="0"/>
              </a:rPr>
              <a:t>sesuai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dengan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kebutuhan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5911" y="2653528"/>
            <a:ext cx="27539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Tabel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Centang</a:t>
            </a:r>
            <a:r>
              <a:rPr lang="en-US" dirty="0">
                <a:latin typeface="Agency FB" panose="020B0503020202020204" pitchFamily="34" charset="0"/>
              </a:rPr>
              <a:t> checkbox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 </a:t>
            </a:r>
            <a:r>
              <a:rPr lang="en-US" dirty="0" err="1">
                <a:latin typeface="Agency FB" panose="020B0503020202020204" pitchFamily="34" charset="0"/>
              </a:rPr>
              <a:t>baris</a:t>
            </a:r>
            <a:r>
              <a:rPr lang="en-US" dirty="0">
                <a:latin typeface="Agency FB" panose="020B0503020202020204" pitchFamily="34" charset="0"/>
              </a:rPr>
              <a:t> yang </a:t>
            </a:r>
            <a:r>
              <a:rPr lang="en-US" dirty="0" err="1">
                <a:latin typeface="Agency FB" panose="020B0503020202020204" pitchFamily="34" charset="0"/>
              </a:rPr>
              <a:t>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dibentuk</a:t>
            </a:r>
            <a:r>
              <a:rPr lang="en-US" dirty="0">
                <a:latin typeface="Agency FB" panose="020B0503020202020204" pitchFamily="34" charset="0"/>
              </a:rPr>
              <a:t> ADK </a:t>
            </a:r>
            <a:r>
              <a:rPr lang="en-US" dirty="0" err="1">
                <a:latin typeface="Agency FB" panose="020B0503020202020204" pitchFamily="34" charset="0"/>
              </a:rPr>
              <a:t>nya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192" y="1360866"/>
            <a:ext cx="8561437" cy="478087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5910" y="3576858"/>
            <a:ext cx="27539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Kemudian</a:t>
            </a:r>
            <a:r>
              <a:rPr lang="en-US" dirty="0">
                <a:latin typeface="Agency FB" panose="020B0503020202020204" pitchFamily="34" charset="0"/>
              </a:rPr>
              <a:t>, SAKTI </a:t>
            </a:r>
            <a:r>
              <a:rPr lang="en-US" dirty="0" err="1">
                <a:latin typeface="Agency FB" panose="020B0503020202020204" pitchFamily="34" charset="0"/>
              </a:rPr>
              <a:t>juga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menyediakan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fitur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pengiriman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dokumen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pendukung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untuk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penyusunan</a:t>
            </a:r>
            <a:r>
              <a:rPr lang="en-US" dirty="0">
                <a:latin typeface="Agency FB" panose="020B0503020202020204" pitchFamily="34" charset="0"/>
              </a:rPr>
              <a:t> RKAKL/</a:t>
            </a:r>
            <a:r>
              <a:rPr lang="en-US" dirty="0" err="1">
                <a:latin typeface="Agency FB" panose="020B0503020202020204" pitchFamily="34" charset="0"/>
              </a:rPr>
              <a:t>Revisi</a:t>
            </a:r>
            <a:r>
              <a:rPr lang="en-US" dirty="0">
                <a:latin typeface="Agency FB" panose="020B0503020202020204" pitchFamily="34" charset="0"/>
              </a:rPr>
              <a:t> DIPA.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5909" y="5054186"/>
            <a:ext cx="27539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 err="1">
                <a:latin typeface="Agency FB" panose="020B0503020202020204" pitchFamily="34" charset="0"/>
              </a:rPr>
              <a:t>Isikan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Nomor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Surat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Tanggal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Surat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Perihal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Surat</a:t>
            </a:r>
            <a:r>
              <a:rPr lang="en-US" dirty="0">
                <a:latin typeface="Agency FB" panose="020B0503020202020204" pitchFamily="34" charset="0"/>
              </a:rPr>
              <a:t>, </a:t>
            </a:r>
            <a:r>
              <a:rPr lang="en-US" dirty="0" err="1">
                <a:latin typeface="Agency FB" panose="020B0503020202020204" pitchFamily="34" charset="0"/>
              </a:rPr>
              <a:t>dan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klik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Kirim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Dokumen</a:t>
            </a:r>
            <a:r>
              <a:rPr lang="en-US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268633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0326" y="2114782"/>
            <a:ext cx="3945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Agency FB" panose="020B0503020202020204" pitchFamily="34" charset="0"/>
              </a:rPr>
              <a:t>Monitoring </a:t>
            </a:r>
            <a:r>
              <a:rPr lang="en-US" u="sng" dirty="0" err="1">
                <a:latin typeface="Agency FB" panose="020B0503020202020204" pitchFamily="34" charset="0"/>
              </a:rPr>
              <a:t>usulan</a:t>
            </a:r>
            <a:r>
              <a:rPr lang="en-US" u="sng" dirty="0">
                <a:latin typeface="Agency FB" panose="020B0503020202020204" pitchFamily="34" charset="0"/>
              </a:rPr>
              <a:t> RKAKL </a:t>
            </a:r>
            <a:r>
              <a:rPr lang="en-US" u="sng" dirty="0" err="1">
                <a:latin typeface="Agency FB" panose="020B0503020202020204" pitchFamily="34" charset="0"/>
              </a:rPr>
              <a:t>dari</a:t>
            </a:r>
            <a:r>
              <a:rPr lang="en-US" u="sng" dirty="0">
                <a:latin typeface="Agency FB" panose="020B0503020202020204" pitchFamily="34" charset="0"/>
              </a:rPr>
              <a:t> Unit </a:t>
            </a:r>
            <a:r>
              <a:rPr lang="en-US" u="sng" dirty="0" err="1">
                <a:latin typeface="Agency FB" panose="020B0503020202020204" pitchFamily="34" charset="0"/>
              </a:rPr>
              <a:t>oleh</a:t>
            </a:r>
            <a:r>
              <a:rPr lang="en-US" u="sng" dirty="0">
                <a:latin typeface="Agency FB" panose="020B0503020202020204" pitchFamily="34" charset="0"/>
              </a:rPr>
              <a:t> </a:t>
            </a:r>
            <a:r>
              <a:rPr lang="en-US" u="sng" dirty="0" err="1">
                <a:latin typeface="Agency FB" panose="020B0503020202020204" pitchFamily="34" charset="0"/>
              </a:rPr>
              <a:t>Kementerian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796527" y="365761"/>
            <a:ext cx="787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latin typeface="Agency FB" panose="020B0503020202020204" pitchFamily="34" charset="0"/>
              </a:rPr>
              <a:t>Penyusunan</a:t>
            </a:r>
            <a:r>
              <a:rPr lang="en-US" sz="3600" b="1" dirty="0">
                <a:latin typeface="Agency FB" panose="020B0503020202020204" pitchFamily="34" charset="0"/>
              </a:rPr>
              <a:t> RKAKL </a:t>
            </a:r>
            <a:r>
              <a:rPr lang="en-US" sz="3600" b="1" dirty="0" err="1">
                <a:latin typeface="Agency FB" panose="020B0503020202020204" pitchFamily="34" charset="0"/>
              </a:rPr>
              <a:t>pada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b="1" dirty="0" err="1">
                <a:latin typeface="Agency FB" panose="020B0503020202020204" pitchFamily="34" charset="0"/>
              </a:rPr>
              <a:t>aplikasi</a:t>
            </a:r>
            <a:r>
              <a:rPr lang="en-US" sz="3600" b="1" dirty="0">
                <a:latin typeface="Agency FB" panose="020B0503020202020204" pitchFamily="34" charset="0"/>
              </a:rPr>
              <a:t> SAKTI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6527" y="3089236"/>
            <a:ext cx="85738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gency FB" panose="020B0503020202020204" pitchFamily="34" charset="0"/>
              </a:rPr>
              <a:t>Langkah-langkah</a:t>
            </a:r>
            <a:r>
              <a:rPr lang="en-US" sz="2400" dirty="0">
                <a:latin typeface="Agency FB" panose="020B0503020202020204" pitchFamily="34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Login Operator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level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Kementerian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pada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tahun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anggaran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berikutnya</a:t>
            </a:r>
            <a:endParaRPr lang="en-US" sz="240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Memeriksa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Usulan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Revisi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yang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telah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dibuat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gency FB" panose="020B0503020202020204" pitchFamily="34" charset="0"/>
              </a:rPr>
              <a:t>oleh</a:t>
            </a: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Unit</a:t>
            </a:r>
          </a:p>
        </p:txBody>
      </p:sp>
    </p:spTree>
    <p:extLst>
      <p:ext uri="{BB962C8B-B14F-4D97-AF65-F5344CB8AC3E}">
        <p14:creationId xmlns:p14="http://schemas.microsoft.com/office/powerpoint/2010/main" val="36705844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203200" y="327025"/>
            <a:ext cx="11823700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</a:t>
            </a:r>
            <a:r>
              <a:rPr lang="id-ID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roubleshooting modul Penganggaran</a:t>
            </a:r>
            <a:endParaRPr lang="en-ID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8" y="5257800"/>
            <a:ext cx="776122" cy="7835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3378" y="1701800"/>
            <a:ext cx="1158382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d-ID" sz="2800" dirty="0"/>
              <a:t>DS pada matriks usulan revisi semula berisi null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Validasi Data belanja tidak valid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Salah satu atau beberapa Output pada RUH Belanja sedang digunakan oleh salah satu pengguna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Jumlah volume pada matriks usulan revisi berubah sehingga DS berubah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Jumlah pagu pada form RUH Belanja tidak sama dengan pagu total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ADK revisi tidak terbentuk pada folder direktori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8110753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203200" y="327025"/>
            <a:ext cx="11823700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d-ID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Solusi </a:t>
            </a:r>
            <a:r>
              <a:rPr lang="en-ID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</a:t>
            </a:r>
            <a:r>
              <a:rPr lang="id-ID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roubleshooting modul Penganggaran</a:t>
            </a:r>
            <a:endParaRPr lang="en-ID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8" y="5257800"/>
            <a:ext cx="776122" cy="7835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3378" y="1701800"/>
            <a:ext cx="1158382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d-ID" sz="2800" dirty="0"/>
              <a:t>lihat menu monitoring Digital Stamp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klik tombol cetak validasi, keudian sesuaikan. Apabila tidak tahu maksud dari kode validasi yang keluar, klik tombol Lihat Kode Validasi.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Periksa user tersebut, apakah sedang login dan mengakses menu RUH Belanja untuk Output tersebut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Cek aplikasi KRISNA, apakah aplikasi Output di SAKTI sudah sesuai.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Periksa mapping pagu antara operator dengan PPK, apakah operator tersebut di-mapping dengan PPK khusus sehingga tidak mengakses pagu Satker secara utuh.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800" dirty="0"/>
              <a:t>Perhatikan saat instalasi SAKTI dan saat membuka aplikasi SAKTI, apakah sudah menggunakan user yang sama.</a:t>
            </a:r>
          </a:p>
        </p:txBody>
      </p:sp>
    </p:spTree>
    <p:extLst>
      <p:ext uri="{BB962C8B-B14F-4D97-AF65-F5344CB8AC3E}">
        <p14:creationId xmlns:p14="http://schemas.microsoft.com/office/powerpoint/2010/main" val="150807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53530" y="417017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>
                <a:solidFill>
                  <a:srgbClr val="002060"/>
                </a:solidFill>
                <a:latin typeface="+mn-lt"/>
              </a:rPr>
              <a:t>Status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Histori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pada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+mn-lt"/>
              </a:rPr>
              <a:t>aplikasi</a:t>
            </a:r>
            <a:r>
              <a:rPr lang="en-ID" sz="4800" b="1" dirty="0">
                <a:solidFill>
                  <a:srgbClr val="002060"/>
                </a:solidFill>
                <a:latin typeface="+mn-lt"/>
              </a:rPr>
              <a:t> SAKTI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428" y="6170216"/>
            <a:ext cx="580739" cy="5867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9468" y="1550426"/>
            <a:ext cx="57993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gency FB" panose="020B0503020202020204" pitchFamily="34" charset="0"/>
              </a:rPr>
              <a:t>Status </a:t>
            </a:r>
            <a:r>
              <a:rPr lang="en-US" dirty="0" err="1">
                <a:latin typeface="Agency FB" panose="020B0503020202020204" pitchFamily="34" charset="0"/>
              </a:rPr>
              <a:t>Histori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pada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aplikasi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sakti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terbagi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menjadi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beberapa</a:t>
            </a:r>
            <a:r>
              <a:rPr lang="en-US" dirty="0">
                <a:latin typeface="Agency FB" panose="020B0503020202020204" pitchFamily="34" charset="0"/>
              </a:rPr>
              <a:t> </a:t>
            </a:r>
            <a:r>
              <a:rPr lang="en-US" dirty="0" err="1">
                <a:latin typeface="Agency FB" panose="020B0503020202020204" pitchFamily="34" charset="0"/>
              </a:rPr>
              <a:t>kode</a:t>
            </a:r>
            <a:r>
              <a:rPr lang="en-US" dirty="0">
                <a:latin typeface="Agency FB" panose="020B0503020202020204" pitchFamily="34" charset="0"/>
              </a:rPr>
              <a:t>,</a:t>
            </a:r>
          </a:p>
          <a:p>
            <a:endParaRPr lang="en-US" dirty="0">
              <a:latin typeface="Agency FB" panose="020B0503020202020204" pitchFamily="34" charset="0"/>
            </a:endParaRPr>
          </a:p>
          <a:p>
            <a:r>
              <a:rPr lang="en-US" b="1" dirty="0">
                <a:latin typeface="Agency FB" panose="020B0503020202020204" pitchFamily="34" charset="0"/>
              </a:rPr>
              <a:t>D00</a:t>
            </a:r>
            <a:r>
              <a:rPr lang="en-US" dirty="0">
                <a:latin typeface="Agency FB" panose="020B0503020202020204" pitchFamily="34" charset="0"/>
              </a:rPr>
              <a:t> – RKAKL AWAL</a:t>
            </a:r>
          </a:p>
          <a:p>
            <a:r>
              <a:rPr lang="en-US" b="1" dirty="0">
                <a:latin typeface="Agency FB" panose="020B0503020202020204" pitchFamily="34" charset="0"/>
              </a:rPr>
              <a:t>B00</a:t>
            </a:r>
            <a:r>
              <a:rPr lang="en-US" dirty="0">
                <a:latin typeface="Agency FB" panose="020B0503020202020204" pitchFamily="34" charset="0"/>
              </a:rPr>
              <a:t> – DIPA AWAL</a:t>
            </a:r>
          </a:p>
          <a:p>
            <a:endParaRPr lang="en-US" dirty="0">
              <a:latin typeface="Agency FB" panose="020B0503020202020204" pitchFamily="34" charset="0"/>
            </a:endParaRPr>
          </a:p>
          <a:p>
            <a:r>
              <a:rPr lang="en-US" b="1" dirty="0" err="1">
                <a:latin typeface="Agency FB" panose="020B0503020202020204" pitchFamily="34" charset="0"/>
              </a:rPr>
              <a:t>Axx</a:t>
            </a:r>
            <a:r>
              <a:rPr lang="en-US" dirty="0">
                <a:latin typeface="Agency FB" panose="020B0503020202020204" pitchFamily="34" charset="0"/>
              </a:rPr>
              <a:t> – USULAN REVISI DIPA KE-xx</a:t>
            </a:r>
          </a:p>
          <a:p>
            <a:r>
              <a:rPr lang="en-US" b="1" dirty="0" err="1">
                <a:latin typeface="Agency FB" panose="020B0503020202020204" pitchFamily="34" charset="0"/>
              </a:rPr>
              <a:t>Bxx</a:t>
            </a:r>
            <a:r>
              <a:rPr lang="en-US" dirty="0">
                <a:latin typeface="Agency FB" panose="020B0503020202020204" pitchFamily="34" charset="0"/>
              </a:rPr>
              <a:t> – DIPA REVISI KE-xx</a:t>
            </a:r>
          </a:p>
          <a:p>
            <a:endParaRPr lang="en-US" dirty="0">
              <a:latin typeface="Agency FB" panose="020B0503020202020204" pitchFamily="34" charset="0"/>
            </a:endParaRPr>
          </a:p>
          <a:p>
            <a:r>
              <a:rPr lang="en-US" b="1" dirty="0" err="1">
                <a:latin typeface="Agency FB" panose="020B0503020202020204" pitchFamily="34" charset="0"/>
              </a:rPr>
              <a:t>Cxx</a:t>
            </a:r>
            <a:r>
              <a:rPr lang="en-US" dirty="0">
                <a:latin typeface="Agency FB" panose="020B0503020202020204" pitchFamily="34" charset="0"/>
              </a:rPr>
              <a:t> – REVISI SATKER/POK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163" y="3453536"/>
            <a:ext cx="9133242" cy="20402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2163" y="5493761"/>
            <a:ext cx="9133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Agency FB" panose="020B0503020202020204" pitchFamily="34" charset="0"/>
              </a:rPr>
              <a:t>Contoh</a:t>
            </a:r>
            <a:r>
              <a:rPr lang="en-US" sz="1600" dirty="0">
                <a:latin typeface="Agency FB" panose="020B0503020202020204" pitchFamily="34" charset="0"/>
              </a:rPr>
              <a:t> form Monitoring Submit </a:t>
            </a:r>
            <a:r>
              <a:rPr lang="en-US" sz="1600" dirty="0" err="1">
                <a:latin typeface="Agency FB" panose="020B0503020202020204" pitchFamily="34" charset="0"/>
              </a:rPr>
              <a:t>dan</a:t>
            </a:r>
            <a:r>
              <a:rPr lang="en-US" sz="1600" dirty="0">
                <a:latin typeface="Agency FB" panose="020B0503020202020204" pitchFamily="34" charset="0"/>
              </a:rPr>
              <a:t> Approve Data </a:t>
            </a:r>
            <a:r>
              <a:rPr lang="en-US" sz="1600" dirty="0" err="1">
                <a:latin typeface="Agency FB" panose="020B0503020202020204" pitchFamily="34" charset="0"/>
              </a:rPr>
              <a:t>untuk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melihat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Histori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pada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aplikasi</a:t>
            </a:r>
            <a:r>
              <a:rPr lang="en-US" sz="1600" dirty="0">
                <a:latin typeface="Agency FB" panose="020B0503020202020204" pitchFamily="34" charset="0"/>
              </a:rPr>
              <a:t> SAKTI, </a:t>
            </a:r>
            <a:r>
              <a:rPr lang="en-US" sz="1600" dirty="0" err="1">
                <a:latin typeface="Agency FB" panose="020B0503020202020204" pitchFamily="34" charset="0"/>
              </a:rPr>
              <a:t>pembacaan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berurutan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mulai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dari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bawah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ke</a:t>
            </a:r>
            <a:r>
              <a:rPr lang="en-US" sz="1600" dirty="0">
                <a:latin typeface="Agency FB" panose="020B0503020202020204" pitchFamily="34" charset="0"/>
              </a:rPr>
              <a:t> </a:t>
            </a:r>
            <a:r>
              <a:rPr lang="en-US" sz="1600" dirty="0" err="1">
                <a:latin typeface="Agency FB" panose="020B0503020202020204" pitchFamily="34" charset="0"/>
              </a:rPr>
              <a:t>atas</a:t>
            </a:r>
            <a:r>
              <a:rPr lang="en-US" sz="1600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73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5440" y="1276992"/>
            <a:ext cx="11975183" cy="4521200"/>
          </a:xfrm>
          <a:prstGeom prst="rect">
            <a:avLst/>
          </a:prstGeom>
          <a:solidFill>
            <a:srgbClr val="A0D9F6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35382" y="1924297"/>
            <a:ext cx="2286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TERIMA</a:t>
            </a:r>
            <a:endParaRPr lang="en-US" sz="4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782" y="1428997"/>
            <a:ext cx="4038600" cy="40789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20828" y="2343397"/>
            <a:ext cx="21531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rPr>
              <a:t>KASIH</a:t>
            </a:r>
            <a:endParaRPr lang="en-US" sz="54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05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3190838" y="1489852"/>
            <a:ext cx="5527733" cy="631505"/>
          </a:xfrm>
        </p:spPr>
        <p:txBody>
          <a:bodyPr>
            <a:noAutofit/>
          </a:bodyPr>
          <a:lstStyle/>
          <a:p>
            <a:pPr marL="0" indent="0">
              <a:buClr>
                <a:srgbClr val="002060"/>
              </a:buClr>
              <a:buNone/>
            </a:pPr>
            <a:r>
              <a:rPr lang="en-US" sz="3000" dirty="0">
                <a:latin typeface="Agency FB" panose="020B0503020202020204" pitchFamily="34" charset="0"/>
              </a:rPr>
              <a:t>Proses </a:t>
            </a:r>
            <a:r>
              <a:rPr lang="en-US" sz="3000" dirty="0" err="1">
                <a:latin typeface="Agency FB" panose="020B0503020202020204" pitchFamily="34" charset="0"/>
              </a:rPr>
              <a:t>Penyusunan</a:t>
            </a:r>
            <a:r>
              <a:rPr lang="en-US" sz="3000" dirty="0">
                <a:latin typeface="Agency FB" panose="020B0503020202020204" pitchFamily="34" charset="0"/>
              </a:rPr>
              <a:t> RKAKL </a:t>
            </a:r>
            <a:r>
              <a:rPr lang="en-US" sz="3000" dirty="0" err="1">
                <a:latin typeface="Agency FB" panose="020B0503020202020204" pitchFamily="34" charset="0"/>
              </a:rPr>
              <a:t>sampai</a:t>
            </a:r>
            <a:r>
              <a:rPr lang="en-US" sz="3000" dirty="0">
                <a:latin typeface="Agency FB" panose="020B0503020202020204" pitchFamily="34" charset="0"/>
              </a:rPr>
              <a:t> DIPA </a:t>
            </a:r>
            <a:r>
              <a:rPr lang="en-US" sz="3000" dirty="0" err="1">
                <a:latin typeface="Agency FB" panose="020B0503020202020204" pitchFamily="34" charset="0"/>
              </a:rPr>
              <a:t>Awal</a:t>
            </a:r>
            <a:endParaRPr lang="en-US" sz="3000" dirty="0">
              <a:latin typeface="Agency FB" panose="020B0503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97271" y="5313585"/>
            <a:ext cx="928694" cy="42862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latin typeface="Agency FB" panose="020B0503020202020204" pitchFamily="34" charset="0"/>
              </a:rPr>
              <a:t>Satker</a:t>
            </a:r>
            <a:endParaRPr lang="en-US" b="1" dirty="0">
              <a:latin typeface="Agency FB" panose="020B0503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4229" y="3860564"/>
            <a:ext cx="928694" cy="42862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Unit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914229" y="2325568"/>
            <a:ext cx="928694" cy="42862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DJA</a:t>
            </a:r>
          </a:p>
        </p:txBody>
      </p:sp>
      <p:cxnSp>
        <p:nvCxnSpPr>
          <p:cNvPr id="9" name="Straight Arrow Connector 8"/>
          <p:cNvCxnSpPr>
            <a:stCxn id="6" idx="0"/>
            <a:endCxn id="7" idx="2"/>
          </p:cNvCxnSpPr>
          <p:nvPr/>
        </p:nvCxnSpPr>
        <p:spPr>
          <a:xfrm flipV="1">
            <a:off x="1361618" y="4289192"/>
            <a:ext cx="16958" cy="1024393"/>
          </a:xfrm>
          <a:prstGeom prst="straightConnector1">
            <a:avLst/>
          </a:prstGeom>
          <a:ln w="25400">
            <a:solidFill>
              <a:schemeClr val="accent2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0"/>
            <a:endCxn id="8" idx="2"/>
          </p:cNvCxnSpPr>
          <p:nvPr/>
        </p:nvCxnSpPr>
        <p:spPr>
          <a:xfrm flipV="1">
            <a:off x="1378576" y="2754196"/>
            <a:ext cx="0" cy="1106368"/>
          </a:xfrm>
          <a:prstGeom prst="straightConnector1">
            <a:avLst/>
          </a:prstGeom>
          <a:ln w="25400">
            <a:solidFill>
              <a:schemeClr val="accent2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42923" y="4691544"/>
            <a:ext cx="136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gency FB" panose="020B0503020202020204" pitchFamily="34" charset="0"/>
              </a:rPr>
              <a:t>D00 - </a:t>
            </a:r>
            <a:r>
              <a:rPr lang="en-US" sz="1200" b="1" dirty="0" err="1">
                <a:latin typeface="Agency FB" panose="020B0503020202020204" pitchFamily="34" charset="0"/>
              </a:rPr>
              <a:t>Usulan</a:t>
            </a:r>
            <a:r>
              <a:rPr lang="en-US" sz="1200" b="1" dirty="0">
                <a:latin typeface="Agency FB" panose="020B0503020202020204" pitchFamily="34" charset="0"/>
              </a:rPr>
              <a:t> RKAKL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48476" y="3105276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gency FB" panose="020B0503020202020204" pitchFamily="34" charset="0"/>
              </a:rPr>
              <a:t>D00 - RKAKL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0654" y="2455862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gency FB" panose="020B0503020202020204" pitchFamily="34" charset="0"/>
              </a:rPr>
              <a:t>B00 - DIPA AWAL</a:t>
            </a:r>
          </a:p>
        </p:txBody>
      </p:sp>
      <p:sp>
        <p:nvSpPr>
          <p:cNvPr id="15" name="Oval 14"/>
          <p:cNvSpPr/>
          <p:nvPr/>
        </p:nvSpPr>
        <p:spPr>
          <a:xfrm>
            <a:off x="1557171" y="4718370"/>
            <a:ext cx="285752" cy="2857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anose="020B0503020202020204" pitchFamily="34" charset="0"/>
              </a:rPr>
              <a:t>1</a:t>
            </a:r>
          </a:p>
        </p:txBody>
      </p:sp>
      <p:sp>
        <p:nvSpPr>
          <p:cNvPr id="16" name="Oval 15"/>
          <p:cNvSpPr/>
          <p:nvPr/>
        </p:nvSpPr>
        <p:spPr>
          <a:xfrm>
            <a:off x="3522973" y="2539882"/>
            <a:ext cx="285752" cy="2857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anose="020B0503020202020204" pitchFamily="34" charset="0"/>
              </a:rPr>
              <a:t>3</a:t>
            </a:r>
          </a:p>
        </p:txBody>
      </p:sp>
      <p:sp>
        <p:nvSpPr>
          <p:cNvPr id="17" name="Oval 16"/>
          <p:cNvSpPr/>
          <p:nvPr/>
        </p:nvSpPr>
        <p:spPr>
          <a:xfrm>
            <a:off x="1557171" y="3105276"/>
            <a:ext cx="285752" cy="2857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anose="020B0503020202020204" pitchFamily="34" charset="0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89348" y="3790005"/>
            <a:ext cx="4596273" cy="2220278"/>
          </a:xfrm>
          <a:prstGeom prst="round2DiagRect">
            <a:avLst>
              <a:gd name="adj1" fmla="val 22873"/>
              <a:gd name="adj2" fmla="val 0"/>
            </a:avLst>
          </a:prstGeom>
          <a:solidFill>
            <a:schemeClr val="accent5"/>
          </a:solidFill>
          <a:effectLst>
            <a:softEdge rad="31750"/>
          </a:effectLst>
        </p:spPr>
        <p:txBody>
          <a:bodyPr wrap="square" lIns="0" tIns="0" rIns="0" bIns="0" rtlCol="0">
            <a:spAutoFit/>
          </a:bodyPr>
          <a:lstStyle/>
          <a:p>
            <a:pPr marL="461963" indent="-342900"/>
            <a:r>
              <a:rPr lang="en-US" sz="1400" b="1" u="sng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SATKER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Login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tahun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RKAKL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Menu Utility &gt;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Memilih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Status D00 - RKAKL AWAL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Menginput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Form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Belanja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Menyesuaikan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RPD (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Rencana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Penarikan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Dana)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FormPOK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Mengisi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Form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Pendapatan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Mengisi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Rencana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Penerimaan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dan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Pendapatan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(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Bulanan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)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Validasi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Belanja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Approval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oleh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KPA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07079" y="2292376"/>
            <a:ext cx="4457798" cy="1368921"/>
          </a:xfrm>
          <a:prstGeom prst="round2DiagRect">
            <a:avLst>
              <a:gd name="adj1" fmla="val 36775"/>
              <a:gd name="adj2" fmla="val 0"/>
            </a:avLst>
          </a:prstGeom>
          <a:solidFill>
            <a:schemeClr val="accent5"/>
          </a:solidFill>
          <a:effectLst>
            <a:softEdge rad="31750"/>
          </a:effectLst>
        </p:spPr>
        <p:txBody>
          <a:bodyPr wrap="square" lIns="0" tIns="0" rIns="0" bIns="0" rtlCol="0">
            <a:spAutoFit/>
          </a:bodyPr>
          <a:lstStyle/>
          <a:p>
            <a:pPr marL="685800" indent="-342900"/>
            <a:r>
              <a:rPr lang="en-US" sz="1400" b="1" u="sng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UNIT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Login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tahun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RKAKL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Monitoring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Usulan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RKAKL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Persetujuan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/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Penolakan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usulan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RKAKL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Membuat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ADK RKAKL Unit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625784" y="327025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 err="1">
                <a:solidFill>
                  <a:srgbClr val="002060"/>
                </a:solidFill>
                <a:latin typeface="Agency FB" panose="020B0503020202020204" pitchFamily="34" charset="0"/>
              </a:rPr>
              <a:t>Alur</a:t>
            </a:r>
            <a:r>
              <a:rPr lang="en-ID" sz="4800" b="1" dirty="0">
                <a:solidFill>
                  <a:srgbClr val="002060"/>
                </a:solidFill>
                <a:latin typeface="Agency FB" panose="020B0503020202020204" pitchFamily="34" charset="0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Agency FB" panose="020B0503020202020204" pitchFamily="34" charset="0"/>
              </a:rPr>
              <a:t>Penyusunan</a:t>
            </a:r>
            <a:r>
              <a:rPr lang="en-ID" sz="4800" b="1" dirty="0">
                <a:solidFill>
                  <a:srgbClr val="002060"/>
                </a:solidFill>
                <a:latin typeface="Agency FB" panose="020B0503020202020204" pitchFamily="34" charset="0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Agency FB" panose="020B0503020202020204" pitchFamily="34" charset="0"/>
              </a:rPr>
              <a:t>Anggaran</a:t>
            </a:r>
            <a:endParaRPr lang="en-ID" sz="4800" b="1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  <p:cxnSp>
        <p:nvCxnSpPr>
          <p:cNvPr id="30" name="Elbow Connector 29"/>
          <p:cNvCxnSpPr>
            <a:stCxn id="8" idx="3"/>
            <a:endCxn id="6" idx="3"/>
          </p:cNvCxnSpPr>
          <p:nvPr/>
        </p:nvCxnSpPr>
        <p:spPr>
          <a:xfrm flipH="1">
            <a:off x="1825965" y="2539882"/>
            <a:ext cx="16958" cy="2988017"/>
          </a:xfrm>
          <a:prstGeom prst="bentConnector3">
            <a:avLst>
              <a:gd name="adj1" fmla="val -9436254"/>
            </a:avLst>
          </a:prstGeom>
          <a:ln w="2540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40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/>
      <p:bldP spid="13" grpId="0"/>
      <p:bldP spid="14" grpId="0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3397824" y="1456631"/>
            <a:ext cx="5113762" cy="631505"/>
          </a:xfrm>
        </p:spPr>
        <p:txBody>
          <a:bodyPr>
            <a:noAutofit/>
          </a:bodyPr>
          <a:lstStyle/>
          <a:p>
            <a:pPr marL="0" indent="0">
              <a:buClr>
                <a:srgbClr val="002060"/>
              </a:buClr>
              <a:buNone/>
            </a:pPr>
            <a:r>
              <a:rPr lang="en-US" sz="3000" dirty="0">
                <a:latin typeface="Agency FB" panose="020B0503020202020204" pitchFamily="34" charset="0"/>
              </a:rPr>
              <a:t>Proses </a:t>
            </a:r>
            <a:r>
              <a:rPr lang="en-US" sz="3000" dirty="0" err="1">
                <a:latin typeface="Agency FB" panose="020B0503020202020204" pitchFamily="34" charset="0"/>
              </a:rPr>
              <a:t>Penyusunan</a:t>
            </a:r>
            <a:r>
              <a:rPr lang="en-US" sz="3000" dirty="0">
                <a:latin typeface="Agency FB" panose="020B0503020202020204" pitchFamily="34" charset="0"/>
              </a:rPr>
              <a:t> </a:t>
            </a:r>
            <a:r>
              <a:rPr lang="en-US" sz="3000" dirty="0" err="1">
                <a:latin typeface="Agency FB" panose="020B0503020202020204" pitchFamily="34" charset="0"/>
              </a:rPr>
              <a:t>Usulan</a:t>
            </a:r>
            <a:r>
              <a:rPr lang="en-US" sz="3000" dirty="0">
                <a:latin typeface="Agency FB" panose="020B0503020202020204" pitchFamily="34" charset="0"/>
              </a:rPr>
              <a:t> </a:t>
            </a:r>
            <a:r>
              <a:rPr lang="en-US" sz="3000" dirty="0" err="1">
                <a:latin typeface="Agency FB" panose="020B0503020202020204" pitchFamily="34" charset="0"/>
              </a:rPr>
              <a:t>Revisi</a:t>
            </a:r>
            <a:r>
              <a:rPr lang="en-US" sz="3000" dirty="0">
                <a:latin typeface="Agency FB" panose="020B0503020202020204" pitchFamily="34" charset="0"/>
              </a:rPr>
              <a:t> </a:t>
            </a:r>
            <a:r>
              <a:rPr lang="en-US" sz="3000" dirty="0" err="1">
                <a:latin typeface="Agency FB" panose="020B0503020202020204" pitchFamily="34" charset="0"/>
              </a:rPr>
              <a:t>Satker</a:t>
            </a:r>
            <a:endParaRPr lang="en-US" sz="3000" dirty="0">
              <a:latin typeface="Agency FB" panose="020B0503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54632" y="4872226"/>
            <a:ext cx="1247887" cy="54834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Operator </a:t>
            </a:r>
            <a:r>
              <a:rPr lang="en-US" b="1" dirty="0" err="1">
                <a:latin typeface="Agency FB" panose="020B0503020202020204" pitchFamily="34" charset="0"/>
              </a:rPr>
              <a:t>Satker</a:t>
            </a:r>
            <a:endParaRPr lang="en-US" b="1" dirty="0">
              <a:latin typeface="Agency FB" panose="020B0503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14229" y="2563361"/>
            <a:ext cx="928694" cy="42862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KPA</a:t>
            </a:r>
          </a:p>
        </p:txBody>
      </p:sp>
      <p:cxnSp>
        <p:nvCxnSpPr>
          <p:cNvPr id="10" name="Straight Arrow Connector 9"/>
          <p:cNvCxnSpPr>
            <a:stCxn id="7" idx="0"/>
            <a:endCxn id="8" idx="2"/>
          </p:cNvCxnSpPr>
          <p:nvPr/>
        </p:nvCxnSpPr>
        <p:spPr>
          <a:xfrm flipV="1">
            <a:off x="1378576" y="2991989"/>
            <a:ext cx="0" cy="1880237"/>
          </a:xfrm>
          <a:prstGeom prst="straightConnector1">
            <a:avLst/>
          </a:prstGeom>
          <a:ln w="25400">
            <a:solidFill>
              <a:schemeClr val="accent2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42923" y="4073485"/>
            <a:ext cx="1319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Agency FB" panose="020B0503020202020204" pitchFamily="34" charset="0"/>
              </a:rPr>
              <a:t>Cxx</a:t>
            </a:r>
            <a:r>
              <a:rPr lang="en-US" sz="1200" b="1" dirty="0">
                <a:latin typeface="Agency FB" panose="020B0503020202020204" pitchFamily="34" charset="0"/>
              </a:rPr>
              <a:t> – </a:t>
            </a:r>
            <a:r>
              <a:rPr lang="en-US" sz="1200" b="1" dirty="0" err="1">
                <a:latin typeface="Agency FB" panose="020B0503020202020204" pitchFamily="34" charset="0"/>
              </a:rPr>
              <a:t>Revisi</a:t>
            </a:r>
            <a:r>
              <a:rPr lang="en-US" sz="1200" b="1" dirty="0">
                <a:latin typeface="Agency FB" panose="020B0503020202020204" pitchFamily="34" charset="0"/>
              </a:rPr>
              <a:t> </a:t>
            </a:r>
            <a:r>
              <a:rPr lang="en-US" sz="1200" b="1" dirty="0" err="1">
                <a:latin typeface="Agency FB" panose="020B0503020202020204" pitchFamily="34" charset="0"/>
              </a:rPr>
              <a:t>Satker</a:t>
            </a:r>
            <a:endParaRPr lang="en-US" sz="1200" b="1" dirty="0">
              <a:latin typeface="Agency FB" panose="020B0503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14182" y="2530324"/>
            <a:ext cx="1133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Agency FB" panose="020B0503020202020204" pitchFamily="34" charset="0"/>
              </a:rPr>
              <a:t>Cxx</a:t>
            </a:r>
            <a:r>
              <a:rPr lang="en-US" sz="1200" b="1" dirty="0">
                <a:latin typeface="Agency FB" panose="020B0503020202020204" pitchFamily="34" charset="0"/>
              </a:rPr>
              <a:t> – </a:t>
            </a:r>
            <a:r>
              <a:rPr lang="en-US" sz="1200" b="1" dirty="0" err="1">
                <a:latin typeface="Agency FB" panose="020B0503020202020204" pitchFamily="34" charset="0"/>
              </a:rPr>
              <a:t>Pagu</a:t>
            </a:r>
            <a:r>
              <a:rPr lang="en-US" sz="1200" b="1" dirty="0">
                <a:latin typeface="Agency FB" panose="020B0503020202020204" pitchFamily="34" charset="0"/>
              </a:rPr>
              <a:t> </a:t>
            </a:r>
            <a:r>
              <a:rPr lang="en-US" sz="1200" b="1" dirty="0" err="1">
                <a:latin typeface="Agency FB" panose="020B0503020202020204" pitchFamily="34" charset="0"/>
              </a:rPr>
              <a:t>Revisi</a:t>
            </a:r>
            <a:r>
              <a:rPr lang="en-US" sz="1200" b="1" dirty="0">
                <a:latin typeface="Agency FB" panose="020B0503020202020204" pitchFamily="34" charset="0"/>
              </a:rPr>
              <a:t> </a:t>
            </a:r>
            <a:r>
              <a:rPr lang="en-US" sz="1200" b="1" dirty="0" err="1">
                <a:latin typeface="Agency FB" panose="020B0503020202020204" pitchFamily="34" charset="0"/>
              </a:rPr>
              <a:t>Satker</a:t>
            </a:r>
            <a:r>
              <a:rPr lang="en-US" sz="1200" b="1" dirty="0">
                <a:latin typeface="Agency FB" panose="020B0503020202020204" pitchFamily="34" charset="0"/>
              </a:rPr>
              <a:t> </a:t>
            </a:r>
            <a:r>
              <a:rPr lang="en-US" sz="1200" b="1" dirty="0" err="1">
                <a:latin typeface="Agency FB" panose="020B0503020202020204" pitchFamily="34" charset="0"/>
              </a:rPr>
              <a:t>Aktif</a:t>
            </a:r>
            <a:endParaRPr lang="en-US" sz="1200" b="1" dirty="0">
              <a:latin typeface="Agency FB" panose="020B0503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537035" y="4073485"/>
            <a:ext cx="285752" cy="2857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anose="020B0503020202020204" pitchFamily="34" charset="0"/>
              </a:rPr>
              <a:t>1</a:t>
            </a:r>
          </a:p>
        </p:txBody>
      </p:sp>
      <p:sp>
        <p:nvSpPr>
          <p:cNvPr id="16" name="Oval 15"/>
          <p:cNvSpPr/>
          <p:nvPr/>
        </p:nvSpPr>
        <p:spPr>
          <a:xfrm>
            <a:off x="2002519" y="2634799"/>
            <a:ext cx="285752" cy="28575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anose="020B0503020202020204" pitchFamily="34" charset="0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12210" y="4008784"/>
            <a:ext cx="7021586" cy="1726883"/>
          </a:xfrm>
          <a:prstGeom prst="round2DiagRect">
            <a:avLst>
              <a:gd name="adj1" fmla="val 22873"/>
              <a:gd name="adj2" fmla="val 0"/>
            </a:avLst>
          </a:prstGeom>
          <a:solidFill>
            <a:schemeClr val="accent5"/>
          </a:solidFill>
          <a:effectLst>
            <a:softEdge rad="31750"/>
          </a:effectLst>
        </p:spPr>
        <p:txBody>
          <a:bodyPr wrap="square" lIns="0" tIns="0" rIns="0" bIns="0" rtlCol="0">
            <a:spAutoFit/>
          </a:bodyPr>
          <a:lstStyle/>
          <a:p>
            <a:pPr marL="461963" indent="-342900"/>
            <a:r>
              <a:rPr lang="en-US" sz="1400" b="1" u="sng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OPERATOR ANGGARAN SATKER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Login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tahun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DIPA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Menu Utility &gt;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Memilih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Status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Histori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Cxx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– REVISI SATKER (POK)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Menginput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Form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Belanja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Menyesuaikan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RPD (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Rencana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Penarikan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Dana)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Form POK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Menyesuaikan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Rencana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Penerimaan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dan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Pendapatan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(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Bulanan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)</a:t>
            </a:r>
          </a:p>
          <a:p>
            <a:pPr marL="461963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Validasi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Data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Belanja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625784" y="327025"/>
            <a:ext cx="8657843" cy="8921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800" b="1" dirty="0" err="1">
                <a:solidFill>
                  <a:srgbClr val="002060"/>
                </a:solidFill>
                <a:latin typeface="Agency FB" panose="020B0503020202020204" pitchFamily="34" charset="0"/>
              </a:rPr>
              <a:t>Alur</a:t>
            </a:r>
            <a:r>
              <a:rPr lang="en-ID" sz="4800" b="1" dirty="0">
                <a:solidFill>
                  <a:srgbClr val="002060"/>
                </a:solidFill>
                <a:latin typeface="Agency FB" panose="020B0503020202020204" pitchFamily="34" charset="0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Agency FB" panose="020B0503020202020204" pitchFamily="34" charset="0"/>
              </a:rPr>
              <a:t>Penyusunan</a:t>
            </a:r>
            <a:r>
              <a:rPr lang="en-ID" sz="4800" b="1" dirty="0">
                <a:solidFill>
                  <a:srgbClr val="002060"/>
                </a:solidFill>
                <a:latin typeface="Agency FB" panose="020B0503020202020204" pitchFamily="34" charset="0"/>
              </a:rPr>
              <a:t> </a:t>
            </a:r>
            <a:r>
              <a:rPr lang="en-ID" sz="4800" b="1" dirty="0" err="1">
                <a:solidFill>
                  <a:srgbClr val="002060"/>
                </a:solidFill>
                <a:latin typeface="Agency FB" panose="020B0503020202020204" pitchFamily="34" charset="0"/>
              </a:rPr>
              <a:t>Anggaran</a:t>
            </a:r>
            <a:endParaRPr lang="en-ID" sz="4800" b="1" dirty="0">
              <a:solidFill>
                <a:srgbClr val="002060"/>
              </a:solidFill>
              <a:latin typeface="Agency FB" panose="020B0503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75998" y="2208690"/>
            <a:ext cx="4457798" cy="1368921"/>
          </a:xfrm>
          <a:prstGeom prst="round2DiagRect">
            <a:avLst>
              <a:gd name="adj1" fmla="val 36775"/>
              <a:gd name="adj2" fmla="val 0"/>
            </a:avLst>
          </a:prstGeom>
          <a:solidFill>
            <a:schemeClr val="accent5"/>
          </a:solidFill>
          <a:effectLst>
            <a:softEdge rad="31750"/>
          </a:effectLst>
        </p:spPr>
        <p:txBody>
          <a:bodyPr wrap="square" lIns="0" tIns="0" rIns="0" bIns="0" rtlCol="0">
            <a:spAutoFit/>
          </a:bodyPr>
          <a:lstStyle/>
          <a:p>
            <a:pPr marL="685800" indent="-342900"/>
            <a:r>
              <a:rPr lang="en-US" sz="1400" b="1" u="sng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KPA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Login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pada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tahun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DIPA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Persetujuan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/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Penolakan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Revisi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Satker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Segoe UI" pitchFamily="34" charset="0"/>
            </a:endParaRP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Approval</a:t>
            </a:r>
          </a:p>
          <a:p>
            <a:pPr marL="685800" indent="-342900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Klik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tombol</a:t>
            </a:r>
            <a:r>
              <a:rPr lang="en-US" sz="1400" dirty="0">
                <a:solidFill>
                  <a:schemeClr val="bg1"/>
                </a:solidFill>
                <a:latin typeface="Agency FB" panose="020B0503020202020204" pitchFamily="34" charset="0"/>
                <a:cs typeface="Segoe UI" pitchFamily="34" charset="0"/>
              </a:rPr>
              <a:t> REVISI PAGU DI FA</a:t>
            </a:r>
          </a:p>
        </p:txBody>
      </p:sp>
    </p:spTree>
    <p:extLst>
      <p:ext uri="{BB962C8B-B14F-4D97-AF65-F5344CB8AC3E}">
        <p14:creationId xmlns:p14="http://schemas.microsoft.com/office/powerpoint/2010/main" val="3935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4" grpId="0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</TotalTime>
  <Words>3666</Words>
  <Application>Microsoft Office PowerPoint</Application>
  <PresentationFormat>Widescreen</PresentationFormat>
  <Paragraphs>484</Paragraphs>
  <Slides>70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8" baseType="lpstr">
      <vt:lpstr>Agency FB</vt:lpstr>
      <vt:lpstr>Arial</vt:lpstr>
      <vt:lpstr>Calibri</vt:lpstr>
      <vt:lpstr>Calibri Light</vt:lpstr>
      <vt:lpstr>Century Gothic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Integrasi Modul Penganggaran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DJPBN-45</dc:creator>
  <cp:lastModifiedBy>Ophand Albana</cp:lastModifiedBy>
  <cp:revision>91</cp:revision>
  <dcterms:created xsi:type="dcterms:W3CDTF">2018-01-15T13:23:47Z</dcterms:created>
  <dcterms:modified xsi:type="dcterms:W3CDTF">2020-03-25T15:13:28Z</dcterms:modified>
</cp:coreProperties>
</file>