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9"/>
  </p:notesMasterIdLst>
  <p:sldIdLst>
    <p:sldId id="257" r:id="rId2"/>
    <p:sldId id="279" r:id="rId3"/>
    <p:sldId id="363" r:id="rId4"/>
    <p:sldId id="341" r:id="rId5"/>
    <p:sldId id="342" r:id="rId6"/>
    <p:sldId id="343" r:id="rId7"/>
    <p:sldId id="344" r:id="rId8"/>
    <p:sldId id="345" r:id="rId9"/>
    <p:sldId id="346" r:id="rId10"/>
    <p:sldId id="349" r:id="rId11"/>
    <p:sldId id="350" r:id="rId12"/>
    <p:sldId id="351" r:id="rId13"/>
    <p:sldId id="352" r:id="rId14"/>
    <p:sldId id="353" r:id="rId15"/>
    <p:sldId id="354" r:id="rId16"/>
    <p:sldId id="357" r:id="rId17"/>
    <p:sldId id="358" r:id="rId18"/>
    <p:sldId id="360" r:id="rId19"/>
    <p:sldId id="359" r:id="rId20"/>
    <p:sldId id="361" r:id="rId21"/>
    <p:sldId id="347" r:id="rId22"/>
    <p:sldId id="362" r:id="rId23"/>
    <p:sldId id="364" r:id="rId24"/>
    <p:sldId id="291" r:id="rId25"/>
    <p:sldId id="298" r:id="rId26"/>
    <p:sldId id="365" r:id="rId27"/>
    <p:sldId id="299" r:id="rId28"/>
    <p:sldId id="300" r:id="rId29"/>
    <p:sldId id="369" r:id="rId30"/>
    <p:sldId id="370" r:id="rId31"/>
    <p:sldId id="371" r:id="rId32"/>
    <p:sldId id="372" r:id="rId33"/>
    <p:sldId id="373" r:id="rId34"/>
    <p:sldId id="374" r:id="rId35"/>
    <p:sldId id="375" r:id="rId36"/>
    <p:sldId id="376" r:id="rId37"/>
    <p:sldId id="377" r:id="rId38"/>
    <p:sldId id="366" r:id="rId39"/>
    <p:sldId id="378" r:id="rId40"/>
    <p:sldId id="379" r:id="rId41"/>
    <p:sldId id="367" r:id="rId42"/>
    <p:sldId id="380" r:id="rId43"/>
    <p:sldId id="381" r:id="rId44"/>
    <p:sldId id="382" r:id="rId45"/>
    <p:sldId id="383" r:id="rId46"/>
    <p:sldId id="368" r:id="rId47"/>
    <p:sldId id="273" r:id="rId4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89" d="100"/>
          <a:sy n="89" d="100"/>
        </p:scale>
        <p:origin x="120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527261-5F2F-4502-989C-CF4819BAFF86}" type="datetimeFigureOut">
              <a:rPr lang="en-US" smtClean="0"/>
              <a:t>8/1/19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8F5582-3819-4544-8D27-2A0C1D9A50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6774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3CC6C3-F641-44C1-B969-864053522A0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3234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A771D-EB08-42EF-8552-F8769DDEA592}" type="datetimeFigureOut">
              <a:rPr lang="en-US" smtClean="0"/>
              <a:t>8/1/19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DCF37-AE81-4F8B-853A-6DDD9A56E8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2610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A771D-EB08-42EF-8552-F8769DDEA592}" type="datetimeFigureOut">
              <a:rPr lang="en-US" smtClean="0"/>
              <a:t>8/1/19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DCF37-AE81-4F8B-853A-6DDD9A56E8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1954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A771D-EB08-42EF-8552-F8769DDEA592}" type="datetimeFigureOut">
              <a:rPr lang="en-US" smtClean="0"/>
              <a:t>8/1/19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DCF37-AE81-4F8B-853A-6DDD9A56E8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9602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109984" y="1353755"/>
            <a:ext cx="11975183" cy="4794693"/>
          </a:xfrm>
          <a:prstGeom prst="rect">
            <a:avLst/>
          </a:prstGeom>
          <a:solidFill>
            <a:srgbClr val="A0D9F6"/>
          </a:solidFill>
          <a:ln>
            <a:noFill/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04428" y="6170216"/>
            <a:ext cx="580739" cy="586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47830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A771D-EB08-42EF-8552-F8769DDEA592}" type="datetimeFigureOut">
              <a:rPr lang="en-US" smtClean="0"/>
              <a:t>8/1/19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DCF37-AE81-4F8B-853A-6DDD9A56E8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6558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A771D-EB08-42EF-8552-F8769DDEA592}" type="datetimeFigureOut">
              <a:rPr lang="en-US" smtClean="0"/>
              <a:t>8/1/19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DCF37-AE81-4F8B-853A-6DDD9A56E8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8447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A771D-EB08-42EF-8552-F8769DDEA592}" type="datetimeFigureOut">
              <a:rPr lang="en-US" smtClean="0"/>
              <a:t>8/1/19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DCF37-AE81-4F8B-853A-6DDD9A56E8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4759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A771D-EB08-42EF-8552-F8769DDEA592}" type="datetimeFigureOut">
              <a:rPr lang="en-US" smtClean="0"/>
              <a:t>8/1/19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DCF37-AE81-4F8B-853A-6DDD9A56E8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7879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A771D-EB08-42EF-8552-F8769DDEA592}" type="datetimeFigureOut">
              <a:rPr lang="en-US" smtClean="0"/>
              <a:t>8/1/19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DCF37-AE81-4F8B-853A-6DDD9A56E8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8628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A771D-EB08-42EF-8552-F8769DDEA592}" type="datetimeFigureOut">
              <a:rPr lang="en-US" smtClean="0"/>
              <a:t>8/1/19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DCF37-AE81-4F8B-853A-6DDD9A56E8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15258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A771D-EB08-42EF-8552-F8769DDEA592}" type="datetimeFigureOut">
              <a:rPr lang="en-US" smtClean="0"/>
              <a:t>8/1/19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DCF37-AE81-4F8B-853A-6DDD9A56E8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7230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A771D-EB08-42EF-8552-F8769DDEA592}" type="datetimeFigureOut">
              <a:rPr lang="en-US" smtClean="0"/>
              <a:t>8/1/19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DCF37-AE81-4F8B-853A-6DDD9A56E8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632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CA771D-EB08-42EF-8552-F8769DDEA592}" type="datetimeFigureOut">
              <a:rPr lang="en-US" smtClean="0"/>
              <a:t>8/1/19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BDCF37-AE81-4F8B-853A-6DDD9A56E8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2012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xmlns="" id="{CCCE7486-9058-4B3D-A57D-522850909B5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883"/>
          <a:stretch/>
        </p:blipFill>
        <p:spPr>
          <a:xfrm>
            <a:off x="451" y="0"/>
            <a:ext cx="5865959" cy="68580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817198" y="6186519"/>
            <a:ext cx="395829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sz="1400" dirty="0" err="1" smtClean="0">
                <a:solidFill>
                  <a:srgbClr val="002060"/>
                </a:solidFill>
                <a:latin typeface="Century Gothic" panose="020B0502020202020204" pitchFamily="34" charset="0"/>
              </a:rPr>
              <a:t>Kementerian</a:t>
            </a:r>
            <a:r>
              <a:rPr lang="en-ID" sz="1400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 </a:t>
            </a:r>
            <a:r>
              <a:rPr lang="en-ID" sz="1400" dirty="0" err="1" smtClean="0">
                <a:solidFill>
                  <a:srgbClr val="002060"/>
                </a:solidFill>
                <a:latin typeface="Century Gothic" panose="020B0502020202020204" pitchFamily="34" charset="0"/>
              </a:rPr>
              <a:t>Keuangan</a:t>
            </a:r>
            <a:r>
              <a:rPr lang="en-ID" sz="1400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 </a:t>
            </a:r>
            <a:r>
              <a:rPr lang="en-ID" sz="1400" dirty="0" err="1" smtClean="0">
                <a:solidFill>
                  <a:srgbClr val="002060"/>
                </a:solidFill>
                <a:latin typeface="Century Gothic" panose="020B0502020202020204" pitchFamily="34" charset="0"/>
              </a:rPr>
              <a:t>Republik</a:t>
            </a:r>
            <a:r>
              <a:rPr lang="en-ID" sz="1400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 Indonesia</a:t>
            </a:r>
            <a:endParaRPr lang="en-US" sz="900" dirty="0">
              <a:latin typeface="Century Gothic" panose="020B0502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096255" y="5965102"/>
            <a:ext cx="340017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sz="1400" dirty="0" err="1" smtClean="0">
                <a:solidFill>
                  <a:srgbClr val="002060"/>
                </a:solidFill>
                <a:latin typeface="Century Gothic" panose="020B0502020202020204" pitchFamily="34" charset="0"/>
              </a:rPr>
              <a:t>Direktorat</a:t>
            </a:r>
            <a:r>
              <a:rPr lang="en-ID" sz="1400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 </a:t>
            </a:r>
            <a:r>
              <a:rPr lang="en-ID" sz="1400" dirty="0" err="1" smtClean="0">
                <a:solidFill>
                  <a:srgbClr val="002060"/>
                </a:solidFill>
                <a:latin typeface="Century Gothic" panose="020B0502020202020204" pitchFamily="34" charset="0"/>
              </a:rPr>
              <a:t>Jenderal</a:t>
            </a:r>
            <a:r>
              <a:rPr lang="en-ID" sz="1400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 </a:t>
            </a:r>
            <a:r>
              <a:rPr lang="en-ID" sz="1400" dirty="0" err="1" smtClean="0">
                <a:solidFill>
                  <a:srgbClr val="002060"/>
                </a:solidFill>
                <a:latin typeface="Century Gothic" panose="020B0502020202020204" pitchFamily="34" charset="0"/>
              </a:rPr>
              <a:t>Perbendaharaan</a:t>
            </a:r>
            <a:endParaRPr lang="en-US" sz="900" dirty="0">
              <a:latin typeface="Century Gothic" panose="020B050202020202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7293" y="5249825"/>
            <a:ext cx="738106" cy="688347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866410" y="1923984"/>
            <a:ext cx="6325590" cy="3009966"/>
          </a:xfrm>
          <a:prstGeom prst="rect">
            <a:avLst/>
          </a:prstGeom>
          <a:solidFill>
            <a:srgbClr val="A0D9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602310" y="1795256"/>
            <a:ext cx="628489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5400" b="1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MODUL</a:t>
            </a:r>
          </a:p>
          <a:p>
            <a:pPr algn="ctr"/>
            <a:r>
              <a:rPr lang="id-ID" sz="5400" b="1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PENG</a:t>
            </a:r>
            <a:r>
              <a:rPr lang="en-ID" sz="5400" b="1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ANGGARAN</a:t>
            </a:r>
            <a:endParaRPr lang="en-US" sz="5400" b="1" dirty="0">
              <a:solidFill>
                <a:srgbClr val="002060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7255327" y="3485382"/>
            <a:ext cx="2684101" cy="883650"/>
            <a:chOff x="7536373" y="3485382"/>
            <a:chExt cx="2684101" cy="883650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36373" y="3506849"/>
              <a:ext cx="853313" cy="862183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487" t="23661" b="29465"/>
            <a:stretch/>
          </p:blipFill>
          <p:spPr>
            <a:xfrm>
              <a:off x="8477738" y="3485382"/>
              <a:ext cx="1742736" cy="883650"/>
            </a:xfrm>
            <a:prstGeom prst="rect">
              <a:avLst/>
            </a:prstGeom>
            <a:effectLst/>
          </p:spPr>
        </p:pic>
      </p:grpSp>
    </p:spTree>
    <p:extLst>
      <p:ext uri="{BB962C8B-B14F-4D97-AF65-F5344CB8AC3E}">
        <p14:creationId xmlns:p14="http://schemas.microsoft.com/office/powerpoint/2010/main" val="1693453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2428" y="1420009"/>
            <a:ext cx="85738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 smtClean="0">
                <a:latin typeface="Agency FB" panose="020B0503020202020204" pitchFamily="34" charset="0"/>
              </a:rPr>
              <a:t>Proses </a:t>
            </a:r>
            <a:r>
              <a:rPr lang="en-US" sz="2400" u="sng" dirty="0" err="1" smtClean="0">
                <a:latin typeface="Agency FB" panose="020B0503020202020204" pitchFamily="34" charset="0"/>
              </a:rPr>
              <a:t>Revisi</a:t>
            </a:r>
            <a:r>
              <a:rPr lang="en-US" sz="2400" u="sng" dirty="0" smtClean="0">
                <a:latin typeface="Agency FB" panose="020B0503020202020204" pitchFamily="34" charset="0"/>
              </a:rPr>
              <a:t> </a:t>
            </a:r>
            <a:r>
              <a:rPr lang="en-US" sz="2400" u="sng" dirty="0" err="1" smtClean="0">
                <a:latin typeface="Agency FB" panose="020B0503020202020204" pitchFamily="34" charset="0"/>
              </a:rPr>
              <a:t>kewenangan</a:t>
            </a:r>
            <a:r>
              <a:rPr lang="en-US" sz="2400" u="sng" dirty="0" smtClean="0">
                <a:latin typeface="Agency FB" panose="020B0503020202020204" pitchFamily="34" charset="0"/>
              </a:rPr>
              <a:t> </a:t>
            </a:r>
            <a:r>
              <a:rPr lang="en-US" sz="2400" u="sng" dirty="0" err="1" smtClean="0">
                <a:latin typeface="Agency FB" panose="020B0503020202020204" pitchFamily="34" charset="0"/>
              </a:rPr>
              <a:t>satker</a:t>
            </a:r>
            <a:r>
              <a:rPr lang="en-US" sz="2400" u="sng" dirty="0" smtClean="0">
                <a:latin typeface="Agency FB" panose="020B0503020202020204" pitchFamily="34" charset="0"/>
              </a:rPr>
              <a:t> </a:t>
            </a:r>
            <a:r>
              <a:rPr lang="en-US" sz="2400" u="sng" dirty="0" err="1" smtClean="0">
                <a:latin typeface="Agency FB" panose="020B0503020202020204" pitchFamily="34" charset="0"/>
              </a:rPr>
              <a:t>pada</a:t>
            </a:r>
            <a:r>
              <a:rPr lang="en-US" sz="2400" u="sng" dirty="0" smtClean="0">
                <a:latin typeface="Agency FB" panose="020B0503020202020204" pitchFamily="34" charset="0"/>
              </a:rPr>
              <a:t> </a:t>
            </a:r>
            <a:r>
              <a:rPr lang="en-US" sz="2400" u="sng" dirty="0" err="1" smtClean="0">
                <a:latin typeface="Agency FB" panose="020B0503020202020204" pitchFamily="34" charset="0"/>
              </a:rPr>
              <a:t>aplikasi</a:t>
            </a:r>
            <a:r>
              <a:rPr lang="en-US" sz="2400" u="sng" dirty="0" smtClean="0">
                <a:latin typeface="Agency FB" panose="020B0503020202020204" pitchFamily="34" charset="0"/>
              </a:rPr>
              <a:t> SAKTI</a:t>
            </a:r>
            <a:endParaRPr lang="en-US" sz="2400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2000921" y="1881674"/>
            <a:ext cx="857384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latin typeface="Agency FB" panose="020B0503020202020204" pitchFamily="34" charset="0"/>
              </a:rPr>
              <a:t>Langkah-langkah</a:t>
            </a:r>
            <a:r>
              <a:rPr lang="en-US" sz="2400" dirty="0" smtClean="0">
                <a:latin typeface="Agency FB" panose="020B0503020202020204" pitchFamily="34" charset="0"/>
              </a:rPr>
              <a:t>: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smtClean="0">
                <a:latin typeface="Agency FB" panose="020B0503020202020204" pitchFamily="34" charset="0"/>
              </a:rPr>
              <a:t>Login Operator </a:t>
            </a:r>
            <a:r>
              <a:rPr lang="en-US" sz="2400" dirty="0" err="1" smtClean="0">
                <a:latin typeface="Agency FB" panose="020B0503020202020204" pitchFamily="34" charset="0"/>
              </a:rPr>
              <a:t>Anggaran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pada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tahun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anggaran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berjalan</a:t>
            </a:r>
            <a:endParaRPr lang="en-US" sz="2400" dirty="0" smtClean="0">
              <a:latin typeface="Agency FB" panose="020B0503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smtClean="0">
                <a:latin typeface="Agency FB" panose="020B0503020202020204" pitchFamily="34" charset="0"/>
              </a:rPr>
              <a:t>Menu Utility &gt; </a:t>
            </a:r>
            <a:r>
              <a:rPr lang="en-US" sz="2400" dirty="0" err="1" smtClean="0">
                <a:latin typeface="Agency FB" panose="020B0503020202020204" pitchFamily="34" charset="0"/>
              </a:rPr>
              <a:t>memilih</a:t>
            </a:r>
            <a:r>
              <a:rPr lang="en-US" sz="2400" dirty="0" smtClean="0">
                <a:latin typeface="Agency FB" panose="020B0503020202020204" pitchFamily="34" charset="0"/>
              </a:rPr>
              <a:t> status history &gt; </a:t>
            </a:r>
            <a:r>
              <a:rPr lang="en-US" sz="2400" dirty="0" err="1" smtClean="0">
                <a:latin typeface="Agency FB" panose="020B0503020202020204" pitchFamily="34" charset="0"/>
              </a:rPr>
              <a:t>Klik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tombol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Revisi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Satker</a:t>
            </a:r>
            <a:r>
              <a:rPr lang="en-US" sz="2400" dirty="0" smtClean="0">
                <a:latin typeface="Agency FB" panose="020B0503020202020204" pitchFamily="34" charset="0"/>
              </a:rPr>
              <a:t> (POK)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smtClean="0">
                <a:latin typeface="Agency FB" panose="020B0503020202020204" pitchFamily="34" charset="0"/>
              </a:rPr>
              <a:t>Menu RUH &gt; </a:t>
            </a:r>
            <a:r>
              <a:rPr lang="en-US" sz="2400" dirty="0" err="1" smtClean="0">
                <a:latin typeface="Agency FB" panose="020B0503020202020204" pitchFamily="34" charset="0"/>
              </a:rPr>
              <a:t>Belanja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untuk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mengedit</a:t>
            </a:r>
            <a:r>
              <a:rPr lang="en-US" sz="2400" dirty="0" smtClean="0">
                <a:latin typeface="Agency FB" panose="020B0503020202020204" pitchFamily="34" charset="0"/>
              </a:rPr>
              <a:t> data yang </a:t>
            </a:r>
            <a:r>
              <a:rPr lang="en-US" sz="2400" dirty="0" err="1" smtClean="0">
                <a:latin typeface="Agency FB" panose="020B0503020202020204" pitchFamily="34" charset="0"/>
              </a:rPr>
              <a:t>telah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dibentuk</a:t>
            </a:r>
            <a:endParaRPr lang="en-US" sz="2400" dirty="0" smtClean="0">
              <a:latin typeface="Agency FB" panose="020B0503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err="1" smtClean="0">
                <a:solidFill>
                  <a:srgbClr val="FF0000"/>
                </a:solidFill>
                <a:latin typeface="Agency FB" panose="020B0503020202020204" pitchFamily="34" charset="0"/>
              </a:rPr>
              <a:t>Menyesuaikan</a:t>
            </a:r>
            <a:r>
              <a:rPr lang="en-US" sz="2400" dirty="0" smtClean="0">
                <a:solidFill>
                  <a:srgbClr val="FF0000"/>
                </a:solidFill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latin typeface="Agency FB" panose="020B0503020202020204" pitchFamily="34" charset="0"/>
              </a:rPr>
              <a:t>Rencana</a:t>
            </a:r>
            <a:r>
              <a:rPr lang="en-US" sz="2400" dirty="0" smtClean="0">
                <a:solidFill>
                  <a:srgbClr val="FF0000"/>
                </a:solidFill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latin typeface="Agency FB" panose="020B0503020202020204" pitchFamily="34" charset="0"/>
              </a:rPr>
              <a:t>Penarikan</a:t>
            </a:r>
            <a:r>
              <a:rPr lang="en-US" sz="2400" dirty="0" smtClean="0">
                <a:solidFill>
                  <a:srgbClr val="FF0000"/>
                </a:solidFill>
                <a:latin typeface="Agency FB" panose="020B0503020202020204" pitchFamily="34" charset="0"/>
              </a:rPr>
              <a:t> Dana </a:t>
            </a:r>
            <a:r>
              <a:rPr lang="en-US" sz="2400" dirty="0" err="1" smtClean="0">
                <a:solidFill>
                  <a:srgbClr val="FF0000"/>
                </a:solidFill>
                <a:latin typeface="Agency FB" panose="020B0503020202020204" pitchFamily="34" charset="0"/>
              </a:rPr>
              <a:t>bulanan</a:t>
            </a:r>
            <a:r>
              <a:rPr lang="en-US" sz="2400" dirty="0" smtClean="0">
                <a:solidFill>
                  <a:srgbClr val="FF0000"/>
                </a:solidFill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latin typeface="Agency FB" panose="020B0503020202020204" pitchFamily="34" charset="0"/>
              </a:rPr>
              <a:t>pada</a:t>
            </a:r>
            <a:r>
              <a:rPr lang="en-US" sz="2400" dirty="0" smtClean="0">
                <a:solidFill>
                  <a:srgbClr val="FF0000"/>
                </a:solidFill>
                <a:latin typeface="Agency FB" panose="020B0503020202020204" pitchFamily="34" charset="0"/>
              </a:rPr>
              <a:t> menu RUH &gt; POK</a:t>
            </a:r>
            <a:endParaRPr lang="en-US" sz="2400" dirty="0" smtClean="0">
              <a:latin typeface="Agency FB" panose="020B0503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err="1" smtClean="0">
                <a:latin typeface="Agency FB" panose="020B0503020202020204" pitchFamily="34" charset="0"/>
              </a:rPr>
              <a:t>Validasi</a:t>
            </a:r>
            <a:r>
              <a:rPr lang="en-US" sz="2400" dirty="0" smtClean="0">
                <a:latin typeface="Agency FB" panose="020B0503020202020204" pitchFamily="34" charset="0"/>
              </a:rPr>
              <a:t> Data </a:t>
            </a:r>
            <a:r>
              <a:rPr lang="en-US" sz="2400" dirty="0" err="1" smtClean="0">
                <a:latin typeface="Agency FB" panose="020B0503020202020204" pitchFamily="34" charset="0"/>
              </a:rPr>
              <a:t>Belanja</a:t>
            </a:r>
            <a:endParaRPr lang="en-US" sz="2400" dirty="0" smtClean="0">
              <a:latin typeface="Agency FB" panose="020B0503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smtClean="0">
                <a:latin typeface="Agency FB" panose="020B0503020202020204" pitchFamily="34" charset="0"/>
              </a:rPr>
              <a:t>Approval </a:t>
            </a:r>
            <a:r>
              <a:rPr lang="en-US" sz="2400" dirty="0" err="1" smtClean="0">
                <a:latin typeface="Agency FB" panose="020B0503020202020204" pitchFamily="34" charset="0"/>
              </a:rPr>
              <a:t>oleh</a:t>
            </a:r>
            <a:r>
              <a:rPr lang="en-US" sz="2400" dirty="0" smtClean="0">
                <a:latin typeface="Agency FB" panose="020B0503020202020204" pitchFamily="34" charset="0"/>
              </a:rPr>
              <a:t> KPA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smtClean="0">
                <a:latin typeface="Agency FB" panose="020B0503020202020204" pitchFamily="34" charset="0"/>
              </a:rPr>
              <a:t>Update </a:t>
            </a:r>
            <a:r>
              <a:rPr lang="en-US" sz="2400" dirty="0" err="1" smtClean="0">
                <a:latin typeface="Agency FB" panose="020B0503020202020204" pitchFamily="34" charset="0"/>
              </a:rPr>
              <a:t>Pagu</a:t>
            </a:r>
            <a:r>
              <a:rPr lang="en-US" sz="2400" dirty="0" smtClean="0">
                <a:latin typeface="Agency FB" panose="020B0503020202020204" pitchFamily="34" charset="0"/>
              </a:rPr>
              <a:t> di FA </a:t>
            </a:r>
            <a:r>
              <a:rPr lang="en-US" sz="2400" dirty="0" err="1" smtClean="0">
                <a:latin typeface="Agency FB" panose="020B0503020202020204" pitchFamily="34" charset="0"/>
              </a:rPr>
              <a:t>oleh</a:t>
            </a:r>
            <a:r>
              <a:rPr lang="en-US" sz="2400" dirty="0" smtClean="0">
                <a:latin typeface="Agency FB" panose="020B0503020202020204" pitchFamily="34" charset="0"/>
              </a:rPr>
              <a:t> KPA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1796527" y="365761"/>
            <a:ext cx="7874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err="1" smtClean="0">
                <a:latin typeface="Agency FB" panose="020B0503020202020204" pitchFamily="34" charset="0"/>
              </a:rPr>
              <a:t>Revisi</a:t>
            </a:r>
            <a:r>
              <a:rPr lang="en-US" sz="3600" b="1" dirty="0" smtClean="0">
                <a:latin typeface="Agency FB" panose="020B0503020202020204" pitchFamily="34" charset="0"/>
              </a:rPr>
              <a:t> SATKER </a:t>
            </a:r>
            <a:r>
              <a:rPr lang="en-US" sz="3600" b="1" dirty="0" err="1" smtClean="0">
                <a:latin typeface="Agency FB" panose="020B0503020202020204" pitchFamily="34" charset="0"/>
              </a:rPr>
              <a:t>pada</a:t>
            </a:r>
            <a:r>
              <a:rPr lang="en-US" sz="3600" b="1" dirty="0" smtClean="0">
                <a:latin typeface="Agency FB" panose="020B0503020202020204" pitchFamily="34" charset="0"/>
              </a:rPr>
              <a:t> </a:t>
            </a:r>
            <a:r>
              <a:rPr lang="en-US" sz="3600" b="1" dirty="0" err="1" smtClean="0">
                <a:latin typeface="Agency FB" panose="020B0503020202020204" pitchFamily="34" charset="0"/>
              </a:rPr>
              <a:t>aplikasi</a:t>
            </a:r>
            <a:r>
              <a:rPr lang="en-US" sz="3600" b="1" dirty="0" smtClean="0">
                <a:latin typeface="Agency FB" panose="020B0503020202020204" pitchFamily="34" charset="0"/>
              </a:rPr>
              <a:t> SAKTI</a:t>
            </a:r>
            <a:endParaRPr lang="en-US" sz="3600" b="1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2868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 flipH="1">
            <a:off x="153781" y="1639608"/>
            <a:ext cx="3407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err="1" smtClean="0">
                <a:latin typeface="Agency FB" panose="020B0503020202020204" pitchFamily="34" charset="0"/>
              </a:rPr>
              <a:t>Langkah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selanjutnya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setelah</a:t>
            </a:r>
            <a:r>
              <a:rPr lang="en-US" dirty="0" smtClean="0">
                <a:latin typeface="Agency FB" panose="020B0503020202020204" pitchFamily="34" charset="0"/>
              </a:rPr>
              <a:t> form RUH </a:t>
            </a:r>
            <a:r>
              <a:rPr lang="en-US" dirty="0" err="1" smtClean="0">
                <a:latin typeface="Agency FB" panose="020B0503020202020204" pitchFamily="34" charset="0"/>
              </a:rPr>
              <a:t>Belanja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selesai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diinput</a:t>
            </a:r>
            <a:r>
              <a:rPr lang="en-US" dirty="0" smtClean="0">
                <a:latin typeface="Agency FB" panose="020B0503020202020204" pitchFamily="34" charset="0"/>
              </a:rPr>
              <a:t>, </a:t>
            </a:r>
            <a:r>
              <a:rPr lang="en-US" dirty="0" err="1" smtClean="0">
                <a:latin typeface="Agency FB" panose="020B0503020202020204" pitchFamily="34" charset="0"/>
              </a:rPr>
              <a:t>adalah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penyesuaian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rencana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penarikan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dana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bulanan</a:t>
            </a:r>
            <a:r>
              <a:rPr lang="en-US" dirty="0" smtClean="0">
                <a:latin typeface="Agency FB" panose="020B0503020202020204" pitchFamily="34" charset="0"/>
              </a:rPr>
              <a:t> (RPD </a:t>
            </a:r>
            <a:r>
              <a:rPr lang="en-US" dirty="0" err="1" smtClean="0">
                <a:latin typeface="Agency FB" panose="020B0503020202020204" pitchFamily="34" charset="0"/>
              </a:rPr>
              <a:t>Bulanan</a:t>
            </a:r>
            <a:r>
              <a:rPr lang="en-US" dirty="0" smtClean="0">
                <a:latin typeface="Agency FB" panose="020B0503020202020204" pitchFamily="34" charset="0"/>
              </a:rPr>
              <a:t>) yang </a:t>
            </a:r>
            <a:r>
              <a:rPr lang="en-US" dirty="0" err="1" smtClean="0">
                <a:latin typeface="Agency FB" panose="020B0503020202020204" pitchFamily="34" charset="0"/>
              </a:rPr>
              <a:t>dilakukan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melalui</a:t>
            </a:r>
            <a:r>
              <a:rPr lang="en-US" dirty="0" smtClean="0">
                <a:latin typeface="Agency FB" panose="020B0503020202020204" pitchFamily="34" charset="0"/>
              </a:rPr>
              <a:t> menu RUH &gt; POK</a:t>
            </a:r>
            <a:endParaRPr lang="en-US" dirty="0">
              <a:latin typeface="Agency FB" panose="020B0503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3962" y="1639608"/>
            <a:ext cx="8512048" cy="4303313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 flipH="1">
            <a:off x="153781" y="3431482"/>
            <a:ext cx="3407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err="1" smtClean="0">
                <a:latin typeface="Agency FB" panose="020B0503020202020204" pitchFamily="34" charset="0"/>
              </a:rPr>
              <a:t>Klik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tombol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pencarian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satker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untuk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memilih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satker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dan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menampilkan</a:t>
            </a:r>
            <a:r>
              <a:rPr lang="en-US" dirty="0" smtClean="0">
                <a:latin typeface="Agency FB" panose="020B0503020202020204" pitchFamily="34" charset="0"/>
              </a:rPr>
              <a:t> data POK </a:t>
            </a:r>
            <a:r>
              <a:rPr lang="en-US" dirty="0" err="1" smtClean="0">
                <a:latin typeface="Agency FB" panose="020B0503020202020204" pitchFamily="34" charset="0"/>
              </a:rPr>
              <a:t>untuk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satker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tersebut</a:t>
            </a:r>
            <a:r>
              <a:rPr lang="en-US" dirty="0" smtClean="0">
                <a:latin typeface="Agency FB" panose="020B0503020202020204" pitchFamily="34" charset="0"/>
              </a:rPr>
              <a:t>.</a:t>
            </a:r>
            <a:endParaRPr lang="en-US" dirty="0">
              <a:latin typeface="Agency FB" panose="020B0503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96527" y="365761"/>
            <a:ext cx="7874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err="1" smtClean="0">
                <a:latin typeface="Agency FB" panose="020B0503020202020204" pitchFamily="34" charset="0"/>
              </a:rPr>
              <a:t>Revisi</a:t>
            </a:r>
            <a:r>
              <a:rPr lang="en-US" sz="3600" b="1" dirty="0" smtClean="0">
                <a:latin typeface="Agency FB" panose="020B0503020202020204" pitchFamily="34" charset="0"/>
              </a:rPr>
              <a:t> SATKER </a:t>
            </a:r>
            <a:r>
              <a:rPr lang="en-US" sz="3600" b="1" dirty="0" err="1" smtClean="0">
                <a:latin typeface="Agency FB" panose="020B0503020202020204" pitchFamily="34" charset="0"/>
              </a:rPr>
              <a:t>pada</a:t>
            </a:r>
            <a:r>
              <a:rPr lang="en-US" sz="3600" b="1" dirty="0" smtClean="0">
                <a:latin typeface="Agency FB" panose="020B0503020202020204" pitchFamily="34" charset="0"/>
              </a:rPr>
              <a:t> </a:t>
            </a:r>
            <a:r>
              <a:rPr lang="en-US" sz="3600" b="1" dirty="0" err="1" smtClean="0">
                <a:latin typeface="Agency FB" panose="020B0503020202020204" pitchFamily="34" charset="0"/>
              </a:rPr>
              <a:t>aplikasi</a:t>
            </a:r>
            <a:r>
              <a:rPr lang="en-US" sz="3600" b="1" dirty="0" smtClean="0">
                <a:latin typeface="Agency FB" panose="020B0503020202020204" pitchFamily="34" charset="0"/>
              </a:rPr>
              <a:t> SAKTI</a:t>
            </a:r>
            <a:endParaRPr lang="en-US" sz="3600" b="1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8974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60950" y="3004623"/>
            <a:ext cx="5152722" cy="3010481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 flipH="1">
            <a:off x="132264" y="1897791"/>
            <a:ext cx="509595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err="1" smtClean="0">
                <a:latin typeface="Agency FB" panose="020B0503020202020204" pitchFamily="34" charset="0"/>
              </a:rPr>
              <a:t>Klik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tombol</a:t>
            </a:r>
            <a:r>
              <a:rPr lang="en-US" dirty="0" smtClean="0">
                <a:latin typeface="Agency FB" panose="020B0503020202020204" pitchFamily="34" charset="0"/>
              </a:rPr>
              <a:t> “</a:t>
            </a:r>
            <a:r>
              <a:rPr lang="en-US" dirty="0" err="1" smtClean="0">
                <a:latin typeface="Agency FB" panose="020B0503020202020204" pitchFamily="34" charset="0"/>
              </a:rPr>
              <a:t>Renc</a:t>
            </a:r>
            <a:r>
              <a:rPr lang="en-US" dirty="0" smtClean="0">
                <a:latin typeface="Agency FB" panose="020B0503020202020204" pitchFamily="34" charset="0"/>
              </a:rPr>
              <a:t>. </a:t>
            </a:r>
            <a:r>
              <a:rPr lang="en-US" dirty="0" err="1" smtClean="0">
                <a:latin typeface="Agency FB" panose="020B0503020202020204" pitchFamily="34" charset="0"/>
              </a:rPr>
              <a:t>Penarikan</a:t>
            </a:r>
            <a:r>
              <a:rPr lang="en-US" dirty="0" smtClean="0">
                <a:latin typeface="Agency FB" panose="020B0503020202020204" pitchFamily="34" charset="0"/>
              </a:rPr>
              <a:t> yang </a:t>
            </a:r>
            <a:r>
              <a:rPr lang="en-US" dirty="0" err="1" smtClean="0">
                <a:latin typeface="Agency FB" panose="020B0503020202020204" pitchFamily="34" charset="0"/>
              </a:rPr>
              <a:t>masih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belum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sesuai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smtClean="0">
                <a:latin typeface="Agency FB" panose="020B0503020202020204" pitchFamily="34" charset="0"/>
              </a:rPr>
              <a:t>(</a:t>
            </a:r>
            <a:r>
              <a:rPr lang="en-US" dirty="0" err="1" smtClean="0">
                <a:latin typeface="Agency FB" panose="020B0503020202020204" pitchFamily="34" charset="0"/>
              </a:rPr>
              <a:t>berwarna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merah</a:t>
            </a:r>
            <a:r>
              <a:rPr lang="en-US" dirty="0" smtClean="0">
                <a:latin typeface="Agency FB" panose="020B0503020202020204" pitchFamily="34" charset="0"/>
              </a:rPr>
              <a:t>) </a:t>
            </a:r>
            <a:r>
              <a:rPr lang="en-US" dirty="0" err="1" smtClean="0">
                <a:latin typeface="Agency FB" panose="020B0503020202020204" pitchFamily="34" charset="0"/>
              </a:rPr>
              <a:t>untuk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menyesuaikan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rencana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penarikan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bulanan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untuk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komponen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tersebut</a:t>
            </a:r>
            <a:endParaRPr lang="en-US" dirty="0">
              <a:latin typeface="Agency FB" panose="020B0503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 flipH="1">
            <a:off x="132262" y="3494202"/>
            <a:ext cx="5095951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err="1" smtClean="0">
                <a:latin typeface="Agency FB" panose="020B0503020202020204" pitchFamily="34" charset="0"/>
              </a:rPr>
              <a:t>Setelah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itu</a:t>
            </a:r>
            <a:r>
              <a:rPr lang="en-US" dirty="0" smtClean="0">
                <a:latin typeface="Agency FB" panose="020B0503020202020204" pitchFamily="34" charset="0"/>
              </a:rPr>
              <a:t>, </a:t>
            </a:r>
            <a:r>
              <a:rPr lang="en-US" dirty="0" err="1" smtClean="0">
                <a:latin typeface="Agency FB" panose="020B0503020202020204" pitchFamily="34" charset="0"/>
              </a:rPr>
              <a:t>pada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bagian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bawah</a:t>
            </a:r>
            <a:r>
              <a:rPr lang="en-US" dirty="0" smtClean="0">
                <a:latin typeface="Agency FB" panose="020B0503020202020204" pitchFamily="34" charset="0"/>
              </a:rPr>
              <a:t> form </a:t>
            </a:r>
            <a:r>
              <a:rPr lang="en-US" dirty="0" err="1" smtClean="0">
                <a:latin typeface="Agency FB" panose="020B0503020202020204" pitchFamily="34" charset="0"/>
              </a:rPr>
              <a:t>terdapat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fitur</a:t>
            </a:r>
            <a:r>
              <a:rPr lang="en-US" dirty="0" smtClean="0">
                <a:latin typeface="Agency FB" panose="020B0503020202020204" pitchFamily="34" charset="0"/>
              </a:rPr>
              <a:t> “</a:t>
            </a:r>
            <a:r>
              <a:rPr lang="en-US" dirty="0" err="1" smtClean="0">
                <a:latin typeface="Agency FB" panose="020B0503020202020204" pitchFamily="34" charset="0"/>
              </a:rPr>
              <a:t>Tayang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sampai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dengan</a:t>
            </a:r>
            <a:r>
              <a:rPr lang="en-US" dirty="0" smtClean="0">
                <a:latin typeface="Agency FB" panose="020B0503020202020204" pitchFamily="34" charset="0"/>
              </a:rPr>
              <a:t> level </a:t>
            </a:r>
            <a:r>
              <a:rPr lang="en-US" dirty="0" err="1" smtClean="0">
                <a:latin typeface="Agency FB" panose="020B0503020202020204" pitchFamily="34" charset="0"/>
              </a:rPr>
              <a:t>Komponen</a:t>
            </a:r>
            <a:r>
              <a:rPr lang="en-US" dirty="0" smtClean="0">
                <a:latin typeface="Agency FB" panose="020B0503020202020204" pitchFamily="34" charset="0"/>
              </a:rPr>
              <a:t>” </a:t>
            </a:r>
            <a:r>
              <a:rPr lang="en-US" dirty="0" err="1" smtClean="0">
                <a:latin typeface="Agency FB" panose="020B0503020202020204" pitchFamily="34" charset="0"/>
              </a:rPr>
              <a:t>dan</a:t>
            </a:r>
            <a:r>
              <a:rPr lang="en-US" dirty="0" smtClean="0">
                <a:latin typeface="Agency FB" panose="020B0503020202020204" pitchFamily="34" charset="0"/>
              </a:rPr>
              <a:t> “</a:t>
            </a:r>
            <a:r>
              <a:rPr lang="en-US" dirty="0" err="1" smtClean="0">
                <a:latin typeface="Agency FB" panose="020B0503020202020204" pitchFamily="34" charset="0"/>
              </a:rPr>
              <a:t>Tayang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Semua</a:t>
            </a:r>
            <a:r>
              <a:rPr lang="en-US" dirty="0" smtClean="0">
                <a:latin typeface="Agency FB" panose="020B0503020202020204" pitchFamily="34" charset="0"/>
              </a:rPr>
              <a:t>” </a:t>
            </a:r>
            <a:r>
              <a:rPr lang="en-US" dirty="0" err="1" smtClean="0">
                <a:latin typeface="Agency FB" panose="020B0503020202020204" pitchFamily="34" charset="0"/>
              </a:rPr>
              <a:t>untuk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memeriksa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lebih</a:t>
            </a:r>
            <a:r>
              <a:rPr lang="en-US" dirty="0" smtClean="0">
                <a:latin typeface="Agency FB" panose="020B0503020202020204" pitchFamily="34" charset="0"/>
              </a:rPr>
              <a:t> detail </a:t>
            </a:r>
            <a:r>
              <a:rPr lang="en-US" dirty="0" err="1" smtClean="0">
                <a:latin typeface="Agency FB" panose="020B0503020202020204" pitchFamily="34" charset="0"/>
              </a:rPr>
              <a:t>terkait</a:t>
            </a:r>
            <a:r>
              <a:rPr lang="en-US" dirty="0" smtClean="0">
                <a:latin typeface="Agency FB" panose="020B0503020202020204" pitchFamily="34" charset="0"/>
              </a:rPr>
              <a:t> detail yang </a:t>
            </a:r>
            <a:r>
              <a:rPr lang="en-US" dirty="0" err="1" smtClean="0">
                <a:latin typeface="Agency FB" panose="020B0503020202020204" pitchFamily="34" charset="0"/>
              </a:rPr>
              <a:t>belum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sesuai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rencana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penarikannya</a:t>
            </a:r>
            <a:r>
              <a:rPr lang="en-US" dirty="0" smtClean="0">
                <a:latin typeface="Agency FB" panose="020B0503020202020204" pitchFamily="34" charset="0"/>
              </a:rPr>
              <a:t>.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err="1" smtClean="0">
                <a:latin typeface="Agency FB" panose="020B0503020202020204" pitchFamily="34" charset="0"/>
              </a:rPr>
              <a:t>Apabila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masih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terdapat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ketidak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sesuaian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pada</a:t>
            </a:r>
            <a:r>
              <a:rPr lang="en-US" dirty="0" smtClean="0">
                <a:latin typeface="Agency FB" panose="020B0503020202020204" pitchFamily="34" charset="0"/>
              </a:rPr>
              <a:t> form </a:t>
            </a:r>
            <a:r>
              <a:rPr lang="en-US" dirty="0" err="1" smtClean="0">
                <a:latin typeface="Agency FB" panose="020B0503020202020204" pitchFamily="34" charset="0"/>
              </a:rPr>
              <a:t>ini</a:t>
            </a:r>
            <a:r>
              <a:rPr lang="en-US" dirty="0" smtClean="0">
                <a:latin typeface="Agency FB" panose="020B0503020202020204" pitchFamily="34" charset="0"/>
              </a:rPr>
              <a:t>, </a:t>
            </a:r>
            <a:r>
              <a:rPr lang="en-US" dirty="0" err="1" smtClean="0">
                <a:latin typeface="Agency FB" panose="020B0503020202020204" pitchFamily="34" charset="0"/>
              </a:rPr>
              <a:t>akan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dapat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diidentifikasi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pada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saat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melakukan</a:t>
            </a:r>
            <a:r>
              <a:rPr lang="en-US" dirty="0" smtClean="0">
                <a:latin typeface="Agency FB" panose="020B0503020202020204" pitchFamily="34" charset="0"/>
              </a:rPr>
              <a:t> menu “</a:t>
            </a:r>
            <a:r>
              <a:rPr lang="en-US" dirty="0" err="1" smtClean="0">
                <a:latin typeface="Agency FB" panose="020B0503020202020204" pitchFamily="34" charset="0"/>
              </a:rPr>
              <a:t>Validasi</a:t>
            </a:r>
            <a:r>
              <a:rPr lang="en-US" dirty="0" smtClean="0">
                <a:latin typeface="Agency FB" panose="020B0503020202020204" pitchFamily="34" charset="0"/>
              </a:rPr>
              <a:t> Data </a:t>
            </a:r>
            <a:r>
              <a:rPr lang="en-US" dirty="0" err="1" smtClean="0">
                <a:latin typeface="Agency FB" panose="020B0503020202020204" pitchFamily="34" charset="0"/>
              </a:rPr>
              <a:t>Belanja</a:t>
            </a:r>
            <a:r>
              <a:rPr lang="en-US" dirty="0" smtClean="0">
                <a:latin typeface="Agency FB" panose="020B0503020202020204" pitchFamily="34" charset="0"/>
              </a:rPr>
              <a:t>” </a:t>
            </a:r>
            <a:r>
              <a:rPr lang="en-US" dirty="0" err="1" smtClean="0">
                <a:latin typeface="Agency FB" panose="020B0503020202020204" pitchFamily="34" charset="0"/>
              </a:rPr>
              <a:t>dengan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kode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kesalahan</a:t>
            </a:r>
            <a:r>
              <a:rPr lang="en-US" dirty="0" smtClean="0">
                <a:latin typeface="Agency FB" panose="020B0503020202020204" pitchFamily="34" charset="0"/>
              </a:rPr>
              <a:t> 053. </a:t>
            </a:r>
            <a:endParaRPr lang="en-US" dirty="0">
              <a:latin typeface="Agency FB" panose="020B0503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 flipH="1">
            <a:off x="132263" y="2834496"/>
            <a:ext cx="509595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err="1" smtClean="0">
                <a:latin typeface="Agency FB" panose="020B0503020202020204" pitchFamily="34" charset="0"/>
              </a:rPr>
              <a:t>Atau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klik</a:t>
            </a:r>
            <a:r>
              <a:rPr lang="en-US" dirty="0" smtClean="0">
                <a:latin typeface="Agency FB" panose="020B0503020202020204" pitchFamily="34" charset="0"/>
              </a:rPr>
              <a:t> icon expand (v) </a:t>
            </a:r>
            <a:r>
              <a:rPr lang="en-US" dirty="0" err="1" smtClean="0">
                <a:latin typeface="Agency FB" panose="020B0503020202020204" pitchFamily="34" charset="0"/>
              </a:rPr>
              <a:t>pada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komponen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untuk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menyesuaikan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rencana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penarikan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dari</a:t>
            </a:r>
            <a:r>
              <a:rPr lang="en-US" dirty="0" smtClean="0">
                <a:latin typeface="Agency FB" panose="020B0503020202020204" pitchFamily="34" charset="0"/>
              </a:rPr>
              <a:t> level detail.</a:t>
            </a:r>
            <a:endParaRPr lang="en-US" dirty="0">
              <a:latin typeface="Agency FB" panose="020B0503020202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75642" y="1454455"/>
            <a:ext cx="6497428" cy="152975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796527" y="365761"/>
            <a:ext cx="7874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err="1" smtClean="0">
                <a:latin typeface="Agency FB" panose="020B0503020202020204" pitchFamily="34" charset="0"/>
              </a:rPr>
              <a:t>Revisi</a:t>
            </a:r>
            <a:r>
              <a:rPr lang="en-US" sz="3600" b="1" dirty="0" smtClean="0">
                <a:latin typeface="Agency FB" panose="020B0503020202020204" pitchFamily="34" charset="0"/>
              </a:rPr>
              <a:t> SATKER </a:t>
            </a:r>
            <a:r>
              <a:rPr lang="en-US" sz="3600" b="1" dirty="0" err="1" smtClean="0">
                <a:latin typeface="Agency FB" panose="020B0503020202020204" pitchFamily="34" charset="0"/>
              </a:rPr>
              <a:t>pada</a:t>
            </a:r>
            <a:r>
              <a:rPr lang="en-US" sz="3600" b="1" dirty="0" smtClean="0">
                <a:latin typeface="Agency FB" panose="020B0503020202020204" pitchFamily="34" charset="0"/>
              </a:rPr>
              <a:t> </a:t>
            </a:r>
            <a:r>
              <a:rPr lang="en-US" sz="3600" b="1" dirty="0" err="1" smtClean="0">
                <a:latin typeface="Agency FB" panose="020B0503020202020204" pitchFamily="34" charset="0"/>
              </a:rPr>
              <a:t>aplikasi</a:t>
            </a:r>
            <a:r>
              <a:rPr lang="en-US" sz="3600" b="1" dirty="0" smtClean="0">
                <a:latin typeface="Agency FB" panose="020B0503020202020204" pitchFamily="34" charset="0"/>
              </a:rPr>
              <a:t> SAKTI</a:t>
            </a:r>
            <a:endParaRPr lang="en-US" sz="3600" b="1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1295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2764" y="1897791"/>
            <a:ext cx="7706801" cy="3600953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 flipH="1">
            <a:off x="132264" y="1897791"/>
            <a:ext cx="390185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err="1" smtClean="0">
                <a:latin typeface="Agency FB" panose="020B0503020202020204" pitchFamily="34" charset="0"/>
              </a:rPr>
              <a:t>Dapat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dilihat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masih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ada</a:t>
            </a:r>
            <a:r>
              <a:rPr lang="en-US" dirty="0" smtClean="0">
                <a:latin typeface="Agency FB" panose="020B0503020202020204" pitchFamily="34" charset="0"/>
              </a:rPr>
              <a:t> data </a:t>
            </a:r>
            <a:r>
              <a:rPr lang="en-US" dirty="0" err="1" smtClean="0">
                <a:latin typeface="Agency FB" panose="020B0503020202020204" pitchFamily="34" charset="0"/>
              </a:rPr>
              <a:t>penarikan</a:t>
            </a:r>
            <a:r>
              <a:rPr lang="en-US" dirty="0" smtClean="0">
                <a:latin typeface="Agency FB" panose="020B0503020202020204" pitchFamily="34" charset="0"/>
              </a:rPr>
              <a:t> yang </a:t>
            </a:r>
            <a:r>
              <a:rPr lang="en-US" dirty="0" err="1" smtClean="0">
                <a:latin typeface="Agency FB" panose="020B0503020202020204" pitchFamily="34" charset="0"/>
              </a:rPr>
              <a:t>belum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disesuaikan</a:t>
            </a:r>
            <a:r>
              <a:rPr lang="en-US" dirty="0" smtClean="0">
                <a:latin typeface="Agency FB" panose="020B0503020202020204" pitchFamily="34" charset="0"/>
              </a:rPr>
              <a:t> (</a:t>
            </a:r>
            <a:r>
              <a:rPr lang="en-US" dirty="0" err="1" smtClean="0">
                <a:latin typeface="Agency FB" panose="020B0503020202020204" pitchFamily="34" charset="0"/>
              </a:rPr>
              <a:t>pada</a:t>
            </a:r>
            <a:r>
              <a:rPr lang="en-US" dirty="0" smtClean="0">
                <a:latin typeface="Agency FB" panose="020B0503020202020204" pitchFamily="34" charset="0"/>
              </a:rPr>
              <a:t> menu </a:t>
            </a:r>
            <a:r>
              <a:rPr lang="en-US" dirty="0" err="1" smtClean="0">
                <a:latin typeface="Agency FB" panose="020B0503020202020204" pitchFamily="34" charset="0"/>
              </a:rPr>
              <a:t>Validasi</a:t>
            </a:r>
            <a:r>
              <a:rPr lang="en-US" dirty="0" smtClean="0">
                <a:latin typeface="Agency FB" panose="020B0503020202020204" pitchFamily="34" charset="0"/>
              </a:rPr>
              <a:t> Data </a:t>
            </a:r>
            <a:r>
              <a:rPr lang="en-US" dirty="0" err="1" smtClean="0">
                <a:latin typeface="Agency FB" panose="020B0503020202020204" pitchFamily="34" charset="0"/>
              </a:rPr>
              <a:t>Belanja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akan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terlihat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dengan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kode</a:t>
            </a:r>
            <a:r>
              <a:rPr lang="en-US" dirty="0" smtClean="0">
                <a:latin typeface="Agency FB" panose="020B0503020202020204" pitchFamily="34" charset="0"/>
              </a:rPr>
              <a:t> error 053)</a:t>
            </a:r>
            <a:endParaRPr lang="en-US" dirty="0">
              <a:latin typeface="Agency FB" panose="020B0503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 flipH="1">
            <a:off x="132264" y="2821121"/>
            <a:ext cx="390185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err="1" smtClean="0">
                <a:latin typeface="Agency FB" panose="020B0503020202020204" pitchFamily="34" charset="0"/>
              </a:rPr>
              <a:t>Silakan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disesuaikan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rencana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penarikannya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sesuai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dengan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pagu</a:t>
            </a:r>
            <a:r>
              <a:rPr lang="en-US" dirty="0" smtClean="0">
                <a:latin typeface="Agency FB" panose="020B0503020202020204" pitchFamily="34" charset="0"/>
              </a:rPr>
              <a:t> yang </a:t>
            </a:r>
            <a:r>
              <a:rPr lang="en-US" dirty="0" err="1" smtClean="0">
                <a:latin typeface="Agency FB" panose="020B0503020202020204" pitchFamily="34" charset="0"/>
              </a:rPr>
              <a:t>ada</a:t>
            </a:r>
            <a:r>
              <a:rPr lang="en-US" dirty="0" smtClean="0">
                <a:latin typeface="Agency FB" panose="020B0503020202020204" pitchFamily="34" charset="0"/>
              </a:rPr>
              <a:t>.</a:t>
            </a:r>
            <a:endParaRPr lang="en-US" dirty="0">
              <a:latin typeface="Agency FB" panose="020B0503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6527" y="365761"/>
            <a:ext cx="7874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err="1" smtClean="0">
                <a:latin typeface="Agency FB" panose="020B0503020202020204" pitchFamily="34" charset="0"/>
              </a:rPr>
              <a:t>Revisi</a:t>
            </a:r>
            <a:r>
              <a:rPr lang="en-US" sz="3600" b="1" dirty="0" smtClean="0">
                <a:latin typeface="Agency FB" panose="020B0503020202020204" pitchFamily="34" charset="0"/>
              </a:rPr>
              <a:t> SATKER </a:t>
            </a:r>
            <a:r>
              <a:rPr lang="en-US" sz="3600" b="1" dirty="0" err="1" smtClean="0">
                <a:latin typeface="Agency FB" panose="020B0503020202020204" pitchFamily="34" charset="0"/>
              </a:rPr>
              <a:t>pada</a:t>
            </a:r>
            <a:r>
              <a:rPr lang="en-US" sz="3600" b="1" dirty="0" smtClean="0">
                <a:latin typeface="Agency FB" panose="020B0503020202020204" pitchFamily="34" charset="0"/>
              </a:rPr>
              <a:t> </a:t>
            </a:r>
            <a:r>
              <a:rPr lang="en-US" sz="3600" b="1" dirty="0" err="1" smtClean="0">
                <a:latin typeface="Agency FB" panose="020B0503020202020204" pitchFamily="34" charset="0"/>
              </a:rPr>
              <a:t>aplikasi</a:t>
            </a:r>
            <a:r>
              <a:rPr lang="en-US" sz="3600" b="1" dirty="0" smtClean="0">
                <a:latin typeface="Agency FB" panose="020B0503020202020204" pitchFamily="34" charset="0"/>
              </a:rPr>
              <a:t> SAKTI</a:t>
            </a:r>
            <a:endParaRPr lang="en-US" sz="3600" b="1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5536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 flipH="1">
            <a:off x="207567" y="1618092"/>
            <a:ext cx="598883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err="1" smtClean="0">
                <a:latin typeface="Agency FB" panose="020B0503020202020204" pitchFamily="34" charset="0"/>
              </a:rPr>
              <a:t>Setelah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mengklik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tombol</a:t>
            </a:r>
            <a:r>
              <a:rPr lang="en-US" dirty="0" smtClean="0">
                <a:latin typeface="Agency FB" panose="020B0503020202020204" pitchFamily="34" charset="0"/>
              </a:rPr>
              <a:t> “</a:t>
            </a:r>
            <a:r>
              <a:rPr lang="en-US" dirty="0" err="1" smtClean="0">
                <a:latin typeface="Agency FB" panose="020B0503020202020204" pitchFamily="34" charset="0"/>
              </a:rPr>
              <a:t>Renc</a:t>
            </a:r>
            <a:r>
              <a:rPr lang="en-US" dirty="0" smtClean="0">
                <a:latin typeface="Agency FB" panose="020B0503020202020204" pitchFamily="34" charset="0"/>
              </a:rPr>
              <a:t>. </a:t>
            </a:r>
            <a:r>
              <a:rPr lang="en-US" dirty="0" err="1" smtClean="0">
                <a:latin typeface="Agency FB" panose="020B0503020202020204" pitchFamily="34" charset="0"/>
              </a:rPr>
              <a:t>Penarikan</a:t>
            </a:r>
            <a:r>
              <a:rPr lang="en-US" dirty="0" smtClean="0">
                <a:latin typeface="Agency FB" panose="020B0503020202020204" pitchFamily="34" charset="0"/>
              </a:rPr>
              <a:t>” </a:t>
            </a:r>
            <a:r>
              <a:rPr lang="en-US" dirty="0" err="1" smtClean="0">
                <a:latin typeface="Agency FB" panose="020B0503020202020204" pitchFamily="34" charset="0"/>
              </a:rPr>
              <a:t>maka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akan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muncul</a:t>
            </a:r>
            <a:r>
              <a:rPr lang="en-US" dirty="0" smtClean="0">
                <a:latin typeface="Agency FB" panose="020B0503020202020204" pitchFamily="34" charset="0"/>
              </a:rPr>
              <a:t> dialog box </a:t>
            </a:r>
            <a:r>
              <a:rPr lang="en-US" dirty="0" err="1" smtClean="0">
                <a:latin typeface="Agency FB" panose="020B0503020202020204" pitchFamily="34" charset="0"/>
              </a:rPr>
              <a:t>seperti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berikut</a:t>
            </a:r>
            <a:r>
              <a:rPr lang="en-US" dirty="0" smtClean="0">
                <a:latin typeface="Agency FB" panose="020B0503020202020204" pitchFamily="34" charset="0"/>
              </a:rPr>
              <a:t>.</a:t>
            </a:r>
            <a:endParaRPr lang="en-US" dirty="0">
              <a:latin typeface="Agency FB" panose="020B0503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4855" y="1618092"/>
            <a:ext cx="5218409" cy="4276343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 flipH="1">
            <a:off x="207567" y="2264423"/>
            <a:ext cx="598883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err="1" smtClean="0">
                <a:latin typeface="Agency FB" panose="020B0503020202020204" pitchFamily="34" charset="0"/>
              </a:rPr>
              <a:t>Pagu</a:t>
            </a:r>
            <a:r>
              <a:rPr lang="en-US" dirty="0" smtClean="0">
                <a:latin typeface="Agency FB" panose="020B0503020202020204" pitchFamily="34" charset="0"/>
              </a:rPr>
              <a:t> yang </a:t>
            </a:r>
            <a:r>
              <a:rPr lang="en-US" dirty="0" err="1" smtClean="0">
                <a:latin typeface="Agency FB" panose="020B0503020202020204" pitchFamily="34" charset="0"/>
              </a:rPr>
              <a:t>telah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disediakan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harus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tidak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memiliki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sisa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sehingga</a:t>
            </a:r>
            <a:r>
              <a:rPr lang="en-US" dirty="0" smtClean="0">
                <a:latin typeface="Agency FB" panose="020B0503020202020204" pitchFamily="34" charset="0"/>
              </a:rPr>
              <a:t> POK </a:t>
            </a:r>
            <a:r>
              <a:rPr lang="en-US" dirty="0" err="1" smtClean="0">
                <a:latin typeface="Agency FB" panose="020B0503020202020204" pitchFamily="34" charset="0"/>
              </a:rPr>
              <a:t>dapat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divalidasi</a:t>
            </a:r>
            <a:r>
              <a:rPr lang="en-US" dirty="0" smtClean="0">
                <a:latin typeface="Agency FB" panose="020B0503020202020204" pitchFamily="34" charset="0"/>
              </a:rPr>
              <a:t>.</a:t>
            </a:r>
            <a:endParaRPr lang="en-US" dirty="0">
              <a:latin typeface="Agency FB" panose="020B0503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6527" y="365761"/>
            <a:ext cx="7874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err="1" smtClean="0">
                <a:latin typeface="Agency FB" panose="020B0503020202020204" pitchFamily="34" charset="0"/>
              </a:rPr>
              <a:t>Revisi</a:t>
            </a:r>
            <a:r>
              <a:rPr lang="en-US" sz="3600" b="1" dirty="0" smtClean="0">
                <a:latin typeface="Agency FB" panose="020B0503020202020204" pitchFamily="34" charset="0"/>
              </a:rPr>
              <a:t> SATKER </a:t>
            </a:r>
            <a:r>
              <a:rPr lang="en-US" sz="3600" b="1" dirty="0" err="1" smtClean="0">
                <a:latin typeface="Agency FB" panose="020B0503020202020204" pitchFamily="34" charset="0"/>
              </a:rPr>
              <a:t>pada</a:t>
            </a:r>
            <a:r>
              <a:rPr lang="en-US" sz="3600" b="1" dirty="0" smtClean="0">
                <a:latin typeface="Agency FB" panose="020B0503020202020204" pitchFamily="34" charset="0"/>
              </a:rPr>
              <a:t> </a:t>
            </a:r>
            <a:r>
              <a:rPr lang="en-US" sz="3600" b="1" dirty="0" err="1" smtClean="0">
                <a:latin typeface="Agency FB" panose="020B0503020202020204" pitchFamily="34" charset="0"/>
              </a:rPr>
              <a:t>aplikasi</a:t>
            </a:r>
            <a:r>
              <a:rPr lang="en-US" sz="3600" b="1" dirty="0" smtClean="0">
                <a:latin typeface="Agency FB" panose="020B0503020202020204" pitchFamily="34" charset="0"/>
              </a:rPr>
              <a:t> SAKTI</a:t>
            </a:r>
            <a:endParaRPr lang="en-US" sz="3600" b="1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7236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73332" y="2324012"/>
            <a:ext cx="7668695" cy="2876951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 flipH="1">
            <a:off x="414508" y="3300822"/>
            <a:ext cx="38588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err="1" smtClean="0">
                <a:latin typeface="Agency FB" panose="020B0503020202020204" pitchFamily="34" charset="0"/>
              </a:rPr>
              <a:t>Setelah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seluruh</a:t>
            </a:r>
            <a:r>
              <a:rPr lang="en-US" dirty="0" smtClean="0">
                <a:latin typeface="Agency FB" panose="020B0503020202020204" pitchFamily="34" charset="0"/>
              </a:rPr>
              <a:t> data </a:t>
            </a:r>
            <a:r>
              <a:rPr lang="en-US" dirty="0" err="1" smtClean="0">
                <a:latin typeface="Agency FB" panose="020B0503020202020204" pitchFamily="34" charset="0"/>
              </a:rPr>
              <a:t>rencana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penarikan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telah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disesuaikan</a:t>
            </a:r>
            <a:r>
              <a:rPr lang="en-US" dirty="0" smtClean="0">
                <a:latin typeface="Agency FB" panose="020B0503020202020204" pitchFamily="34" charset="0"/>
              </a:rPr>
              <a:t>, </a:t>
            </a:r>
            <a:r>
              <a:rPr lang="en-US" dirty="0" err="1" smtClean="0">
                <a:latin typeface="Agency FB" panose="020B0503020202020204" pitchFamily="34" charset="0"/>
              </a:rPr>
              <a:t>maka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dapat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melanjutkan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ke</a:t>
            </a:r>
            <a:r>
              <a:rPr lang="en-US" dirty="0" smtClean="0">
                <a:latin typeface="Agency FB" panose="020B0503020202020204" pitchFamily="34" charset="0"/>
              </a:rPr>
              <a:t> proses </a:t>
            </a:r>
            <a:r>
              <a:rPr lang="en-US" dirty="0" err="1" smtClean="0">
                <a:latin typeface="Agency FB" panose="020B0503020202020204" pitchFamily="34" charset="0"/>
              </a:rPr>
              <a:t>selanjutnya</a:t>
            </a:r>
            <a:r>
              <a:rPr lang="en-US" dirty="0">
                <a:latin typeface="Agency FB" panose="020B0503020202020204" pitchFamily="34" charset="0"/>
              </a:rPr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796527" y="365761"/>
            <a:ext cx="7874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err="1" smtClean="0">
                <a:latin typeface="Agency FB" panose="020B0503020202020204" pitchFamily="34" charset="0"/>
              </a:rPr>
              <a:t>Revisi</a:t>
            </a:r>
            <a:r>
              <a:rPr lang="en-US" sz="3600" b="1" dirty="0" smtClean="0">
                <a:latin typeface="Agency FB" panose="020B0503020202020204" pitchFamily="34" charset="0"/>
              </a:rPr>
              <a:t> SATKER </a:t>
            </a:r>
            <a:r>
              <a:rPr lang="en-US" sz="3600" b="1" dirty="0" err="1" smtClean="0">
                <a:latin typeface="Agency FB" panose="020B0503020202020204" pitchFamily="34" charset="0"/>
              </a:rPr>
              <a:t>pada</a:t>
            </a:r>
            <a:r>
              <a:rPr lang="en-US" sz="3600" b="1" dirty="0" smtClean="0">
                <a:latin typeface="Agency FB" panose="020B0503020202020204" pitchFamily="34" charset="0"/>
              </a:rPr>
              <a:t> </a:t>
            </a:r>
            <a:r>
              <a:rPr lang="en-US" sz="3600" b="1" dirty="0" err="1" smtClean="0">
                <a:latin typeface="Agency FB" panose="020B0503020202020204" pitchFamily="34" charset="0"/>
              </a:rPr>
              <a:t>aplikasi</a:t>
            </a:r>
            <a:r>
              <a:rPr lang="en-US" sz="3600" b="1" dirty="0" smtClean="0">
                <a:latin typeface="Agency FB" panose="020B0503020202020204" pitchFamily="34" charset="0"/>
              </a:rPr>
              <a:t> SAKTI</a:t>
            </a:r>
            <a:endParaRPr lang="en-US" sz="3600" b="1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148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2428" y="1420009"/>
            <a:ext cx="85738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 smtClean="0">
                <a:latin typeface="Agency FB" panose="020B0503020202020204" pitchFamily="34" charset="0"/>
              </a:rPr>
              <a:t>Proses </a:t>
            </a:r>
            <a:r>
              <a:rPr lang="en-US" sz="2400" u="sng" dirty="0" err="1" smtClean="0">
                <a:latin typeface="Agency FB" panose="020B0503020202020204" pitchFamily="34" charset="0"/>
              </a:rPr>
              <a:t>Revisi</a:t>
            </a:r>
            <a:r>
              <a:rPr lang="en-US" sz="2400" u="sng" dirty="0" smtClean="0">
                <a:latin typeface="Agency FB" panose="020B0503020202020204" pitchFamily="34" charset="0"/>
              </a:rPr>
              <a:t> </a:t>
            </a:r>
            <a:r>
              <a:rPr lang="en-US" sz="2400" u="sng" dirty="0" err="1" smtClean="0">
                <a:latin typeface="Agency FB" panose="020B0503020202020204" pitchFamily="34" charset="0"/>
              </a:rPr>
              <a:t>kewenangan</a:t>
            </a:r>
            <a:r>
              <a:rPr lang="en-US" sz="2400" u="sng" dirty="0" smtClean="0">
                <a:latin typeface="Agency FB" panose="020B0503020202020204" pitchFamily="34" charset="0"/>
              </a:rPr>
              <a:t> </a:t>
            </a:r>
            <a:r>
              <a:rPr lang="en-US" sz="2400" u="sng" dirty="0" err="1" smtClean="0">
                <a:latin typeface="Agency FB" panose="020B0503020202020204" pitchFamily="34" charset="0"/>
              </a:rPr>
              <a:t>satker</a:t>
            </a:r>
            <a:r>
              <a:rPr lang="en-US" sz="2400" u="sng" dirty="0" smtClean="0">
                <a:latin typeface="Agency FB" panose="020B0503020202020204" pitchFamily="34" charset="0"/>
              </a:rPr>
              <a:t> </a:t>
            </a:r>
            <a:r>
              <a:rPr lang="en-US" sz="2400" u="sng" dirty="0" err="1" smtClean="0">
                <a:latin typeface="Agency FB" panose="020B0503020202020204" pitchFamily="34" charset="0"/>
              </a:rPr>
              <a:t>pada</a:t>
            </a:r>
            <a:r>
              <a:rPr lang="en-US" sz="2400" u="sng" dirty="0" smtClean="0">
                <a:latin typeface="Agency FB" panose="020B0503020202020204" pitchFamily="34" charset="0"/>
              </a:rPr>
              <a:t> </a:t>
            </a:r>
            <a:r>
              <a:rPr lang="en-US" sz="2400" u="sng" dirty="0" err="1" smtClean="0">
                <a:latin typeface="Agency FB" panose="020B0503020202020204" pitchFamily="34" charset="0"/>
              </a:rPr>
              <a:t>aplikasi</a:t>
            </a:r>
            <a:r>
              <a:rPr lang="en-US" sz="2400" u="sng" dirty="0" smtClean="0">
                <a:latin typeface="Agency FB" panose="020B0503020202020204" pitchFamily="34" charset="0"/>
              </a:rPr>
              <a:t> SAKTI</a:t>
            </a:r>
            <a:endParaRPr lang="en-US" sz="2400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2000921" y="1881674"/>
            <a:ext cx="857384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latin typeface="Agency FB" panose="020B0503020202020204" pitchFamily="34" charset="0"/>
              </a:rPr>
              <a:t>Langkah-langkah</a:t>
            </a:r>
            <a:r>
              <a:rPr lang="en-US" sz="2400" dirty="0" smtClean="0">
                <a:latin typeface="Agency FB" panose="020B0503020202020204" pitchFamily="34" charset="0"/>
              </a:rPr>
              <a:t>: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smtClean="0">
                <a:latin typeface="Agency FB" panose="020B0503020202020204" pitchFamily="34" charset="0"/>
              </a:rPr>
              <a:t>Login Operator </a:t>
            </a:r>
            <a:r>
              <a:rPr lang="en-US" sz="2400" dirty="0" err="1" smtClean="0">
                <a:latin typeface="Agency FB" panose="020B0503020202020204" pitchFamily="34" charset="0"/>
              </a:rPr>
              <a:t>Anggaran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pada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tahun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anggaran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berjalan</a:t>
            </a:r>
            <a:endParaRPr lang="en-US" sz="2400" dirty="0" smtClean="0">
              <a:latin typeface="Agency FB" panose="020B0503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smtClean="0">
                <a:latin typeface="Agency FB" panose="020B0503020202020204" pitchFamily="34" charset="0"/>
              </a:rPr>
              <a:t>Menu Utility &gt; </a:t>
            </a:r>
            <a:r>
              <a:rPr lang="en-US" sz="2400" dirty="0" err="1" smtClean="0">
                <a:latin typeface="Agency FB" panose="020B0503020202020204" pitchFamily="34" charset="0"/>
              </a:rPr>
              <a:t>memilih</a:t>
            </a:r>
            <a:r>
              <a:rPr lang="en-US" sz="2400" dirty="0" smtClean="0">
                <a:latin typeface="Agency FB" panose="020B0503020202020204" pitchFamily="34" charset="0"/>
              </a:rPr>
              <a:t> status history &gt; </a:t>
            </a:r>
            <a:r>
              <a:rPr lang="en-US" sz="2400" dirty="0" err="1" smtClean="0">
                <a:latin typeface="Agency FB" panose="020B0503020202020204" pitchFamily="34" charset="0"/>
              </a:rPr>
              <a:t>Klik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tombol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Revisi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Satker</a:t>
            </a:r>
            <a:r>
              <a:rPr lang="en-US" sz="2400" dirty="0" smtClean="0">
                <a:latin typeface="Agency FB" panose="020B0503020202020204" pitchFamily="34" charset="0"/>
              </a:rPr>
              <a:t> (POK)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smtClean="0">
                <a:latin typeface="Agency FB" panose="020B0503020202020204" pitchFamily="34" charset="0"/>
              </a:rPr>
              <a:t>Menu RUH &gt; </a:t>
            </a:r>
            <a:r>
              <a:rPr lang="en-US" sz="2400" dirty="0" err="1" smtClean="0">
                <a:latin typeface="Agency FB" panose="020B0503020202020204" pitchFamily="34" charset="0"/>
              </a:rPr>
              <a:t>Belanja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untuk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mengedit</a:t>
            </a:r>
            <a:r>
              <a:rPr lang="en-US" sz="2400" dirty="0" smtClean="0">
                <a:latin typeface="Agency FB" panose="020B0503020202020204" pitchFamily="34" charset="0"/>
              </a:rPr>
              <a:t> data yang </a:t>
            </a:r>
            <a:r>
              <a:rPr lang="en-US" sz="2400" dirty="0" err="1" smtClean="0">
                <a:latin typeface="Agency FB" panose="020B0503020202020204" pitchFamily="34" charset="0"/>
              </a:rPr>
              <a:t>telah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dibentuk</a:t>
            </a:r>
            <a:endParaRPr lang="en-US" sz="2400" dirty="0" smtClean="0">
              <a:latin typeface="Agency FB" panose="020B0503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err="1" smtClean="0">
                <a:latin typeface="Agency FB" panose="020B0503020202020204" pitchFamily="34" charset="0"/>
              </a:rPr>
              <a:t>Menyesuaikan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Rencana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Penarikan</a:t>
            </a:r>
            <a:r>
              <a:rPr lang="en-US" sz="2400" dirty="0" smtClean="0">
                <a:latin typeface="Agency FB" panose="020B0503020202020204" pitchFamily="34" charset="0"/>
              </a:rPr>
              <a:t> Dana </a:t>
            </a:r>
            <a:r>
              <a:rPr lang="en-US" sz="2400" dirty="0" err="1" smtClean="0">
                <a:latin typeface="Agency FB" panose="020B0503020202020204" pitchFamily="34" charset="0"/>
              </a:rPr>
              <a:t>bulanan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pada</a:t>
            </a:r>
            <a:r>
              <a:rPr lang="en-US" sz="2400" dirty="0" smtClean="0">
                <a:latin typeface="Agency FB" panose="020B0503020202020204" pitchFamily="34" charset="0"/>
              </a:rPr>
              <a:t> menu RUH &gt; POK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err="1" smtClean="0">
                <a:solidFill>
                  <a:srgbClr val="FF0000"/>
                </a:solidFill>
                <a:latin typeface="Agency FB" panose="020B0503020202020204" pitchFamily="34" charset="0"/>
              </a:rPr>
              <a:t>Validasi</a:t>
            </a:r>
            <a:r>
              <a:rPr lang="en-US" sz="2400" dirty="0" smtClean="0">
                <a:solidFill>
                  <a:srgbClr val="FF0000"/>
                </a:solidFill>
                <a:latin typeface="Agency FB" panose="020B0503020202020204" pitchFamily="34" charset="0"/>
              </a:rPr>
              <a:t> Data </a:t>
            </a:r>
            <a:r>
              <a:rPr lang="en-US" sz="2400" dirty="0" err="1" smtClean="0">
                <a:solidFill>
                  <a:srgbClr val="FF0000"/>
                </a:solidFill>
                <a:latin typeface="Agency FB" panose="020B0503020202020204" pitchFamily="34" charset="0"/>
              </a:rPr>
              <a:t>Belanja</a:t>
            </a:r>
            <a:endParaRPr lang="en-US" sz="2400" dirty="0" smtClean="0">
              <a:solidFill>
                <a:srgbClr val="FF0000"/>
              </a:solidFill>
              <a:latin typeface="Agency FB" panose="020B0503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smtClean="0">
                <a:latin typeface="Agency FB" panose="020B0503020202020204" pitchFamily="34" charset="0"/>
              </a:rPr>
              <a:t>Approval </a:t>
            </a:r>
            <a:r>
              <a:rPr lang="en-US" sz="2400" dirty="0" err="1" smtClean="0">
                <a:latin typeface="Agency FB" panose="020B0503020202020204" pitchFamily="34" charset="0"/>
              </a:rPr>
              <a:t>oleh</a:t>
            </a:r>
            <a:r>
              <a:rPr lang="en-US" sz="2400" dirty="0" smtClean="0">
                <a:latin typeface="Agency FB" panose="020B0503020202020204" pitchFamily="34" charset="0"/>
              </a:rPr>
              <a:t> KPA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1796527" y="365761"/>
            <a:ext cx="7874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err="1" smtClean="0">
                <a:latin typeface="Agency FB" panose="020B0503020202020204" pitchFamily="34" charset="0"/>
              </a:rPr>
              <a:t>Revisi</a:t>
            </a:r>
            <a:r>
              <a:rPr lang="en-US" sz="3600" b="1" dirty="0" smtClean="0">
                <a:latin typeface="Agency FB" panose="020B0503020202020204" pitchFamily="34" charset="0"/>
              </a:rPr>
              <a:t> SATKER </a:t>
            </a:r>
            <a:r>
              <a:rPr lang="en-US" sz="3600" b="1" dirty="0" err="1" smtClean="0">
                <a:latin typeface="Agency FB" panose="020B0503020202020204" pitchFamily="34" charset="0"/>
              </a:rPr>
              <a:t>pada</a:t>
            </a:r>
            <a:r>
              <a:rPr lang="en-US" sz="3600" b="1" dirty="0" smtClean="0">
                <a:latin typeface="Agency FB" panose="020B0503020202020204" pitchFamily="34" charset="0"/>
              </a:rPr>
              <a:t> </a:t>
            </a:r>
            <a:r>
              <a:rPr lang="en-US" sz="3600" b="1" dirty="0" err="1" smtClean="0">
                <a:latin typeface="Agency FB" panose="020B0503020202020204" pitchFamily="34" charset="0"/>
              </a:rPr>
              <a:t>aplikasi</a:t>
            </a:r>
            <a:r>
              <a:rPr lang="en-US" sz="3600" b="1" dirty="0" smtClean="0">
                <a:latin typeface="Agency FB" panose="020B0503020202020204" pitchFamily="34" charset="0"/>
              </a:rPr>
              <a:t> SAKTI</a:t>
            </a:r>
            <a:endParaRPr lang="en-US" sz="3600" b="1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0069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 flipH="1">
            <a:off x="239840" y="1538343"/>
            <a:ext cx="299821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err="1" smtClean="0">
                <a:latin typeface="Agency FB" panose="020B0503020202020204" pitchFamily="34" charset="0"/>
              </a:rPr>
              <a:t>Langkah</a:t>
            </a:r>
            <a:r>
              <a:rPr lang="en-US" dirty="0" smtClean="0">
                <a:latin typeface="Agency FB" panose="020B0503020202020204" pitchFamily="34" charset="0"/>
              </a:rPr>
              <a:t> yang </a:t>
            </a:r>
            <a:r>
              <a:rPr lang="en-US" dirty="0" err="1" smtClean="0">
                <a:latin typeface="Agency FB" panose="020B0503020202020204" pitchFamily="34" charset="0"/>
              </a:rPr>
              <a:t>harus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dilakukan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oleh</a:t>
            </a:r>
            <a:r>
              <a:rPr lang="en-US" dirty="0" smtClean="0">
                <a:latin typeface="Agency FB" panose="020B0503020202020204" pitchFamily="34" charset="0"/>
              </a:rPr>
              <a:t> operator </a:t>
            </a:r>
            <a:r>
              <a:rPr lang="en-US" dirty="0" err="1" smtClean="0">
                <a:latin typeface="Agency FB" panose="020B0503020202020204" pitchFamily="34" charset="0"/>
              </a:rPr>
              <a:t>anggaran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sebelum</a:t>
            </a:r>
            <a:r>
              <a:rPr lang="en-US" dirty="0" smtClean="0">
                <a:latin typeface="Agency FB" panose="020B0503020202020204" pitchFamily="34" charset="0"/>
              </a:rPr>
              <a:t> data </a:t>
            </a:r>
            <a:r>
              <a:rPr lang="en-US" dirty="0" err="1" smtClean="0">
                <a:latin typeface="Agency FB" panose="020B0503020202020204" pitchFamily="34" charset="0"/>
              </a:rPr>
              <a:t>belanja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dapat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diapprove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oleh</a:t>
            </a:r>
            <a:r>
              <a:rPr lang="en-US" dirty="0" smtClean="0">
                <a:latin typeface="Agency FB" panose="020B0503020202020204" pitchFamily="34" charset="0"/>
              </a:rPr>
              <a:t> KPA </a:t>
            </a:r>
            <a:r>
              <a:rPr lang="en-US" dirty="0" err="1" smtClean="0">
                <a:latin typeface="Agency FB" panose="020B0503020202020204" pitchFamily="34" charset="0"/>
              </a:rPr>
              <a:t>adalah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melakukan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Validasi</a:t>
            </a:r>
            <a:r>
              <a:rPr lang="en-US" dirty="0" smtClean="0">
                <a:latin typeface="Agency FB" panose="020B0503020202020204" pitchFamily="34" charset="0"/>
              </a:rPr>
              <a:t> Data </a:t>
            </a:r>
            <a:r>
              <a:rPr lang="en-US" dirty="0" err="1" smtClean="0">
                <a:latin typeface="Agency FB" panose="020B0503020202020204" pitchFamily="34" charset="0"/>
              </a:rPr>
              <a:t>Belanja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untuk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mengetahui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secara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sistem</a:t>
            </a:r>
            <a:r>
              <a:rPr lang="en-US" dirty="0" smtClean="0">
                <a:latin typeface="Agency FB" panose="020B0503020202020204" pitchFamily="34" charset="0"/>
              </a:rPr>
              <a:t>, </a:t>
            </a:r>
            <a:r>
              <a:rPr lang="en-US" dirty="0" err="1" smtClean="0">
                <a:latin typeface="Agency FB" panose="020B0503020202020204" pitchFamily="34" charset="0"/>
              </a:rPr>
              <a:t>langkah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mana</a:t>
            </a:r>
            <a:r>
              <a:rPr lang="en-US" dirty="0" smtClean="0">
                <a:latin typeface="Agency FB" panose="020B0503020202020204" pitchFamily="34" charset="0"/>
              </a:rPr>
              <a:t> yang </a:t>
            </a:r>
            <a:r>
              <a:rPr lang="en-US" dirty="0" err="1" smtClean="0">
                <a:latin typeface="Agency FB" panose="020B0503020202020204" pitchFamily="34" charset="0"/>
              </a:rPr>
              <a:t>terlewat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atau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belum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sesuai</a:t>
            </a:r>
            <a:r>
              <a:rPr lang="en-US" dirty="0" smtClean="0">
                <a:latin typeface="Agency FB" panose="020B0503020202020204" pitchFamily="34" charset="0"/>
              </a:rPr>
              <a:t>.</a:t>
            </a:r>
            <a:endParaRPr lang="en-US" dirty="0">
              <a:latin typeface="Agency FB" panose="020B0503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 flipH="1">
            <a:off x="239840" y="3555763"/>
            <a:ext cx="29982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err="1" smtClean="0">
                <a:latin typeface="Agency FB" panose="020B0503020202020204" pitchFamily="34" charset="0"/>
              </a:rPr>
              <a:t>Klik</a:t>
            </a:r>
            <a:r>
              <a:rPr lang="en-US" dirty="0" smtClean="0">
                <a:latin typeface="Agency FB" panose="020B0503020202020204" pitchFamily="34" charset="0"/>
              </a:rPr>
              <a:t> checkbox </a:t>
            </a:r>
            <a:r>
              <a:rPr lang="en-US" dirty="0" err="1" smtClean="0">
                <a:latin typeface="Agency FB" panose="020B0503020202020204" pitchFamily="34" charset="0"/>
              </a:rPr>
              <a:t>pada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baris</a:t>
            </a:r>
            <a:r>
              <a:rPr lang="en-US" dirty="0" smtClean="0">
                <a:latin typeface="Agency FB" panose="020B0503020202020204" pitchFamily="34" charset="0"/>
              </a:rPr>
              <a:t> yang </a:t>
            </a:r>
            <a:r>
              <a:rPr lang="en-US" dirty="0" err="1" smtClean="0">
                <a:latin typeface="Agency FB" panose="020B0503020202020204" pitchFamily="34" charset="0"/>
              </a:rPr>
              <a:t>akan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divalidasi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dan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klik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smtClean="0">
                <a:latin typeface="Agency FB" panose="020B0503020202020204" pitchFamily="34" charset="0"/>
              </a:rPr>
              <a:t>“Proses”</a:t>
            </a:r>
            <a:endParaRPr lang="en-US" dirty="0">
              <a:latin typeface="Agency FB" panose="020B0503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 flipH="1">
            <a:off x="239840" y="4202094"/>
            <a:ext cx="29982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err="1" smtClean="0">
                <a:latin typeface="Agency FB" panose="020B0503020202020204" pitchFamily="34" charset="0"/>
              </a:rPr>
              <a:t>Apabila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terdapat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kegagalan</a:t>
            </a:r>
            <a:r>
              <a:rPr lang="en-US" dirty="0" smtClean="0">
                <a:latin typeface="Agency FB" panose="020B0503020202020204" pitchFamily="34" charset="0"/>
              </a:rPr>
              <a:t>, </a:t>
            </a:r>
            <a:r>
              <a:rPr lang="en-US" dirty="0" err="1" smtClean="0">
                <a:latin typeface="Agency FB" panose="020B0503020202020204" pitchFamily="34" charset="0"/>
              </a:rPr>
              <a:t>maka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dapat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dilihat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penjelasannya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pada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tombol</a:t>
            </a:r>
            <a:r>
              <a:rPr lang="en-US" dirty="0" smtClean="0">
                <a:latin typeface="Agency FB" panose="020B0503020202020204" pitchFamily="34" charset="0"/>
              </a:rPr>
              <a:t> “</a:t>
            </a:r>
            <a:r>
              <a:rPr lang="en-US" dirty="0" err="1" smtClean="0">
                <a:latin typeface="Agency FB" panose="020B0503020202020204" pitchFamily="34" charset="0"/>
              </a:rPr>
              <a:t>Lihat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Kode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Validasi</a:t>
            </a:r>
            <a:r>
              <a:rPr lang="en-US" dirty="0" smtClean="0">
                <a:latin typeface="Agency FB" panose="020B0503020202020204" pitchFamily="34" charset="0"/>
              </a:rPr>
              <a:t>”</a:t>
            </a:r>
            <a:endParaRPr lang="en-US" dirty="0">
              <a:latin typeface="Agency FB" panose="020B0503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 flipH="1">
            <a:off x="239840" y="5125424"/>
            <a:ext cx="29982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smtClean="0">
                <a:latin typeface="Agency FB" panose="020B0503020202020204" pitchFamily="34" charset="0"/>
              </a:rPr>
              <a:t>KPA </a:t>
            </a:r>
            <a:r>
              <a:rPr lang="en-US" dirty="0" err="1" smtClean="0">
                <a:latin typeface="Agency FB" panose="020B0503020202020204" pitchFamily="34" charset="0"/>
              </a:rPr>
              <a:t>baru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akan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dapat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menyetujui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usulan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apabila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sudah</a:t>
            </a:r>
            <a:r>
              <a:rPr lang="en-US" dirty="0" smtClean="0">
                <a:latin typeface="Agency FB" panose="020B0503020202020204" pitchFamily="34" charset="0"/>
              </a:rPr>
              <a:t> lulus </a:t>
            </a:r>
            <a:r>
              <a:rPr lang="en-US" dirty="0" err="1" smtClean="0">
                <a:latin typeface="Agency FB" panose="020B0503020202020204" pitchFamily="34" charset="0"/>
              </a:rPr>
              <a:t>validasi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ini</a:t>
            </a:r>
            <a:r>
              <a:rPr lang="en-US" dirty="0" smtClean="0">
                <a:latin typeface="Agency FB" panose="020B0503020202020204" pitchFamily="34" charset="0"/>
              </a:rPr>
              <a:t>.</a:t>
            </a:r>
            <a:endParaRPr lang="en-US" dirty="0">
              <a:latin typeface="Agency FB" panose="020B050302020202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8052" y="2176908"/>
            <a:ext cx="8845535" cy="323107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796527" y="365761"/>
            <a:ext cx="7874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err="1" smtClean="0">
                <a:latin typeface="Agency FB" panose="020B0503020202020204" pitchFamily="34" charset="0"/>
              </a:rPr>
              <a:t>Revisi</a:t>
            </a:r>
            <a:r>
              <a:rPr lang="en-US" sz="3600" b="1" dirty="0" smtClean="0">
                <a:latin typeface="Agency FB" panose="020B0503020202020204" pitchFamily="34" charset="0"/>
              </a:rPr>
              <a:t> SATKER </a:t>
            </a:r>
            <a:r>
              <a:rPr lang="en-US" sz="3600" b="1" dirty="0" err="1" smtClean="0">
                <a:latin typeface="Agency FB" panose="020B0503020202020204" pitchFamily="34" charset="0"/>
              </a:rPr>
              <a:t>pada</a:t>
            </a:r>
            <a:r>
              <a:rPr lang="en-US" sz="3600" b="1" dirty="0" smtClean="0">
                <a:latin typeface="Agency FB" panose="020B0503020202020204" pitchFamily="34" charset="0"/>
              </a:rPr>
              <a:t> </a:t>
            </a:r>
            <a:r>
              <a:rPr lang="en-US" sz="3600" b="1" dirty="0" err="1" smtClean="0">
                <a:latin typeface="Agency FB" panose="020B0503020202020204" pitchFamily="34" charset="0"/>
              </a:rPr>
              <a:t>aplikasi</a:t>
            </a:r>
            <a:r>
              <a:rPr lang="en-US" sz="3600" b="1" dirty="0" smtClean="0">
                <a:latin typeface="Agency FB" panose="020B0503020202020204" pitchFamily="34" charset="0"/>
              </a:rPr>
              <a:t> SAKTI</a:t>
            </a:r>
            <a:endParaRPr lang="en-US" sz="3600" b="1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911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2428" y="1420009"/>
            <a:ext cx="85738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 smtClean="0">
                <a:latin typeface="Agency FB" panose="020B0503020202020204" pitchFamily="34" charset="0"/>
              </a:rPr>
              <a:t>Proses </a:t>
            </a:r>
            <a:r>
              <a:rPr lang="en-US" sz="2400" u="sng" dirty="0" err="1" smtClean="0">
                <a:latin typeface="Agency FB" panose="020B0503020202020204" pitchFamily="34" charset="0"/>
              </a:rPr>
              <a:t>Revisi</a:t>
            </a:r>
            <a:r>
              <a:rPr lang="en-US" sz="2400" u="sng" dirty="0" smtClean="0">
                <a:latin typeface="Agency FB" panose="020B0503020202020204" pitchFamily="34" charset="0"/>
              </a:rPr>
              <a:t> </a:t>
            </a:r>
            <a:r>
              <a:rPr lang="en-US" sz="2400" u="sng" dirty="0" err="1" smtClean="0">
                <a:latin typeface="Agency FB" panose="020B0503020202020204" pitchFamily="34" charset="0"/>
              </a:rPr>
              <a:t>kewenangan</a:t>
            </a:r>
            <a:r>
              <a:rPr lang="en-US" sz="2400" u="sng" dirty="0" smtClean="0">
                <a:latin typeface="Agency FB" panose="020B0503020202020204" pitchFamily="34" charset="0"/>
              </a:rPr>
              <a:t> </a:t>
            </a:r>
            <a:r>
              <a:rPr lang="en-US" sz="2400" u="sng" dirty="0" err="1" smtClean="0">
                <a:latin typeface="Agency FB" panose="020B0503020202020204" pitchFamily="34" charset="0"/>
              </a:rPr>
              <a:t>satker</a:t>
            </a:r>
            <a:r>
              <a:rPr lang="en-US" sz="2400" u="sng" dirty="0" smtClean="0">
                <a:latin typeface="Agency FB" panose="020B0503020202020204" pitchFamily="34" charset="0"/>
              </a:rPr>
              <a:t> </a:t>
            </a:r>
            <a:r>
              <a:rPr lang="en-US" sz="2400" u="sng" dirty="0" err="1" smtClean="0">
                <a:latin typeface="Agency FB" panose="020B0503020202020204" pitchFamily="34" charset="0"/>
              </a:rPr>
              <a:t>pada</a:t>
            </a:r>
            <a:r>
              <a:rPr lang="en-US" sz="2400" u="sng" dirty="0" smtClean="0">
                <a:latin typeface="Agency FB" panose="020B0503020202020204" pitchFamily="34" charset="0"/>
              </a:rPr>
              <a:t> </a:t>
            </a:r>
            <a:r>
              <a:rPr lang="en-US" sz="2400" u="sng" dirty="0" err="1" smtClean="0">
                <a:latin typeface="Agency FB" panose="020B0503020202020204" pitchFamily="34" charset="0"/>
              </a:rPr>
              <a:t>aplikasi</a:t>
            </a:r>
            <a:r>
              <a:rPr lang="en-US" sz="2400" u="sng" dirty="0" smtClean="0">
                <a:latin typeface="Agency FB" panose="020B0503020202020204" pitchFamily="34" charset="0"/>
              </a:rPr>
              <a:t> SAKTI</a:t>
            </a:r>
            <a:endParaRPr lang="en-US" sz="2400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2000921" y="1881674"/>
            <a:ext cx="857384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latin typeface="Agency FB" panose="020B0503020202020204" pitchFamily="34" charset="0"/>
              </a:rPr>
              <a:t>Langkah-langkah</a:t>
            </a:r>
            <a:r>
              <a:rPr lang="en-US" sz="2400" dirty="0" smtClean="0">
                <a:latin typeface="Agency FB" panose="020B0503020202020204" pitchFamily="34" charset="0"/>
              </a:rPr>
              <a:t>: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smtClean="0">
                <a:latin typeface="Agency FB" panose="020B0503020202020204" pitchFamily="34" charset="0"/>
              </a:rPr>
              <a:t>Login Operator </a:t>
            </a:r>
            <a:r>
              <a:rPr lang="en-US" sz="2400" dirty="0" err="1" smtClean="0">
                <a:latin typeface="Agency FB" panose="020B0503020202020204" pitchFamily="34" charset="0"/>
              </a:rPr>
              <a:t>Anggaran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pada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tahun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anggaran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berjalan</a:t>
            </a:r>
            <a:endParaRPr lang="en-US" sz="2400" dirty="0" smtClean="0">
              <a:latin typeface="Agency FB" panose="020B0503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smtClean="0">
                <a:latin typeface="Agency FB" panose="020B0503020202020204" pitchFamily="34" charset="0"/>
              </a:rPr>
              <a:t>Menu Utility &gt; </a:t>
            </a:r>
            <a:r>
              <a:rPr lang="en-US" sz="2400" dirty="0" err="1" smtClean="0">
                <a:latin typeface="Agency FB" panose="020B0503020202020204" pitchFamily="34" charset="0"/>
              </a:rPr>
              <a:t>memilih</a:t>
            </a:r>
            <a:r>
              <a:rPr lang="en-US" sz="2400" dirty="0" smtClean="0">
                <a:latin typeface="Agency FB" panose="020B0503020202020204" pitchFamily="34" charset="0"/>
              </a:rPr>
              <a:t> status history &gt; </a:t>
            </a:r>
            <a:r>
              <a:rPr lang="en-US" sz="2400" dirty="0" err="1" smtClean="0">
                <a:latin typeface="Agency FB" panose="020B0503020202020204" pitchFamily="34" charset="0"/>
              </a:rPr>
              <a:t>Klik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tombol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Revisi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Satker</a:t>
            </a:r>
            <a:r>
              <a:rPr lang="en-US" sz="2400" dirty="0" smtClean="0">
                <a:latin typeface="Agency FB" panose="020B0503020202020204" pitchFamily="34" charset="0"/>
              </a:rPr>
              <a:t> (POK)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smtClean="0">
                <a:latin typeface="Agency FB" panose="020B0503020202020204" pitchFamily="34" charset="0"/>
              </a:rPr>
              <a:t>Menu RUH &gt; </a:t>
            </a:r>
            <a:r>
              <a:rPr lang="en-US" sz="2400" dirty="0" err="1" smtClean="0">
                <a:latin typeface="Agency FB" panose="020B0503020202020204" pitchFamily="34" charset="0"/>
              </a:rPr>
              <a:t>Belanja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untuk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mengedit</a:t>
            </a:r>
            <a:r>
              <a:rPr lang="en-US" sz="2400" dirty="0" smtClean="0">
                <a:latin typeface="Agency FB" panose="020B0503020202020204" pitchFamily="34" charset="0"/>
              </a:rPr>
              <a:t> data yang </a:t>
            </a:r>
            <a:r>
              <a:rPr lang="en-US" sz="2400" dirty="0" err="1" smtClean="0">
                <a:latin typeface="Agency FB" panose="020B0503020202020204" pitchFamily="34" charset="0"/>
              </a:rPr>
              <a:t>telah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dibentuk</a:t>
            </a:r>
            <a:endParaRPr lang="en-US" sz="2400" dirty="0" smtClean="0">
              <a:latin typeface="Agency FB" panose="020B0503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err="1" smtClean="0">
                <a:latin typeface="Agency FB" panose="020B0503020202020204" pitchFamily="34" charset="0"/>
              </a:rPr>
              <a:t>Menyesuaikan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Rencana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Penarikan</a:t>
            </a:r>
            <a:r>
              <a:rPr lang="en-US" sz="2400" dirty="0" smtClean="0">
                <a:latin typeface="Agency FB" panose="020B0503020202020204" pitchFamily="34" charset="0"/>
              </a:rPr>
              <a:t> Dana </a:t>
            </a:r>
            <a:r>
              <a:rPr lang="en-US" sz="2400" dirty="0" err="1" smtClean="0">
                <a:latin typeface="Agency FB" panose="020B0503020202020204" pitchFamily="34" charset="0"/>
              </a:rPr>
              <a:t>bulanan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pada</a:t>
            </a:r>
            <a:r>
              <a:rPr lang="en-US" sz="2400" dirty="0" smtClean="0">
                <a:latin typeface="Agency FB" panose="020B0503020202020204" pitchFamily="34" charset="0"/>
              </a:rPr>
              <a:t> menu RUH &gt; POK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err="1" smtClean="0">
                <a:latin typeface="Agency FB" panose="020B0503020202020204" pitchFamily="34" charset="0"/>
              </a:rPr>
              <a:t>Validasi</a:t>
            </a:r>
            <a:r>
              <a:rPr lang="en-US" sz="2400" dirty="0" smtClean="0">
                <a:latin typeface="Agency FB" panose="020B0503020202020204" pitchFamily="34" charset="0"/>
              </a:rPr>
              <a:t> Data </a:t>
            </a:r>
            <a:r>
              <a:rPr lang="en-US" sz="2400" dirty="0" err="1" smtClean="0">
                <a:latin typeface="Agency FB" panose="020B0503020202020204" pitchFamily="34" charset="0"/>
              </a:rPr>
              <a:t>Belanja</a:t>
            </a:r>
            <a:endParaRPr lang="en-US" sz="2400" dirty="0" smtClean="0">
              <a:latin typeface="Agency FB" panose="020B0503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smtClean="0">
                <a:solidFill>
                  <a:srgbClr val="FF0000"/>
                </a:solidFill>
                <a:latin typeface="Agency FB" panose="020B0503020202020204" pitchFamily="34" charset="0"/>
              </a:rPr>
              <a:t>Approval </a:t>
            </a:r>
            <a:r>
              <a:rPr lang="en-US" sz="2400" dirty="0" err="1" smtClean="0">
                <a:solidFill>
                  <a:srgbClr val="FF0000"/>
                </a:solidFill>
                <a:latin typeface="Agency FB" panose="020B0503020202020204" pitchFamily="34" charset="0"/>
              </a:rPr>
              <a:t>oleh</a:t>
            </a:r>
            <a:r>
              <a:rPr lang="en-US" sz="2400" dirty="0" smtClean="0">
                <a:solidFill>
                  <a:srgbClr val="FF0000"/>
                </a:solidFill>
                <a:latin typeface="Agency FB" panose="020B0503020202020204" pitchFamily="34" charset="0"/>
              </a:rPr>
              <a:t> KPA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smtClean="0">
                <a:latin typeface="Agency FB" panose="020B0503020202020204" pitchFamily="34" charset="0"/>
              </a:rPr>
              <a:t>Update </a:t>
            </a:r>
            <a:r>
              <a:rPr lang="en-US" sz="2400" dirty="0" err="1" smtClean="0">
                <a:latin typeface="Agency FB" panose="020B0503020202020204" pitchFamily="34" charset="0"/>
              </a:rPr>
              <a:t>Pagu</a:t>
            </a:r>
            <a:r>
              <a:rPr lang="en-US" sz="2400" dirty="0" smtClean="0">
                <a:latin typeface="Agency FB" panose="020B0503020202020204" pitchFamily="34" charset="0"/>
              </a:rPr>
              <a:t> di FA </a:t>
            </a:r>
            <a:r>
              <a:rPr lang="en-US" sz="2400" dirty="0" err="1" smtClean="0">
                <a:latin typeface="Agency FB" panose="020B0503020202020204" pitchFamily="34" charset="0"/>
              </a:rPr>
              <a:t>oleh</a:t>
            </a:r>
            <a:r>
              <a:rPr lang="en-US" sz="2400" dirty="0" smtClean="0">
                <a:latin typeface="Agency FB" panose="020B0503020202020204" pitchFamily="34" charset="0"/>
              </a:rPr>
              <a:t> KPA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1796527" y="365761"/>
            <a:ext cx="7874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err="1" smtClean="0">
                <a:latin typeface="Agency FB" panose="020B0503020202020204" pitchFamily="34" charset="0"/>
              </a:rPr>
              <a:t>Revisi</a:t>
            </a:r>
            <a:r>
              <a:rPr lang="en-US" sz="3600" b="1" dirty="0" smtClean="0">
                <a:latin typeface="Agency FB" panose="020B0503020202020204" pitchFamily="34" charset="0"/>
              </a:rPr>
              <a:t> SATKER </a:t>
            </a:r>
            <a:r>
              <a:rPr lang="en-US" sz="3600" b="1" dirty="0" err="1" smtClean="0">
                <a:latin typeface="Agency FB" panose="020B0503020202020204" pitchFamily="34" charset="0"/>
              </a:rPr>
              <a:t>pada</a:t>
            </a:r>
            <a:r>
              <a:rPr lang="en-US" sz="3600" b="1" dirty="0" smtClean="0">
                <a:latin typeface="Agency FB" panose="020B0503020202020204" pitchFamily="34" charset="0"/>
              </a:rPr>
              <a:t> </a:t>
            </a:r>
            <a:r>
              <a:rPr lang="en-US" sz="3600" b="1" dirty="0" err="1" smtClean="0">
                <a:latin typeface="Agency FB" panose="020B0503020202020204" pitchFamily="34" charset="0"/>
              </a:rPr>
              <a:t>aplikasi</a:t>
            </a:r>
            <a:r>
              <a:rPr lang="en-US" sz="3600" b="1" dirty="0" smtClean="0">
                <a:latin typeface="Agency FB" panose="020B0503020202020204" pitchFamily="34" charset="0"/>
              </a:rPr>
              <a:t> SAKTI</a:t>
            </a:r>
            <a:endParaRPr lang="en-US" sz="3600" b="1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0410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 flipH="1">
            <a:off x="78476" y="1605242"/>
            <a:ext cx="299821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err="1" smtClean="0">
                <a:latin typeface="Agency FB" panose="020B0503020202020204" pitchFamily="34" charset="0"/>
              </a:rPr>
              <a:t>Selanjutnya</a:t>
            </a:r>
            <a:r>
              <a:rPr lang="en-US" dirty="0" smtClean="0">
                <a:latin typeface="Agency FB" panose="020B0503020202020204" pitchFamily="34" charset="0"/>
              </a:rPr>
              <a:t> KPA </a:t>
            </a:r>
            <a:r>
              <a:rPr lang="en-US" dirty="0" err="1" smtClean="0">
                <a:latin typeface="Agency FB" panose="020B0503020202020204" pitchFamily="34" charset="0"/>
              </a:rPr>
              <a:t>selaku</a:t>
            </a:r>
            <a:r>
              <a:rPr lang="en-US" dirty="0" smtClean="0">
                <a:latin typeface="Agency FB" panose="020B0503020202020204" pitchFamily="34" charset="0"/>
              </a:rPr>
              <a:t> Approver </a:t>
            </a:r>
            <a:r>
              <a:rPr lang="en-US" dirty="0" err="1" smtClean="0">
                <a:latin typeface="Agency FB" panose="020B0503020202020204" pitchFamily="34" charset="0"/>
              </a:rPr>
              <a:t>Anggaran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dapat</a:t>
            </a:r>
            <a:r>
              <a:rPr lang="en-US" dirty="0" smtClean="0">
                <a:latin typeface="Agency FB" panose="020B0503020202020204" pitchFamily="34" charset="0"/>
              </a:rPr>
              <a:t> login </a:t>
            </a:r>
            <a:r>
              <a:rPr lang="en-US" dirty="0" err="1" smtClean="0">
                <a:latin typeface="Agency FB" panose="020B0503020202020204" pitchFamily="34" charset="0"/>
              </a:rPr>
              <a:t>dan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menyetujui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Revisi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Satker</a:t>
            </a:r>
            <a:r>
              <a:rPr lang="en-US" dirty="0" smtClean="0">
                <a:latin typeface="Agency FB" panose="020B0503020202020204" pitchFamily="34" charset="0"/>
              </a:rPr>
              <a:t> yang </a:t>
            </a:r>
            <a:r>
              <a:rPr lang="en-US" dirty="0" err="1" smtClean="0">
                <a:latin typeface="Agency FB" panose="020B0503020202020204" pitchFamily="34" charset="0"/>
              </a:rPr>
              <a:t>telah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divalidasi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datanya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melalui</a:t>
            </a:r>
            <a:r>
              <a:rPr lang="en-US" dirty="0" smtClean="0">
                <a:latin typeface="Agency FB" panose="020B0503020202020204" pitchFamily="34" charset="0"/>
              </a:rPr>
              <a:t> menu Monitoring &gt; Monitoring Submit </a:t>
            </a:r>
            <a:r>
              <a:rPr lang="en-US" dirty="0" err="1" smtClean="0">
                <a:latin typeface="Agency FB" panose="020B0503020202020204" pitchFamily="34" charset="0"/>
              </a:rPr>
              <a:t>dan</a:t>
            </a:r>
            <a:r>
              <a:rPr lang="en-US" dirty="0" smtClean="0">
                <a:latin typeface="Agency FB" panose="020B0503020202020204" pitchFamily="34" charset="0"/>
              </a:rPr>
              <a:t> Approve Data</a:t>
            </a:r>
            <a:endParaRPr lang="en-US" dirty="0">
              <a:latin typeface="Agency FB" panose="020B0503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 flipH="1">
            <a:off x="78476" y="3359568"/>
            <a:ext cx="299821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smtClean="0">
                <a:latin typeface="Agency FB" panose="020B0503020202020204" pitchFamily="34" charset="0"/>
              </a:rPr>
              <a:t>KPA </a:t>
            </a:r>
            <a:r>
              <a:rPr lang="en-US" dirty="0" err="1" smtClean="0">
                <a:latin typeface="Agency FB" panose="020B0503020202020204" pitchFamily="34" charset="0"/>
              </a:rPr>
              <a:t>mengklik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baris</a:t>
            </a:r>
            <a:r>
              <a:rPr lang="en-US" dirty="0" smtClean="0">
                <a:latin typeface="Agency FB" panose="020B0503020202020204" pitchFamily="34" charset="0"/>
              </a:rPr>
              <a:t> yang </a:t>
            </a:r>
            <a:r>
              <a:rPr lang="en-US" dirty="0" err="1" smtClean="0">
                <a:latin typeface="Agency FB" panose="020B0503020202020204" pitchFamily="34" charset="0"/>
              </a:rPr>
              <a:t>akan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diapprove</a:t>
            </a:r>
            <a:r>
              <a:rPr lang="en-US" dirty="0" smtClean="0">
                <a:latin typeface="Agency FB" panose="020B0503020202020204" pitchFamily="34" charset="0"/>
              </a:rPr>
              <a:t>, </a:t>
            </a:r>
            <a:r>
              <a:rPr lang="en-US" dirty="0" err="1" smtClean="0">
                <a:latin typeface="Agency FB" panose="020B0503020202020204" pitchFamily="34" charset="0"/>
              </a:rPr>
              <a:t>kemudian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mencentang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kolom</a:t>
            </a:r>
            <a:r>
              <a:rPr lang="en-US" dirty="0" smtClean="0">
                <a:latin typeface="Agency FB" panose="020B0503020202020204" pitchFamily="34" charset="0"/>
              </a:rPr>
              <a:t> “S” yang </a:t>
            </a:r>
            <a:r>
              <a:rPr lang="en-US" dirty="0" err="1" smtClean="0">
                <a:latin typeface="Agency FB" panose="020B0503020202020204" pitchFamily="34" charset="0"/>
              </a:rPr>
              <a:t>merupakan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perpendekan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dari</a:t>
            </a:r>
            <a:r>
              <a:rPr lang="en-US" dirty="0" smtClean="0">
                <a:latin typeface="Agency FB" panose="020B0503020202020204" pitchFamily="34" charset="0"/>
              </a:rPr>
              <a:t> “</a:t>
            </a:r>
            <a:r>
              <a:rPr lang="en-US" dirty="0" err="1" smtClean="0">
                <a:latin typeface="Agency FB" panose="020B0503020202020204" pitchFamily="34" charset="0"/>
              </a:rPr>
              <a:t>Satker</a:t>
            </a:r>
            <a:r>
              <a:rPr lang="en-US" dirty="0" smtClean="0">
                <a:latin typeface="Agency FB" panose="020B0503020202020204" pitchFamily="34" charset="0"/>
              </a:rPr>
              <a:t>” </a:t>
            </a:r>
            <a:r>
              <a:rPr lang="en-US" dirty="0" err="1" smtClean="0">
                <a:latin typeface="Agency FB" panose="020B0503020202020204" pitchFamily="34" charset="0"/>
              </a:rPr>
              <a:t>dan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mengklik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tombol</a:t>
            </a:r>
            <a:r>
              <a:rPr lang="en-US" dirty="0" smtClean="0">
                <a:latin typeface="Agency FB" panose="020B0503020202020204" pitchFamily="34" charset="0"/>
              </a:rPr>
              <a:t> “</a:t>
            </a:r>
            <a:r>
              <a:rPr lang="en-US" dirty="0" err="1" smtClean="0">
                <a:latin typeface="Agency FB" panose="020B0503020202020204" pitchFamily="34" charset="0"/>
              </a:rPr>
              <a:t>Simpan</a:t>
            </a:r>
            <a:r>
              <a:rPr lang="en-US" dirty="0" smtClean="0">
                <a:latin typeface="Agency FB" panose="020B0503020202020204" pitchFamily="34" charset="0"/>
              </a:rPr>
              <a:t>”</a:t>
            </a:r>
            <a:endParaRPr lang="en-US" dirty="0">
              <a:latin typeface="Agency FB" panose="020B0503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6688" y="2094427"/>
            <a:ext cx="9006898" cy="351519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796527" y="365761"/>
            <a:ext cx="7874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err="1" smtClean="0">
                <a:latin typeface="Agency FB" panose="020B0503020202020204" pitchFamily="34" charset="0"/>
              </a:rPr>
              <a:t>Revisi</a:t>
            </a:r>
            <a:r>
              <a:rPr lang="en-US" sz="3600" b="1" dirty="0" smtClean="0">
                <a:latin typeface="Agency FB" panose="020B0503020202020204" pitchFamily="34" charset="0"/>
              </a:rPr>
              <a:t> SATKER </a:t>
            </a:r>
            <a:r>
              <a:rPr lang="en-US" sz="3600" b="1" dirty="0" err="1" smtClean="0">
                <a:latin typeface="Agency FB" panose="020B0503020202020204" pitchFamily="34" charset="0"/>
              </a:rPr>
              <a:t>pada</a:t>
            </a:r>
            <a:r>
              <a:rPr lang="en-US" sz="3600" b="1" dirty="0" smtClean="0">
                <a:latin typeface="Agency FB" panose="020B0503020202020204" pitchFamily="34" charset="0"/>
              </a:rPr>
              <a:t> </a:t>
            </a:r>
            <a:r>
              <a:rPr lang="en-US" sz="3600" b="1" dirty="0" err="1" smtClean="0">
                <a:latin typeface="Agency FB" panose="020B0503020202020204" pitchFamily="34" charset="0"/>
              </a:rPr>
              <a:t>aplikasi</a:t>
            </a:r>
            <a:r>
              <a:rPr lang="en-US" sz="3600" b="1" dirty="0" smtClean="0">
                <a:latin typeface="Agency FB" panose="020B0503020202020204" pitchFamily="34" charset="0"/>
              </a:rPr>
              <a:t> SAKTI</a:t>
            </a:r>
            <a:endParaRPr lang="en-US" sz="3600" b="1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9988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01" t="1" b="36763"/>
          <a:stretch/>
        </p:blipFill>
        <p:spPr>
          <a:xfrm>
            <a:off x="-12701" y="429987"/>
            <a:ext cx="4562930" cy="642801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1774" y="2841859"/>
            <a:ext cx="455226" cy="459957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4550230" y="1816100"/>
            <a:ext cx="7286169" cy="4521200"/>
          </a:xfrm>
          <a:prstGeom prst="rect">
            <a:avLst/>
          </a:prstGeom>
          <a:solidFill>
            <a:srgbClr val="A0D9F6"/>
          </a:solidFill>
          <a:ln>
            <a:noFill/>
            <a:prstDash val="lgDash"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10414" y="800481"/>
            <a:ext cx="6096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ID" sz="2800" dirty="0" err="1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gency FB" panose="020B0503020202020204" pitchFamily="34" charset="0"/>
              </a:rPr>
              <a:t>Hai</a:t>
            </a:r>
            <a:r>
              <a:rPr lang="en-ID" sz="2800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gency FB" panose="020B0503020202020204" pitchFamily="34" charset="0"/>
              </a:rPr>
              <a:t>! </a:t>
            </a:r>
            <a:r>
              <a:rPr lang="en-ID" sz="2800" dirty="0" err="1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gency FB" panose="020B0503020202020204" pitchFamily="34" charset="0"/>
              </a:rPr>
              <a:t>Saya</a:t>
            </a:r>
            <a:r>
              <a:rPr lang="en-ID" sz="2800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gency FB" panose="020B0503020202020204" pitchFamily="34" charset="0"/>
              </a:rPr>
              <a:t> Bang SAKTI,</a:t>
            </a:r>
          </a:p>
          <a:p>
            <a:pPr algn="ctr"/>
            <a:r>
              <a:rPr lang="en-ID" sz="2800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gency FB" panose="020B0503020202020204" pitchFamily="34" charset="0"/>
              </a:rPr>
              <a:t>Dan </a:t>
            </a:r>
            <a:r>
              <a:rPr lang="en-ID" sz="2800" dirty="0" err="1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gency FB" panose="020B0503020202020204" pitchFamily="34" charset="0"/>
              </a:rPr>
              <a:t>hari</a:t>
            </a:r>
            <a:r>
              <a:rPr lang="en-ID" sz="2800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gency FB" panose="020B0503020202020204" pitchFamily="34" charset="0"/>
              </a:rPr>
              <a:t> </a:t>
            </a:r>
            <a:r>
              <a:rPr lang="en-ID" sz="2800" dirty="0" err="1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gency FB" panose="020B0503020202020204" pitchFamily="34" charset="0"/>
              </a:rPr>
              <a:t>ini</a:t>
            </a:r>
            <a:r>
              <a:rPr lang="en-ID" sz="2800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gency FB" panose="020B0503020202020204" pitchFamily="34" charset="0"/>
              </a:rPr>
              <a:t> </a:t>
            </a:r>
            <a:r>
              <a:rPr lang="en-ID" sz="2800" dirty="0" err="1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gency FB" panose="020B0503020202020204" pitchFamily="34" charset="0"/>
              </a:rPr>
              <a:t>kita</a:t>
            </a:r>
            <a:r>
              <a:rPr lang="en-ID" sz="2800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gency FB" panose="020B0503020202020204" pitchFamily="34" charset="0"/>
              </a:rPr>
              <a:t> </a:t>
            </a:r>
            <a:r>
              <a:rPr lang="en-ID" sz="2800" dirty="0" err="1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gency FB" panose="020B0503020202020204" pitchFamily="34" charset="0"/>
              </a:rPr>
              <a:t>akan</a:t>
            </a:r>
            <a:r>
              <a:rPr lang="en-ID" sz="2800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gency FB" panose="020B0503020202020204" pitchFamily="34" charset="0"/>
              </a:rPr>
              <a:t> </a:t>
            </a:r>
            <a:r>
              <a:rPr lang="en-ID" sz="2800" dirty="0" err="1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gency FB" panose="020B0503020202020204" pitchFamily="34" charset="0"/>
              </a:rPr>
              <a:t>belajar</a:t>
            </a:r>
            <a:r>
              <a:rPr lang="en-ID" sz="2800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gency FB" panose="020B0503020202020204" pitchFamily="34" charset="0"/>
              </a:rPr>
              <a:t> </a:t>
            </a:r>
            <a:r>
              <a:rPr lang="en-ID" sz="2800" dirty="0" err="1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gency FB" panose="020B0503020202020204" pitchFamily="34" charset="0"/>
              </a:rPr>
              <a:t>tentang</a:t>
            </a:r>
            <a:r>
              <a:rPr lang="en-ID" sz="2800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gency FB" panose="020B0503020202020204" pitchFamily="34" charset="0"/>
              </a:rPr>
              <a:t> :</a:t>
            </a:r>
            <a:endParaRPr lang="en-US" sz="2800" dirty="0">
              <a:ln w="0"/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gency FB" panose="020B0503020202020204" pitchFamily="34" charset="0"/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980214" y="1939124"/>
            <a:ext cx="6598228" cy="4105416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err="1" smtClean="0">
                <a:latin typeface="Agency FB" panose="020B0503020202020204" pitchFamily="34" charset="0"/>
              </a:rPr>
              <a:t>Revisi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Anggaran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kewenangan</a:t>
            </a:r>
            <a:r>
              <a:rPr lang="en-US" dirty="0" smtClean="0">
                <a:latin typeface="Agency FB" panose="020B0503020202020204" pitchFamily="34" charset="0"/>
              </a:rPr>
              <a:t> SATKER (</a:t>
            </a:r>
            <a:r>
              <a:rPr lang="en-US" dirty="0" err="1" smtClean="0">
                <a:latin typeface="Agency FB" panose="020B0503020202020204" pitchFamily="34" charset="0"/>
              </a:rPr>
              <a:t>Revisi</a:t>
            </a:r>
            <a:r>
              <a:rPr lang="en-US" dirty="0" smtClean="0">
                <a:latin typeface="Agency FB" panose="020B0503020202020204" pitchFamily="34" charset="0"/>
              </a:rPr>
              <a:t> POK),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>
                <a:latin typeface="Agency FB" panose="020B0503020202020204" pitchFamily="34" charset="0"/>
              </a:rPr>
              <a:t>Revisi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Anggaran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kewenangan</a:t>
            </a:r>
            <a:r>
              <a:rPr lang="en-US" dirty="0" smtClean="0">
                <a:latin typeface="Agency FB" panose="020B0503020202020204" pitchFamily="34" charset="0"/>
              </a:rPr>
              <a:t> KANWIL (</a:t>
            </a:r>
            <a:r>
              <a:rPr lang="en-US" dirty="0" err="1" smtClean="0">
                <a:latin typeface="Agency FB" panose="020B0503020202020204" pitchFamily="34" charset="0"/>
              </a:rPr>
              <a:t>Revisi</a:t>
            </a:r>
            <a:r>
              <a:rPr lang="en-US" dirty="0" smtClean="0">
                <a:latin typeface="Agency FB" panose="020B0503020202020204" pitchFamily="34" charset="0"/>
              </a:rPr>
              <a:t> DIPA),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>
                <a:latin typeface="Agency FB" panose="020B0503020202020204" pitchFamily="34" charset="0"/>
              </a:rPr>
              <a:t>Revisi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Halaman</a:t>
            </a:r>
            <a:r>
              <a:rPr lang="en-US" dirty="0" smtClean="0">
                <a:latin typeface="Agency FB" panose="020B0503020202020204" pitchFamily="34" charset="0"/>
              </a:rPr>
              <a:t> III DIPA,</a:t>
            </a:r>
          </a:p>
          <a:p>
            <a:pPr marL="514350" indent="-514350">
              <a:buFont typeface="+mj-lt"/>
              <a:buAutoNum type="arabicPeriod"/>
            </a:pPr>
            <a:endParaRPr lang="sv-SE" dirty="0" smtClean="0">
              <a:latin typeface="Agency FB" panose="020B0503020202020204" pitchFamily="34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4791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2428" y="1420009"/>
            <a:ext cx="85738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 smtClean="0">
                <a:latin typeface="Agency FB" panose="020B0503020202020204" pitchFamily="34" charset="0"/>
              </a:rPr>
              <a:t>Proses </a:t>
            </a:r>
            <a:r>
              <a:rPr lang="en-US" sz="2400" u="sng" dirty="0" err="1" smtClean="0">
                <a:latin typeface="Agency FB" panose="020B0503020202020204" pitchFamily="34" charset="0"/>
              </a:rPr>
              <a:t>Revisi</a:t>
            </a:r>
            <a:r>
              <a:rPr lang="en-US" sz="2400" u="sng" dirty="0" smtClean="0">
                <a:latin typeface="Agency FB" panose="020B0503020202020204" pitchFamily="34" charset="0"/>
              </a:rPr>
              <a:t> </a:t>
            </a:r>
            <a:r>
              <a:rPr lang="en-US" sz="2400" u="sng" dirty="0" err="1" smtClean="0">
                <a:latin typeface="Agency FB" panose="020B0503020202020204" pitchFamily="34" charset="0"/>
              </a:rPr>
              <a:t>kewenangan</a:t>
            </a:r>
            <a:r>
              <a:rPr lang="en-US" sz="2400" u="sng" dirty="0" smtClean="0">
                <a:latin typeface="Agency FB" panose="020B0503020202020204" pitchFamily="34" charset="0"/>
              </a:rPr>
              <a:t> </a:t>
            </a:r>
            <a:r>
              <a:rPr lang="en-US" sz="2400" u="sng" dirty="0" err="1" smtClean="0">
                <a:latin typeface="Agency FB" panose="020B0503020202020204" pitchFamily="34" charset="0"/>
              </a:rPr>
              <a:t>satker</a:t>
            </a:r>
            <a:r>
              <a:rPr lang="en-US" sz="2400" u="sng" dirty="0" smtClean="0">
                <a:latin typeface="Agency FB" panose="020B0503020202020204" pitchFamily="34" charset="0"/>
              </a:rPr>
              <a:t> </a:t>
            </a:r>
            <a:r>
              <a:rPr lang="en-US" sz="2400" u="sng" dirty="0" err="1" smtClean="0">
                <a:latin typeface="Agency FB" panose="020B0503020202020204" pitchFamily="34" charset="0"/>
              </a:rPr>
              <a:t>pada</a:t>
            </a:r>
            <a:r>
              <a:rPr lang="en-US" sz="2400" u="sng" dirty="0" smtClean="0">
                <a:latin typeface="Agency FB" panose="020B0503020202020204" pitchFamily="34" charset="0"/>
              </a:rPr>
              <a:t> </a:t>
            </a:r>
            <a:r>
              <a:rPr lang="en-US" sz="2400" u="sng" dirty="0" err="1" smtClean="0">
                <a:latin typeface="Agency FB" panose="020B0503020202020204" pitchFamily="34" charset="0"/>
              </a:rPr>
              <a:t>aplikasi</a:t>
            </a:r>
            <a:r>
              <a:rPr lang="en-US" sz="2400" u="sng" dirty="0" smtClean="0">
                <a:latin typeface="Agency FB" panose="020B0503020202020204" pitchFamily="34" charset="0"/>
              </a:rPr>
              <a:t> SAKTI</a:t>
            </a:r>
            <a:endParaRPr lang="en-US" sz="2400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2000921" y="1881674"/>
            <a:ext cx="857384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latin typeface="Agency FB" panose="020B0503020202020204" pitchFamily="34" charset="0"/>
              </a:rPr>
              <a:t>Langkah-langkah</a:t>
            </a:r>
            <a:r>
              <a:rPr lang="en-US" sz="2400" dirty="0" smtClean="0">
                <a:latin typeface="Agency FB" panose="020B0503020202020204" pitchFamily="34" charset="0"/>
              </a:rPr>
              <a:t>: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smtClean="0">
                <a:latin typeface="Agency FB" panose="020B0503020202020204" pitchFamily="34" charset="0"/>
              </a:rPr>
              <a:t>Login Operator </a:t>
            </a:r>
            <a:r>
              <a:rPr lang="en-US" sz="2400" dirty="0" err="1" smtClean="0">
                <a:latin typeface="Agency FB" panose="020B0503020202020204" pitchFamily="34" charset="0"/>
              </a:rPr>
              <a:t>Anggaran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pada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tahun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anggaran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berjalan</a:t>
            </a:r>
            <a:endParaRPr lang="en-US" sz="2400" dirty="0" smtClean="0">
              <a:latin typeface="Agency FB" panose="020B0503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smtClean="0">
                <a:latin typeface="Agency FB" panose="020B0503020202020204" pitchFamily="34" charset="0"/>
              </a:rPr>
              <a:t>Menu Utility &gt; </a:t>
            </a:r>
            <a:r>
              <a:rPr lang="en-US" sz="2400" dirty="0" err="1" smtClean="0">
                <a:latin typeface="Agency FB" panose="020B0503020202020204" pitchFamily="34" charset="0"/>
              </a:rPr>
              <a:t>memilih</a:t>
            </a:r>
            <a:r>
              <a:rPr lang="en-US" sz="2400" dirty="0" smtClean="0">
                <a:latin typeface="Agency FB" panose="020B0503020202020204" pitchFamily="34" charset="0"/>
              </a:rPr>
              <a:t> status history &gt; </a:t>
            </a:r>
            <a:r>
              <a:rPr lang="en-US" sz="2400" dirty="0" err="1" smtClean="0">
                <a:latin typeface="Agency FB" panose="020B0503020202020204" pitchFamily="34" charset="0"/>
              </a:rPr>
              <a:t>Klik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tombol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Revisi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Satker</a:t>
            </a:r>
            <a:r>
              <a:rPr lang="en-US" sz="2400" dirty="0" smtClean="0">
                <a:latin typeface="Agency FB" panose="020B0503020202020204" pitchFamily="34" charset="0"/>
              </a:rPr>
              <a:t> (POK)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smtClean="0">
                <a:latin typeface="Agency FB" panose="020B0503020202020204" pitchFamily="34" charset="0"/>
              </a:rPr>
              <a:t>Menu RUH &gt; </a:t>
            </a:r>
            <a:r>
              <a:rPr lang="en-US" sz="2400" dirty="0" err="1" smtClean="0">
                <a:latin typeface="Agency FB" panose="020B0503020202020204" pitchFamily="34" charset="0"/>
              </a:rPr>
              <a:t>Belanja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untuk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mengedit</a:t>
            </a:r>
            <a:r>
              <a:rPr lang="en-US" sz="2400" dirty="0" smtClean="0">
                <a:latin typeface="Agency FB" panose="020B0503020202020204" pitchFamily="34" charset="0"/>
              </a:rPr>
              <a:t> data yang </a:t>
            </a:r>
            <a:r>
              <a:rPr lang="en-US" sz="2400" dirty="0" err="1" smtClean="0">
                <a:latin typeface="Agency FB" panose="020B0503020202020204" pitchFamily="34" charset="0"/>
              </a:rPr>
              <a:t>telah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dibentuk</a:t>
            </a:r>
            <a:endParaRPr lang="en-US" sz="2400" dirty="0" smtClean="0">
              <a:latin typeface="Agency FB" panose="020B0503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err="1" smtClean="0">
                <a:latin typeface="Agency FB" panose="020B0503020202020204" pitchFamily="34" charset="0"/>
              </a:rPr>
              <a:t>Menyesuaikan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Rencana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Penarikan</a:t>
            </a:r>
            <a:r>
              <a:rPr lang="en-US" sz="2400" dirty="0" smtClean="0">
                <a:latin typeface="Agency FB" panose="020B0503020202020204" pitchFamily="34" charset="0"/>
              </a:rPr>
              <a:t> Dana </a:t>
            </a:r>
            <a:r>
              <a:rPr lang="en-US" sz="2400" dirty="0" err="1" smtClean="0">
                <a:latin typeface="Agency FB" panose="020B0503020202020204" pitchFamily="34" charset="0"/>
              </a:rPr>
              <a:t>bulanan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pada</a:t>
            </a:r>
            <a:r>
              <a:rPr lang="en-US" sz="2400" dirty="0" smtClean="0">
                <a:latin typeface="Agency FB" panose="020B0503020202020204" pitchFamily="34" charset="0"/>
              </a:rPr>
              <a:t> menu RUH &gt; POK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err="1" smtClean="0">
                <a:latin typeface="Agency FB" panose="020B0503020202020204" pitchFamily="34" charset="0"/>
              </a:rPr>
              <a:t>Validasi</a:t>
            </a:r>
            <a:r>
              <a:rPr lang="en-US" sz="2400" dirty="0" smtClean="0">
                <a:latin typeface="Agency FB" panose="020B0503020202020204" pitchFamily="34" charset="0"/>
              </a:rPr>
              <a:t> Data </a:t>
            </a:r>
            <a:r>
              <a:rPr lang="en-US" sz="2400" dirty="0" err="1" smtClean="0">
                <a:latin typeface="Agency FB" panose="020B0503020202020204" pitchFamily="34" charset="0"/>
              </a:rPr>
              <a:t>Belanja</a:t>
            </a:r>
            <a:endParaRPr lang="en-US" sz="2400" dirty="0" smtClean="0">
              <a:latin typeface="Agency FB" panose="020B0503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smtClean="0">
                <a:latin typeface="Agency FB" panose="020B0503020202020204" pitchFamily="34" charset="0"/>
              </a:rPr>
              <a:t>Approval </a:t>
            </a:r>
            <a:r>
              <a:rPr lang="en-US" sz="2400" dirty="0" err="1" smtClean="0">
                <a:latin typeface="Agency FB" panose="020B0503020202020204" pitchFamily="34" charset="0"/>
              </a:rPr>
              <a:t>oleh</a:t>
            </a:r>
            <a:r>
              <a:rPr lang="en-US" sz="2400" dirty="0" smtClean="0">
                <a:latin typeface="Agency FB" panose="020B0503020202020204" pitchFamily="34" charset="0"/>
              </a:rPr>
              <a:t> KPA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smtClean="0">
                <a:solidFill>
                  <a:srgbClr val="FF0000"/>
                </a:solidFill>
                <a:latin typeface="Agency FB" panose="020B0503020202020204" pitchFamily="34" charset="0"/>
              </a:rPr>
              <a:t>Update </a:t>
            </a:r>
            <a:r>
              <a:rPr lang="en-US" sz="2400" dirty="0" err="1" smtClean="0">
                <a:solidFill>
                  <a:srgbClr val="FF0000"/>
                </a:solidFill>
                <a:latin typeface="Agency FB" panose="020B0503020202020204" pitchFamily="34" charset="0"/>
              </a:rPr>
              <a:t>Pagu</a:t>
            </a:r>
            <a:r>
              <a:rPr lang="en-US" sz="2400" dirty="0" smtClean="0">
                <a:solidFill>
                  <a:srgbClr val="FF0000"/>
                </a:solidFill>
                <a:latin typeface="Agency FB" panose="020B0503020202020204" pitchFamily="34" charset="0"/>
              </a:rPr>
              <a:t> di FA </a:t>
            </a:r>
            <a:r>
              <a:rPr lang="en-US" sz="2400" dirty="0" err="1" smtClean="0">
                <a:solidFill>
                  <a:srgbClr val="FF0000"/>
                </a:solidFill>
                <a:latin typeface="Agency FB" panose="020B0503020202020204" pitchFamily="34" charset="0"/>
              </a:rPr>
              <a:t>oleh</a:t>
            </a:r>
            <a:r>
              <a:rPr lang="en-US" sz="2400" dirty="0" smtClean="0">
                <a:solidFill>
                  <a:srgbClr val="FF0000"/>
                </a:solidFill>
                <a:latin typeface="Agency FB" panose="020B0503020202020204" pitchFamily="34" charset="0"/>
              </a:rPr>
              <a:t> KPA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6527" y="365761"/>
            <a:ext cx="7874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err="1" smtClean="0">
                <a:latin typeface="Agency FB" panose="020B0503020202020204" pitchFamily="34" charset="0"/>
              </a:rPr>
              <a:t>Revisi</a:t>
            </a:r>
            <a:r>
              <a:rPr lang="en-US" sz="3600" b="1" dirty="0" smtClean="0">
                <a:latin typeface="Agency FB" panose="020B0503020202020204" pitchFamily="34" charset="0"/>
              </a:rPr>
              <a:t> SATKER </a:t>
            </a:r>
            <a:r>
              <a:rPr lang="en-US" sz="3600" b="1" dirty="0" err="1" smtClean="0">
                <a:latin typeface="Agency FB" panose="020B0503020202020204" pitchFamily="34" charset="0"/>
              </a:rPr>
              <a:t>pada</a:t>
            </a:r>
            <a:r>
              <a:rPr lang="en-US" sz="3600" b="1" dirty="0" smtClean="0">
                <a:latin typeface="Agency FB" panose="020B0503020202020204" pitchFamily="34" charset="0"/>
              </a:rPr>
              <a:t> </a:t>
            </a:r>
            <a:r>
              <a:rPr lang="en-US" sz="3600" b="1" dirty="0" err="1" smtClean="0">
                <a:latin typeface="Agency FB" panose="020B0503020202020204" pitchFamily="34" charset="0"/>
              </a:rPr>
              <a:t>aplikasi</a:t>
            </a:r>
            <a:r>
              <a:rPr lang="en-US" sz="3600" b="1" dirty="0" smtClean="0">
                <a:latin typeface="Agency FB" panose="020B0503020202020204" pitchFamily="34" charset="0"/>
              </a:rPr>
              <a:t> SAKTI</a:t>
            </a:r>
            <a:endParaRPr lang="en-US" sz="3600" b="1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2742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 flipH="1">
            <a:off x="78476" y="1605242"/>
            <a:ext cx="299821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err="1" smtClean="0">
                <a:latin typeface="Agency FB" panose="020B0503020202020204" pitchFamily="34" charset="0"/>
              </a:rPr>
              <a:t>Selanjutnya</a:t>
            </a:r>
            <a:r>
              <a:rPr lang="en-US" dirty="0" smtClean="0">
                <a:latin typeface="Agency FB" panose="020B0503020202020204" pitchFamily="34" charset="0"/>
              </a:rPr>
              <a:t> KPA </a:t>
            </a:r>
            <a:r>
              <a:rPr lang="en-US" dirty="0" err="1" smtClean="0">
                <a:latin typeface="Agency FB" panose="020B0503020202020204" pitchFamily="34" charset="0"/>
              </a:rPr>
              <a:t>masuk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ke</a:t>
            </a:r>
            <a:r>
              <a:rPr lang="en-US" dirty="0" smtClean="0">
                <a:latin typeface="Agency FB" panose="020B0503020202020204" pitchFamily="34" charset="0"/>
              </a:rPr>
              <a:t> menu RUH &gt; </a:t>
            </a:r>
            <a:r>
              <a:rPr lang="en-US" dirty="0" err="1" smtClean="0">
                <a:latin typeface="Agency FB" panose="020B0503020202020204" pitchFamily="34" charset="0"/>
              </a:rPr>
              <a:t>Belanja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dan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melakukan</a:t>
            </a:r>
            <a:r>
              <a:rPr lang="en-US" dirty="0" smtClean="0">
                <a:latin typeface="Agency FB" panose="020B0503020202020204" pitchFamily="34" charset="0"/>
              </a:rPr>
              <a:t> Update </a:t>
            </a:r>
            <a:r>
              <a:rPr lang="en-US" dirty="0" err="1" smtClean="0">
                <a:latin typeface="Agency FB" panose="020B0503020202020204" pitchFamily="34" charset="0"/>
              </a:rPr>
              <a:t>Pagu</a:t>
            </a:r>
            <a:r>
              <a:rPr lang="en-US" dirty="0" smtClean="0">
                <a:latin typeface="Agency FB" panose="020B0503020202020204" pitchFamily="34" charset="0"/>
              </a:rPr>
              <a:t> di FA </a:t>
            </a:r>
            <a:r>
              <a:rPr lang="en-US" dirty="0" err="1" smtClean="0">
                <a:latin typeface="Agency FB" panose="020B0503020202020204" pitchFamily="34" charset="0"/>
              </a:rPr>
              <a:t>dengan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menekan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tombol</a:t>
            </a:r>
            <a:r>
              <a:rPr lang="en-US" dirty="0" smtClean="0">
                <a:latin typeface="Agency FB" panose="020B0503020202020204" pitchFamily="34" charset="0"/>
              </a:rPr>
              <a:t> “</a:t>
            </a:r>
            <a:r>
              <a:rPr lang="en-US" dirty="0" err="1" smtClean="0">
                <a:latin typeface="Agency FB" panose="020B0503020202020204" pitchFamily="34" charset="0"/>
              </a:rPr>
              <a:t>Revisi</a:t>
            </a:r>
            <a:r>
              <a:rPr lang="en-US" dirty="0" smtClean="0">
                <a:latin typeface="Agency FB" panose="020B0503020202020204" pitchFamily="34" charset="0"/>
              </a:rPr>
              <a:t> POK” yang </a:t>
            </a:r>
            <a:r>
              <a:rPr lang="en-US" dirty="0" err="1" smtClean="0">
                <a:latin typeface="Agency FB" panose="020B0503020202020204" pitchFamily="34" charset="0"/>
              </a:rPr>
              <a:t>terdapat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pada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sebelah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kanan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atas</a:t>
            </a:r>
            <a:r>
              <a:rPr lang="en-US" dirty="0" smtClean="0">
                <a:latin typeface="Agency FB" panose="020B0503020202020204" pitchFamily="34" charset="0"/>
              </a:rPr>
              <a:t> di form RUH &gt; </a:t>
            </a:r>
            <a:r>
              <a:rPr lang="en-US" dirty="0" err="1" smtClean="0">
                <a:latin typeface="Agency FB" panose="020B0503020202020204" pitchFamily="34" charset="0"/>
              </a:rPr>
              <a:t>Belanja</a:t>
            </a:r>
            <a:r>
              <a:rPr lang="en-US" dirty="0" smtClean="0">
                <a:latin typeface="Agency FB" panose="020B0503020202020204" pitchFamily="34" charset="0"/>
              </a:rPr>
              <a:t>.</a:t>
            </a:r>
            <a:endParaRPr lang="en-US" dirty="0">
              <a:latin typeface="Agency FB" panose="020B0503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 flipH="1">
            <a:off x="78476" y="4282898"/>
            <a:ext cx="29982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smtClean="0">
                <a:latin typeface="Agency FB" panose="020B0503020202020204" pitchFamily="34" charset="0"/>
              </a:rPr>
              <a:t>PENTING: </a:t>
            </a:r>
            <a:r>
              <a:rPr lang="en-US" dirty="0" err="1" smtClean="0">
                <a:latin typeface="Agency FB" panose="020B0503020202020204" pitchFamily="34" charset="0"/>
              </a:rPr>
              <a:t>Setelah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ini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pagu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satker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pada</a:t>
            </a:r>
            <a:r>
              <a:rPr lang="en-US" dirty="0" smtClean="0">
                <a:latin typeface="Agency FB" panose="020B0503020202020204" pitchFamily="34" charset="0"/>
              </a:rPr>
              <a:t> COA </a:t>
            </a:r>
            <a:r>
              <a:rPr lang="en-US" dirty="0" err="1" smtClean="0">
                <a:latin typeface="Agency FB" panose="020B0503020202020204" pitchFamily="34" charset="0"/>
              </a:rPr>
              <a:t>akan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aktif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dan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tidak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dapat</a:t>
            </a:r>
            <a:r>
              <a:rPr lang="en-US" dirty="0" smtClean="0">
                <a:latin typeface="Agency FB" panose="020B0503020202020204" pitchFamily="34" charset="0"/>
              </a:rPr>
              <a:t> di-undo.</a:t>
            </a:r>
            <a:endParaRPr lang="en-US" dirty="0">
              <a:latin typeface="Agency FB" panose="020B0503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4871" y="1357580"/>
            <a:ext cx="8759474" cy="4787296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 flipH="1">
            <a:off x="78476" y="3359568"/>
            <a:ext cx="29982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err="1" smtClean="0">
                <a:latin typeface="Agency FB" panose="020B0503020202020204" pitchFamily="34" charset="0"/>
              </a:rPr>
              <a:t>Masukkan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tanggal</a:t>
            </a:r>
            <a:r>
              <a:rPr lang="en-US" dirty="0" smtClean="0">
                <a:latin typeface="Agency FB" panose="020B0503020202020204" pitchFamily="34" charset="0"/>
              </a:rPr>
              <a:t> DIPA </a:t>
            </a:r>
            <a:r>
              <a:rPr lang="en-US" dirty="0" err="1" smtClean="0">
                <a:latin typeface="Agency FB" panose="020B0503020202020204" pitchFamily="34" charset="0"/>
              </a:rPr>
              <a:t>awal</a:t>
            </a:r>
            <a:r>
              <a:rPr lang="en-US" dirty="0" smtClean="0">
                <a:latin typeface="Agency FB" panose="020B0503020202020204" pitchFamily="34" charset="0"/>
              </a:rPr>
              <a:t>, </a:t>
            </a:r>
            <a:r>
              <a:rPr lang="en-US" dirty="0" err="1" smtClean="0">
                <a:latin typeface="Agency FB" panose="020B0503020202020204" pitchFamily="34" charset="0"/>
              </a:rPr>
              <a:t>dan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tanggal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Revisi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Satker</a:t>
            </a:r>
            <a:r>
              <a:rPr lang="en-US" dirty="0" smtClean="0">
                <a:latin typeface="Agency FB" panose="020B0503020202020204" pitchFamily="34" charset="0"/>
              </a:rPr>
              <a:t>, </a:t>
            </a:r>
            <a:r>
              <a:rPr lang="en-US" dirty="0" err="1" smtClean="0">
                <a:latin typeface="Agency FB" panose="020B0503020202020204" pitchFamily="34" charset="0"/>
              </a:rPr>
              <a:t>kemudian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klik</a:t>
            </a:r>
            <a:r>
              <a:rPr lang="en-US" dirty="0" smtClean="0">
                <a:latin typeface="Agency FB" panose="020B0503020202020204" pitchFamily="34" charset="0"/>
              </a:rPr>
              <a:t> OK </a:t>
            </a:r>
            <a:r>
              <a:rPr lang="en-US" dirty="0" err="1" smtClean="0">
                <a:latin typeface="Agency FB" panose="020B0503020202020204" pitchFamily="34" charset="0"/>
              </a:rPr>
              <a:t>untuk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mengupdate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pagu</a:t>
            </a:r>
            <a:r>
              <a:rPr lang="en-US" dirty="0" smtClean="0">
                <a:latin typeface="Agency FB" panose="020B0503020202020204" pitchFamily="34" charset="0"/>
              </a:rPr>
              <a:t>.</a:t>
            </a:r>
            <a:endParaRPr lang="en-US" dirty="0">
              <a:latin typeface="Agency FB" panose="020B0503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96527" y="365761"/>
            <a:ext cx="7874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err="1" smtClean="0">
                <a:latin typeface="Agency FB" panose="020B0503020202020204" pitchFamily="34" charset="0"/>
              </a:rPr>
              <a:t>Revisi</a:t>
            </a:r>
            <a:r>
              <a:rPr lang="en-US" sz="3600" b="1" dirty="0" smtClean="0">
                <a:latin typeface="Agency FB" panose="020B0503020202020204" pitchFamily="34" charset="0"/>
              </a:rPr>
              <a:t> SATKER </a:t>
            </a:r>
            <a:r>
              <a:rPr lang="en-US" sz="3600" b="1" dirty="0" err="1" smtClean="0">
                <a:latin typeface="Agency FB" panose="020B0503020202020204" pitchFamily="34" charset="0"/>
              </a:rPr>
              <a:t>pada</a:t>
            </a:r>
            <a:r>
              <a:rPr lang="en-US" sz="3600" b="1" dirty="0" smtClean="0">
                <a:latin typeface="Agency FB" panose="020B0503020202020204" pitchFamily="34" charset="0"/>
              </a:rPr>
              <a:t> </a:t>
            </a:r>
            <a:r>
              <a:rPr lang="en-US" sz="3600" b="1" dirty="0" err="1" smtClean="0">
                <a:latin typeface="Agency FB" panose="020B0503020202020204" pitchFamily="34" charset="0"/>
              </a:rPr>
              <a:t>aplikasi</a:t>
            </a:r>
            <a:r>
              <a:rPr lang="en-US" sz="3600" b="1" dirty="0" smtClean="0">
                <a:latin typeface="Agency FB" panose="020B0503020202020204" pitchFamily="34" charset="0"/>
              </a:rPr>
              <a:t> SAKTI</a:t>
            </a:r>
            <a:endParaRPr lang="en-US" sz="3600" b="1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5156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7839" y="2033848"/>
            <a:ext cx="8608622" cy="331270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 flipH="1">
            <a:off x="469627" y="2033848"/>
            <a:ext cx="299821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err="1" smtClean="0">
                <a:latin typeface="Agency FB" panose="020B0503020202020204" pitchFamily="34" charset="0"/>
              </a:rPr>
              <a:t>Setelah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mengupdate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pagu</a:t>
            </a:r>
            <a:r>
              <a:rPr lang="en-US" dirty="0" smtClean="0">
                <a:latin typeface="Agency FB" panose="020B0503020202020204" pitchFamily="34" charset="0"/>
              </a:rPr>
              <a:t> di FA, </a:t>
            </a:r>
            <a:r>
              <a:rPr lang="en-US" dirty="0" err="1" smtClean="0">
                <a:latin typeface="Agency FB" panose="020B0503020202020204" pitchFamily="34" charset="0"/>
              </a:rPr>
              <a:t>maka</a:t>
            </a:r>
            <a:r>
              <a:rPr lang="en-US" dirty="0" smtClean="0">
                <a:latin typeface="Agency FB" panose="020B0503020202020204" pitchFamily="34" charset="0"/>
              </a:rPr>
              <a:t> Status </a:t>
            </a:r>
            <a:r>
              <a:rPr lang="en-US" dirty="0" err="1" smtClean="0">
                <a:latin typeface="Agency FB" panose="020B0503020202020204" pitchFamily="34" charset="0"/>
              </a:rPr>
              <a:t>Histori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Revisi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Satker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pada</a:t>
            </a:r>
            <a:r>
              <a:rPr lang="en-US" dirty="0" smtClean="0">
                <a:latin typeface="Agency FB" panose="020B0503020202020204" pitchFamily="34" charset="0"/>
              </a:rPr>
              <a:t> menu Monitoring &gt; Monitoring Submit </a:t>
            </a:r>
            <a:r>
              <a:rPr lang="en-US" dirty="0" err="1" smtClean="0">
                <a:latin typeface="Agency FB" panose="020B0503020202020204" pitchFamily="34" charset="0"/>
              </a:rPr>
              <a:t>dan</a:t>
            </a:r>
            <a:r>
              <a:rPr lang="en-US" dirty="0" smtClean="0">
                <a:latin typeface="Agency FB" panose="020B0503020202020204" pitchFamily="34" charset="0"/>
              </a:rPr>
              <a:t> Approve Data </a:t>
            </a:r>
            <a:r>
              <a:rPr lang="en-US" dirty="0" err="1" smtClean="0">
                <a:latin typeface="Agency FB" panose="020B0503020202020204" pitchFamily="34" charset="0"/>
              </a:rPr>
              <a:t>akan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tercentang</a:t>
            </a:r>
            <a:r>
              <a:rPr lang="en-US" dirty="0" smtClean="0">
                <a:latin typeface="Agency FB" panose="020B0503020202020204" pitchFamily="34" charset="0"/>
              </a:rPr>
              <a:t> di </a:t>
            </a:r>
            <a:r>
              <a:rPr lang="en-US" dirty="0" err="1" smtClean="0">
                <a:latin typeface="Agency FB" panose="020B0503020202020204" pitchFamily="34" charset="0"/>
              </a:rPr>
              <a:t>kolom</a:t>
            </a:r>
            <a:r>
              <a:rPr lang="en-US" dirty="0" smtClean="0">
                <a:latin typeface="Agency FB" panose="020B0503020202020204" pitchFamily="34" charset="0"/>
              </a:rPr>
              <a:t> “Validate”</a:t>
            </a:r>
            <a:endParaRPr lang="en-US" dirty="0">
              <a:latin typeface="Agency FB" panose="020B0503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6527" y="365761"/>
            <a:ext cx="7874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err="1" smtClean="0">
                <a:latin typeface="Agency FB" panose="020B0503020202020204" pitchFamily="34" charset="0"/>
              </a:rPr>
              <a:t>Revisi</a:t>
            </a:r>
            <a:r>
              <a:rPr lang="en-US" sz="3600" b="1" dirty="0" smtClean="0">
                <a:latin typeface="Agency FB" panose="020B0503020202020204" pitchFamily="34" charset="0"/>
              </a:rPr>
              <a:t> SATKER </a:t>
            </a:r>
            <a:r>
              <a:rPr lang="en-US" sz="3600" b="1" dirty="0" err="1" smtClean="0">
                <a:latin typeface="Agency FB" panose="020B0503020202020204" pitchFamily="34" charset="0"/>
              </a:rPr>
              <a:t>pada</a:t>
            </a:r>
            <a:r>
              <a:rPr lang="en-US" sz="3600" b="1" dirty="0" smtClean="0">
                <a:latin typeface="Agency FB" panose="020B0503020202020204" pitchFamily="34" charset="0"/>
              </a:rPr>
              <a:t> </a:t>
            </a:r>
            <a:r>
              <a:rPr lang="en-US" sz="3600" b="1" dirty="0" err="1" smtClean="0">
                <a:latin typeface="Agency FB" panose="020B0503020202020204" pitchFamily="34" charset="0"/>
              </a:rPr>
              <a:t>aplikasi</a:t>
            </a:r>
            <a:r>
              <a:rPr lang="en-US" sz="3600" b="1" dirty="0" smtClean="0">
                <a:latin typeface="Agency FB" panose="020B0503020202020204" pitchFamily="34" charset="0"/>
              </a:rPr>
              <a:t> SAKTI</a:t>
            </a:r>
            <a:endParaRPr lang="en-US" sz="3600" b="1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4748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34409" y="3022898"/>
            <a:ext cx="684186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anose="020B0503020202020204" pitchFamily="34" charset="0"/>
              </a:rPr>
              <a:t>REVISI DIPA PADA APLIKASI SAKTI</a:t>
            </a:r>
            <a:endParaRPr lang="en-US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7100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2428" y="1420009"/>
            <a:ext cx="85738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 smtClean="0">
                <a:latin typeface="Agency FB" panose="020B0503020202020204" pitchFamily="34" charset="0"/>
              </a:rPr>
              <a:t>Proses </a:t>
            </a:r>
            <a:r>
              <a:rPr lang="en-US" sz="2400" u="sng" dirty="0" err="1" smtClean="0">
                <a:latin typeface="Agency FB" panose="020B0503020202020204" pitchFamily="34" charset="0"/>
              </a:rPr>
              <a:t>Revisi</a:t>
            </a:r>
            <a:r>
              <a:rPr lang="en-US" sz="2400" u="sng" dirty="0" smtClean="0">
                <a:latin typeface="Agency FB" panose="020B0503020202020204" pitchFamily="34" charset="0"/>
              </a:rPr>
              <a:t> DIPA</a:t>
            </a:r>
            <a:endParaRPr lang="en-US" sz="2400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2000921" y="1881674"/>
            <a:ext cx="857384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latin typeface="Agency FB" panose="020B0503020202020204" pitchFamily="34" charset="0"/>
              </a:rPr>
              <a:t>Langkah-langkah</a:t>
            </a:r>
            <a:r>
              <a:rPr lang="en-US" sz="2400" dirty="0" smtClean="0">
                <a:latin typeface="Agency FB" panose="020B0503020202020204" pitchFamily="34" charset="0"/>
              </a:rPr>
              <a:t>: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smtClean="0">
                <a:solidFill>
                  <a:srgbClr val="FF0000"/>
                </a:solidFill>
                <a:latin typeface="Agency FB" panose="020B0503020202020204" pitchFamily="34" charset="0"/>
              </a:rPr>
              <a:t>Login Operator </a:t>
            </a:r>
            <a:r>
              <a:rPr lang="en-US" sz="2400" dirty="0" err="1" smtClean="0">
                <a:solidFill>
                  <a:srgbClr val="FF0000"/>
                </a:solidFill>
                <a:latin typeface="Agency FB" panose="020B0503020202020204" pitchFamily="34" charset="0"/>
              </a:rPr>
              <a:t>Anggaran</a:t>
            </a:r>
            <a:r>
              <a:rPr lang="en-US" sz="2400" dirty="0" smtClean="0">
                <a:solidFill>
                  <a:srgbClr val="FF0000"/>
                </a:solidFill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latin typeface="Agency FB" panose="020B0503020202020204" pitchFamily="34" charset="0"/>
              </a:rPr>
              <a:t>pada</a:t>
            </a:r>
            <a:r>
              <a:rPr lang="en-US" sz="2400" dirty="0" smtClean="0">
                <a:solidFill>
                  <a:srgbClr val="FF0000"/>
                </a:solidFill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latin typeface="Agency FB" panose="020B0503020202020204" pitchFamily="34" charset="0"/>
              </a:rPr>
              <a:t>tahun</a:t>
            </a:r>
            <a:r>
              <a:rPr lang="en-US" sz="2400" dirty="0" smtClean="0">
                <a:solidFill>
                  <a:srgbClr val="FF0000"/>
                </a:solidFill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latin typeface="Agency FB" panose="020B0503020202020204" pitchFamily="34" charset="0"/>
              </a:rPr>
              <a:t>anggaran</a:t>
            </a:r>
            <a:r>
              <a:rPr lang="en-US" sz="2400" dirty="0" smtClean="0">
                <a:solidFill>
                  <a:srgbClr val="FF0000"/>
                </a:solidFill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latin typeface="Agency FB" panose="020B0503020202020204" pitchFamily="34" charset="0"/>
              </a:rPr>
              <a:t>berjalan</a:t>
            </a:r>
            <a:endParaRPr lang="en-US" sz="2400" dirty="0" smtClean="0">
              <a:solidFill>
                <a:srgbClr val="FF0000"/>
              </a:solidFill>
              <a:latin typeface="Agency FB" panose="020B0503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smtClean="0">
                <a:solidFill>
                  <a:srgbClr val="FF0000"/>
                </a:solidFill>
                <a:latin typeface="Agency FB" panose="020B0503020202020204" pitchFamily="34" charset="0"/>
              </a:rPr>
              <a:t>Menu Utility &gt; </a:t>
            </a:r>
            <a:r>
              <a:rPr lang="en-US" sz="2400" dirty="0" err="1" smtClean="0">
                <a:solidFill>
                  <a:srgbClr val="FF0000"/>
                </a:solidFill>
                <a:latin typeface="Agency FB" panose="020B0503020202020204" pitchFamily="34" charset="0"/>
              </a:rPr>
              <a:t>memilih</a:t>
            </a:r>
            <a:r>
              <a:rPr lang="en-US" sz="2400" dirty="0" smtClean="0">
                <a:solidFill>
                  <a:srgbClr val="FF0000"/>
                </a:solidFill>
                <a:latin typeface="Agency FB" panose="020B0503020202020204" pitchFamily="34" charset="0"/>
              </a:rPr>
              <a:t> status history &gt; </a:t>
            </a:r>
            <a:r>
              <a:rPr lang="en-US" sz="2400" dirty="0" err="1" smtClean="0">
                <a:solidFill>
                  <a:srgbClr val="FF0000"/>
                </a:solidFill>
                <a:latin typeface="Agency FB" panose="020B0503020202020204" pitchFamily="34" charset="0"/>
              </a:rPr>
              <a:t>Klik</a:t>
            </a:r>
            <a:r>
              <a:rPr lang="en-US" sz="2400" dirty="0" smtClean="0">
                <a:solidFill>
                  <a:srgbClr val="FF0000"/>
                </a:solidFill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latin typeface="Agency FB" panose="020B0503020202020204" pitchFamily="34" charset="0"/>
              </a:rPr>
              <a:t>tombol</a:t>
            </a:r>
            <a:r>
              <a:rPr lang="en-US" sz="2400" dirty="0" smtClean="0">
                <a:solidFill>
                  <a:srgbClr val="FF0000"/>
                </a:solidFill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latin typeface="Agency FB" panose="020B0503020202020204" pitchFamily="34" charset="0"/>
              </a:rPr>
              <a:t>Usulan</a:t>
            </a:r>
            <a:r>
              <a:rPr lang="en-US" sz="2400" dirty="0" smtClean="0">
                <a:solidFill>
                  <a:srgbClr val="FF0000"/>
                </a:solidFill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latin typeface="Agency FB" panose="020B0503020202020204" pitchFamily="34" charset="0"/>
              </a:rPr>
              <a:t>Revisi</a:t>
            </a:r>
            <a:r>
              <a:rPr lang="en-US" sz="2400" dirty="0" smtClean="0">
                <a:solidFill>
                  <a:srgbClr val="FF0000"/>
                </a:solidFill>
                <a:latin typeface="Agency FB" panose="020B0503020202020204" pitchFamily="34" charset="0"/>
              </a:rPr>
              <a:t> DIPA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smtClean="0">
                <a:latin typeface="Agency FB" panose="020B0503020202020204" pitchFamily="34" charset="0"/>
              </a:rPr>
              <a:t>Menu RUH &gt; </a:t>
            </a:r>
            <a:r>
              <a:rPr lang="en-US" sz="2400" dirty="0" err="1" smtClean="0">
                <a:latin typeface="Agency FB" panose="020B0503020202020204" pitchFamily="34" charset="0"/>
              </a:rPr>
              <a:t>Belanja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untuk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mengedit</a:t>
            </a:r>
            <a:r>
              <a:rPr lang="en-US" sz="2400" dirty="0" smtClean="0">
                <a:latin typeface="Agency FB" panose="020B0503020202020204" pitchFamily="34" charset="0"/>
              </a:rPr>
              <a:t> data yang </a:t>
            </a:r>
            <a:r>
              <a:rPr lang="en-US" sz="2400" dirty="0" err="1" smtClean="0">
                <a:latin typeface="Agency FB" panose="020B0503020202020204" pitchFamily="34" charset="0"/>
              </a:rPr>
              <a:t>telah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dibentuk</a:t>
            </a:r>
            <a:endParaRPr lang="en-US" sz="2400" dirty="0" smtClean="0">
              <a:latin typeface="Agency FB" panose="020B0503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err="1" smtClean="0">
                <a:latin typeface="Agency FB" panose="020B0503020202020204" pitchFamily="34" charset="0"/>
              </a:rPr>
              <a:t>Menyesuaikan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Rencana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Penarikan</a:t>
            </a:r>
            <a:r>
              <a:rPr lang="en-US" sz="2400" dirty="0" smtClean="0">
                <a:latin typeface="Agency FB" panose="020B0503020202020204" pitchFamily="34" charset="0"/>
              </a:rPr>
              <a:t> Dana </a:t>
            </a:r>
            <a:r>
              <a:rPr lang="en-US" sz="2400" dirty="0" err="1" smtClean="0">
                <a:latin typeface="Agency FB" panose="020B0503020202020204" pitchFamily="34" charset="0"/>
              </a:rPr>
              <a:t>bulanan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pada</a:t>
            </a:r>
            <a:r>
              <a:rPr lang="en-US" sz="2400" dirty="0" smtClean="0">
                <a:latin typeface="Agency FB" panose="020B0503020202020204" pitchFamily="34" charset="0"/>
              </a:rPr>
              <a:t> menu RUH &gt; POK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err="1">
                <a:latin typeface="Agency FB" panose="020B0503020202020204" pitchFamily="34" charset="0"/>
              </a:rPr>
              <a:t>Menyesuaikan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smtClean="0">
                <a:latin typeface="Agency FB" panose="020B0503020202020204" pitchFamily="34" charset="0"/>
              </a:rPr>
              <a:t>Form </a:t>
            </a:r>
            <a:r>
              <a:rPr lang="en-US" sz="2400" dirty="0" err="1" smtClean="0">
                <a:latin typeface="Agency FB" panose="020B0503020202020204" pitchFamily="34" charset="0"/>
              </a:rPr>
              <a:t>Rencana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Penerimaan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dan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Pendapatan</a:t>
            </a:r>
            <a:endParaRPr lang="en-US" sz="2400" dirty="0" smtClean="0">
              <a:latin typeface="Agency FB" panose="020B0503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err="1" smtClean="0">
                <a:latin typeface="Agency FB" panose="020B0503020202020204" pitchFamily="34" charset="0"/>
              </a:rPr>
              <a:t>Validasi</a:t>
            </a:r>
            <a:r>
              <a:rPr lang="en-US" sz="2400" dirty="0" smtClean="0">
                <a:latin typeface="Agency FB" panose="020B0503020202020204" pitchFamily="34" charset="0"/>
              </a:rPr>
              <a:t> Data </a:t>
            </a:r>
            <a:r>
              <a:rPr lang="en-US" sz="2400" dirty="0" err="1" smtClean="0">
                <a:latin typeface="Agency FB" panose="020B0503020202020204" pitchFamily="34" charset="0"/>
              </a:rPr>
              <a:t>Belanja</a:t>
            </a:r>
            <a:endParaRPr lang="en-US" sz="2400" dirty="0" smtClean="0">
              <a:latin typeface="Agency FB" panose="020B0503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smtClean="0">
                <a:latin typeface="Agency FB" panose="020B0503020202020204" pitchFamily="34" charset="0"/>
              </a:rPr>
              <a:t>Approval </a:t>
            </a:r>
            <a:r>
              <a:rPr lang="en-US" sz="2400" dirty="0" err="1" smtClean="0">
                <a:latin typeface="Agency FB" panose="020B0503020202020204" pitchFamily="34" charset="0"/>
              </a:rPr>
              <a:t>oleh</a:t>
            </a:r>
            <a:r>
              <a:rPr lang="en-US" sz="2400" dirty="0" smtClean="0">
                <a:latin typeface="Agency FB" panose="020B0503020202020204" pitchFamily="34" charset="0"/>
              </a:rPr>
              <a:t> KPA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err="1" smtClean="0">
                <a:latin typeface="Agency FB" panose="020B0503020202020204" pitchFamily="34" charset="0"/>
              </a:rPr>
              <a:t>Pengiriman</a:t>
            </a:r>
            <a:r>
              <a:rPr lang="en-US" sz="2400" dirty="0" smtClean="0">
                <a:latin typeface="Agency FB" panose="020B0503020202020204" pitchFamily="34" charset="0"/>
              </a:rPr>
              <a:t> data </a:t>
            </a:r>
            <a:r>
              <a:rPr lang="en-US" sz="2400" dirty="0" err="1" smtClean="0">
                <a:latin typeface="Agency FB" panose="020B0503020202020204" pitchFamily="34" charset="0"/>
              </a:rPr>
              <a:t>ke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Kanwil</a:t>
            </a:r>
            <a:r>
              <a:rPr lang="en-US" sz="2400" dirty="0" smtClean="0">
                <a:latin typeface="Agency FB" panose="020B0503020202020204" pitchFamily="34" charset="0"/>
              </a:rPr>
              <a:t>/PA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1796527" y="365761"/>
            <a:ext cx="7874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err="1" smtClean="0">
                <a:latin typeface="Agency FB" panose="020B0503020202020204" pitchFamily="34" charset="0"/>
              </a:rPr>
              <a:t>Revisi</a:t>
            </a:r>
            <a:r>
              <a:rPr lang="en-US" sz="3600" b="1" dirty="0" smtClean="0">
                <a:latin typeface="Agency FB" panose="020B0503020202020204" pitchFamily="34" charset="0"/>
              </a:rPr>
              <a:t> DIPA </a:t>
            </a:r>
            <a:r>
              <a:rPr lang="en-US" sz="3600" b="1" dirty="0" err="1" smtClean="0">
                <a:latin typeface="Agency FB" panose="020B0503020202020204" pitchFamily="34" charset="0"/>
              </a:rPr>
              <a:t>pada</a:t>
            </a:r>
            <a:r>
              <a:rPr lang="en-US" sz="3600" b="1" dirty="0" smtClean="0">
                <a:latin typeface="Agency FB" panose="020B0503020202020204" pitchFamily="34" charset="0"/>
              </a:rPr>
              <a:t> </a:t>
            </a:r>
            <a:r>
              <a:rPr lang="en-US" sz="3600" b="1" dirty="0" err="1" smtClean="0">
                <a:latin typeface="Agency FB" panose="020B0503020202020204" pitchFamily="34" charset="0"/>
              </a:rPr>
              <a:t>aplikasi</a:t>
            </a:r>
            <a:r>
              <a:rPr lang="en-US" sz="3600" b="1" dirty="0" smtClean="0">
                <a:latin typeface="Agency FB" panose="020B0503020202020204" pitchFamily="34" charset="0"/>
              </a:rPr>
              <a:t> SAKTI</a:t>
            </a:r>
            <a:endParaRPr lang="en-US" sz="3600" b="1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6540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73397" y="3007665"/>
            <a:ext cx="45640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>
                <a:latin typeface="Agency FB" panose="020B0503020202020204" pitchFamily="34" charset="0"/>
              </a:rPr>
              <a:t>Login Operator </a:t>
            </a:r>
            <a:r>
              <a:rPr lang="en-US" dirty="0" err="1">
                <a:latin typeface="Agency FB" panose="020B0503020202020204" pitchFamily="34" charset="0"/>
              </a:rPr>
              <a:t>Anggaran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pada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tahun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anggaran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berjalan</a:t>
            </a:r>
            <a:endParaRPr lang="en-US" dirty="0">
              <a:latin typeface="Agency FB" panose="020B0503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73397" y="3491759"/>
            <a:ext cx="442769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>
                <a:latin typeface="Agency FB" panose="020B0503020202020204" pitchFamily="34" charset="0"/>
              </a:rPr>
              <a:t>Menu Utility &gt; </a:t>
            </a:r>
            <a:r>
              <a:rPr lang="en-US" dirty="0" err="1">
                <a:latin typeface="Agency FB" panose="020B0503020202020204" pitchFamily="34" charset="0"/>
              </a:rPr>
              <a:t>memilih</a:t>
            </a:r>
            <a:r>
              <a:rPr lang="en-US" dirty="0">
                <a:latin typeface="Agency FB" panose="020B0503020202020204" pitchFamily="34" charset="0"/>
              </a:rPr>
              <a:t> status history &gt; </a:t>
            </a:r>
            <a:r>
              <a:rPr lang="en-US" dirty="0" err="1" smtClean="0">
                <a:latin typeface="Agency FB" panose="020B0503020202020204" pitchFamily="34" charset="0"/>
              </a:rPr>
              <a:t>Klik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tombol</a:t>
            </a:r>
            <a:r>
              <a:rPr lang="en-US" dirty="0" smtClean="0">
                <a:latin typeface="Agency FB" panose="020B0503020202020204" pitchFamily="34" charset="0"/>
              </a:rPr>
              <a:t> “</a:t>
            </a:r>
            <a:r>
              <a:rPr lang="en-US" dirty="0" err="1" smtClean="0">
                <a:latin typeface="Agency FB" panose="020B0503020202020204" pitchFamily="34" charset="0"/>
              </a:rPr>
              <a:t>Usulan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Rev.Dipa</a:t>
            </a:r>
            <a:r>
              <a:rPr lang="en-US" dirty="0" smtClean="0">
                <a:latin typeface="Agency FB" panose="020B0503020202020204" pitchFamily="34" charset="0"/>
              </a:rPr>
              <a:t>”</a:t>
            </a:r>
            <a:endParaRPr lang="en-US" dirty="0">
              <a:latin typeface="Agency FB" panose="020B0503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73397" y="4138090"/>
            <a:ext cx="10150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err="1" smtClean="0">
                <a:latin typeface="Agency FB" panose="020B0503020202020204" pitchFamily="34" charset="0"/>
              </a:rPr>
              <a:t>Klik</a:t>
            </a:r>
            <a:r>
              <a:rPr lang="en-US" dirty="0" smtClean="0">
                <a:latin typeface="Agency FB" panose="020B0503020202020204" pitchFamily="34" charset="0"/>
              </a:rPr>
              <a:t> OK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796527" y="365761"/>
            <a:ext cx="7874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err="1">
                <a:latin typeface="Agency FB" panose="020B0503020202020204" pitchFamily="34" charset="0"/>
              </a:rPr>
              <a:t>Revisi</a:t>
            </a:r>
            <a:r>
              <a:rPr lang="en-US" sz="3600" b="1" dirty="0">
                <a:latin typeface="Agency FB" panose="020B0503020202020204" pitchFamily="34" charset="0"/>
              </a:rPr>
              <a:t> DIPA </a:t>
            </a:r>
            <a:r>
              <a:rPr lang="en-US" sz="3600" b="1" dirty="0" err="1">
                <a:latin typeface="Agency FB" panose="020B0503020202020204" pitchFamily="34" charset="0"/>
              </a:rPr>
              <a:t>pada</a:t>
            </a:r>
            <a:r>
              <a:rPr lang="en-US" sz="3600" b="1" dirty="0">
                <a:latin typeface="Agency FB" panose="020B0503020202020204" pitchFamily="34" charset="0"/>
              </a:rPr>
              <a:t> </a:t>
            </a:r>
            <a:r>
              <a:rPr lang="en-US" sz="3600" b="1" dirty="0" err="1">
                <a:latin typeface="Agency FB" panose="020B0503020202020204" pitchFamily="34" charset="0"/>
              </a:rPr>
              <a:t>aplikasi</a:t>
            </a:r>
            <a:r>
              <a:rPr lang="en-US" sz="3600" b="1" dirty="0">
                <a:latin typeface="Agency FB" panose="020B0503020202020204" pitchFamily="34" charset="0"/>
              </a:rPr>
              <a:t> SAKTI</a:t>
            </a:r>
            <a:endParaRPr lang="en-US" sz="3600" b="1" dirty="0">
              <a:latin typeface="Agency FB" panose="020B0503020202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1397" y="1359689"/>
            <a:ext cx="6951969" cy="4870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4550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2428" y="1420009"/>
            <a:ext cx="85738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 smtClean="0">
                <a:latin typeface="Agency FB" panose="020B0503020202020204" pitchFamily="34" charset="0"/>
              </a:rPr>
              <a:t>Proses </a:t>
            </a:r>
            <a:r>
              <a:rPr lang="en-US" sz="2400" u="sng" dirty="0" err="1" smtClean="0">
                <a:latin typeface="Agency FB" panose="020B0503020202020204" pitchFamily="34" charset="0"/>
              </a:rPr>
              <a:t>Revisi</a:t>
            </a:r>
            <a:r>
              <a:rPr lang="en-US" sz="2400" u="sng" dirty="0" smtClean="0">
                <a:latin typeface="Agency FB" panose="020B0503020202020204" pitchFamily="34" charset="0"/>
              </a:rPr>
              <a:t> DIPA</a:t>
            </a:r>
            <a:endParaRPr lang="en-US" sz="2400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2000921" y="1881674"/>
            <a:ext cx="857384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latin typeface="Agency FB" panose="020B0503020202020204" pitchFamily="34" charset="0"/>
              </a:rPr>
              <a:t>Langkah-langkah</a:t>
            </a:r>
            <a:r>
              <a:rPr lang="en-US" sz="2400" dirty="0" smtClean="0">
                <a:latin typeface="Agency FB" panose="020B0503020202020204" pitchFamily="34" charset="0"/>
              </a:rPr>
              <a:t>: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smtClean="0">
                <a:latin typeface="Agency FB" panose="020B0503020202020204" pitchFamily="34" charset="0"/>
              </a:rPr>
              <a:t>Login Operator </a:t>
            </a:r>
            <a:r>
              <a:rPr lang="en-US" sz="2400" dirty="0" err="1" smtClean="0">
                <a:latin typeface="Agency FB" panose="020B0503020202020204" pitchFamily="34" charset="0"/>
              </a:rPr>
              <a:t>Anggaran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pada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tahun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anggaran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berjalan</a:t>
            </a:r>
            <a:endParaRPr lang="en-US" sz="2400" dirty="0" smtClean="0">
              <a:latin typeface="Agency FB" panose="020B0503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smtClean="0">
                <a:latin typeface="Agency FB" panose="020B0503020202020204" pitchFamily="34" charset="0"/>
              </a:rPr>
              <a:t>Menu Utility &gt; </a:t>
            </a:r>
            <a:r>
              <a:rPr lang="en-US" sz="2400" dirty="0" err="1" smtClean="0">
                <a:latin typeface="Agency FB" panose="020B0503020202020204" pitchFamily="34" charset="0"/>
              </a:rPr>
              <a:t>memilih</a:t>
            </a:r>
            <a:r>
              <a:rPr lang="en-US" sz="2400" dirty="0" smtClean="0">
                <a:latin typeface="Agency FB" panose="020B0503020202020204" pitchFamily="34" charset="0"/>
              </a:rPr>
              <a:t> status history &gt; </a:t>
            </a:r>
            <a:r>
              <a:rPr lang="en-US" sz="2400" dirty="0" err="1" smtClean="0">
                <a:latin typeface="Agency FB" panose="020B0503020202020204" pitchFamily="34" charset="0"/>
              </a:rPr>
              <a:t>Klik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tombol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Usulan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Revisi</a:t>
            </a:r>
            <a:r>
              <a:rPr lang="en-US" sz="2400" dirty="0" smtClean="0">
                <a:latin typeface="Agency FB" panose="020B0503020202020204" pitchFamily="34" charset="0"/>
              </a:rPr>
              <a:t> DIPA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smtClean="0">
                <a:solidFill>
                  <a:srgbClr val="FF0000"/>
                </a:solidFill>
                <a:latin typeface="Agency FB" panose="020B0503020202020204" pitchFamily="34" charset="0"/>
              </a:rPr>
              <a:t>Menu RUH &gt; </a:t>
            </a:r>
            <a:r>
              <a:rPr lang="en-US" sz="2400" dirty="0" err="1" smtClean="0">
                <a:solidFill>
                  <a:srgbClr val="FF0000"/>
                </a:solidFill>
                <a:latin typeface="Agency FB" panose="020B0503020202020204" pitchFamily="34" charset="0"/>
              </a:rPr>
              <a:t>Belanja</a:t>
            </a:r>
            <a:r>
              <a:rPr lang="en-US" sz="2400" dirty="0" smtClean="0">
                <a:solidFill>
                  <a:srgbClr val="FF0000"/>
                </a:solidFill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latin typeface="Agency FB" panose="020B0503020202020204" pitchFamily="34" charset="0"/>
              </a:rPr>
              <a:t>untuk</a:t>
            </a:r>
            <a:r>
              <a:rPr lang="en-US" sz="2400" dirty="0" smtClean="0">
                <a:solidFill>
                  <a:srgbClr val="FF0000"/>
                </a:solidFill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latin typeface="Agency FB" panose="020B0503020202020204" pitchFamily="34" charset="0"/>
              </a:rPr>
              <a:t>mengedit</a:t>
            </a:r>
            <a:r>
              <a:rPr lang="en-US" sz="2400" dirty="0" smtClean="0">
                <a:solidFill>
                  <a:srgbClr val="FF0000"/>
                </a:solidFill>
                <a:latin typeface="Agency FB" panose="020B0503020202020204" pitchFamily="34" charset="0"/>
              </a:rPr>
              <a:t> data yang </a:t>
            </a:r>
            <a:r>
              <a:rPr lang="en-US" sz="2400" dirty="0" err="1" smtClean="0">
                <a:solidFill>
                  <a:srgbClr val="FF0000"/>
                </a:solidFill>
                <a:latin typeface="Agency FB" panose="020B0503020202020204" pitchFamily="34" charset="0"/>
              </a:rPr>
              <a:t>telah</a:t>
            </a:r>
            <a:r>
              <a:rPr lang="en-US" sz="2400" dirty="0" smtClean="0">
                <a:solidFill>
                  <a:srgbClr val="FF0000"/>
                </a:solidFill>
                <a:latin typeface="Agency FB" panose="020B0503020202020204" pitchFamily="34" charset="0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Agency FB" panose="020B0503020202020204" pitchFamily="34" charset="0"/>
              </a:rPr>
              <a:t>dibentuk</a:t>
            </a:r>
            <a:endParaRPr lang="en-US" sz="2400" dirty="0" smtClean="0">
              <a:solidFill>
                <a:srgbClr val="FF0000"/>
              </a:solidFill>
              <a:latin typeface="Agency FB" panose="020B0503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err="1" smtClean="0">
                <a:latin typeface="Agency FB" panose="020B0503020202020204" pitchFamily="34" charset="0"/>
              </a:rPr>
              <a:t>Menyesuaikan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Rencana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Penarikan</a:t>
            </a:r>
            <a:r>
              <a:rPr lang="en-US" sz="2400" dirty="0" smtClean="0">
                <a:latin typeface="Agency FB" panose="020B0503020202020204" pitchFamily="34" charset="0"/>
              </a:rPr>
              <a:t> Dana </a:t>
            </a:r>
            <a:r>
              <a:rPr lang="en-US" sz="2400" dirty="0" err="1" smtClean="0">
                <a:latin typeface="Agency FB" panose="020B0503020202020204" pitchFamily="34" charset="0"/>
              </a:rPr>
              <a:t>bulanan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pada</a:t>
            </a:r>
            <a:r>
              <a:rPr lang="en-US" sz="2400" dirty="0" smtClean="0">
                <a:latin typeface="Agency FB" panose="020B0503020202020204" pitchFamily="34" charset="0"/>
              </a:rPr>
              <a:t> menu RUH &gt; POK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err="1">
                <a:latin typeface="Agency FB" panose="020B0503020202020204" pitchFamily="34" charset="0"/>
              </a:rPr>
              <a:t>Menyesuaikan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smtClean="0">
                <a:latin typeface="Agency FB" panose="020B0503020202020204" pitchFamily="34" charset="0"/>
              </a:rPr>
              <a:t>Form </a:t>
            </a:r>
            <a:r>
              <a:rPr lang="en-US" sz="2400" dirty="0" err="1" smtClean="0">
                <a:latin typeface="Agency FB" panose="020B0503020202020204" pitchFamily="34" charset="0"/>
              </a:rPr>
              <a:t>Rencana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Penerimaan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dan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Pendapatan</a:t>
            </a:r>
            <a:endParaRPr lang="en-US" sz="2400" dirty="0" smtClean="0">
              <a:latin typeface="Agency FB" panose="020B0503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err="1" smtClean="0">
                <a:latin typeface="Agency FB" panose="020B0503020202020204" pitchFamily="34" charset="0"/>
              </a:rPr>
              <a:t>Validasi</a:t>
            </a:r>
            <a:r>
              <a:rPr lang="en-US" sz="2400" dirty="0" smtClean="0">
                <a:latin typeface="Agency FB" panose="020B0503020202020204" pitchFamily="34" charset="0"/>
              </a:rPr>
              <a:t> Data </a:t>
            </a:r>
            <a:r>
              <a:rPr lang="en-US" sz="2400" dirty="0" err="1" smtClean="0">
                <a:latin typeface="Agency FB" panose="020B0503020202020204" pitchFamily="34" charset="0"/>
              </a:rPr>
              <a:t>Belanja</a:t>
            </a:r>
            <a:endParaRPr lang="en-US" sz="2400" dirty="0" smtClean="0">
              <a:latin typeface="Agency FB" panose="020B0503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smtClean="0">
                <a:latin typeface="Agency FB" panose="020B0503020202020204" pitchFamily="34" charset="0"/>
              </a:rPr>
              <a:t>Approval </a:t>
            </a:r>
            <a:r>
              <a:rPr lang="en-US" sz="2400" dirty="0" err="1" smtClean="0">
                <a:latin typeface="Agency FB" panose="020B0503020202020204" pitchFamily="34" charset="0"/>
              </a:rPr>
              <a:t>oleh</a:t>
            </a:r>
            <a:r>
              <a:rPr lang="en-US" sz="2400" dirty="0" smtClean="0">
                <a:latin typeface="Agency FB" panose="020B0503020202020204" pitchFamily="34" charset="0"/>
              </a:rPr>
              <a:t> KPA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err="1" smtClean="0">
                <a:latin typeface="Agency FB" panose="020B0503020202020204" pitchFamily="34" charset="0"/>
              </a:rPr>
              <a:t>Pengiriman</a:t>
            </a:r>
            <a:r>
              <a:rPr lang="en-US" sz="2400" dirty="0" smtClean="0">
                <a:latin typeface="Agency FB" panose="020B0503020202020204" pitchFamily="34" charset="0"/>
              </a:rPr>
              <a:t> data </a:t>
            </a:r>
            <a:r>
              <a:rPr lang="en-US" sz="2400" dirty="0" err="1" smtClean="0">
                <a:latin typeface="Agency FB" panose="020B0503020202020204" pitchFamily="34" charset="0"/>
              </a:rPr>
              <a:t>ke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Kanwil</a:t>
            </a:r>
            <a:r>
              <a:rPr lang="en-US" sz="2400" dirty="0" smtClean="0">
                <a:latin typeface="Agency FB" panose="020B0503020202020204" pitchFamily="34" charset="0"/>
              </a:rPr>
              <a:t>/PA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1796527" y="365761"/>
            <a:ext cx="7874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err="1" smtClean="0">
                <a:latin typeface="Agency FB" panose="020B0503020202020204" pitchFamily="34" charset="0"/>
              </a:rPr>
              <a:t>Revisi</a:t>
            </a:r>
            <a:r>
              <a:rPr lang="en-US" sz="3600" b="1" dirty="0" smtClean="0">
                <a:latin typeface="Agency FB" panose="020B0503020202020204" pitchFamily="34" charset="0"/>
              </a:rPr>
              <a:t> DIPA </a:t>
            </a:r>
            <a:r>
              <a:rPr lang="en-US" sz="3600" b="1" dirty="0" err="1" smtClean="0">
                <a:latin typeface="Agency FB" panose="020B0503020202020204" pitchFamily="34" charset="0"/>
              </a:rPr>
              <a:t>pada</a:t>
            </a:r>
            <a:r>
              <a:rPr lang="en-US" sz="3600" b="1" dirty="0" smtClean="0">
                <a:latin typeface="Agency FB" panose="020B0503020202020204" pitchFamily="34" charset="0"/>
              </a:rPr>
              <a:t> </a:t>
            </a:r>
            <a:r>
              <a:rPr lang="en-US" sz="3600" b="1" dirty="0" err="1" smtClean="0">
                <a:latin typeface="Agency FB" panose="020B0503020202020204" pitchFamily="34" charset="0"/>
              </a:rPr>
              <a:t>aplikasi</a:t>
            </a:r>
            <a:r>
              <a:rPr lang="en-US" sz="3600" b="1" dirty="0" smtClean="0">
                <a:latin typeface="Agency FB" panose="020B0503020202020204" pitchFamily="34" charset="0"/>
              </a:rPr>
              <a:t> SAKTI</a:t>
            </a:r>
            <a:endParaRPr lang="en-US" sz="3600" b="1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7492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49684" y="1349203"/>
            <a:ext cx="254510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1600" dirty="0" err="1" smtClean="0">
                <a:latin typeface="Agency FB" panose="020B0503020202020204" pitchFamily="34" charset="0"/>
              </a:rPr>
              <a:t>Masuk</a:t>
            </a:r>
            <a:r>
              <a:rPr lang="en-US" sz="1600" dirty="0" smtClean="0">
                <a:latin typeface="Agency FB" panose="020B0503020202020204" pitchFamily="34" charset="0"/>
              </a:rPr>
              <a:t> </a:t>
            </a:r>
            <a:r>
              <a:rPr lang="en-US" sz="1600" dirty="0" err="1" smtClean="0">
                <a:latin typeface="Agency FB" panose="020B0503020202020204" pitchFamily="34" charset="0"/>
              </a:rPr>
              <a:t>ke</a:t>
            </a:r>
            <a:r>
              <a:rPr lang="en-US" sz="1600" dirty="0" smtClean="0">
                <a:latin typeface="Agency FB" panose="020B0503020202020204" pitchFamily="34" charset="0"/>
              </a:rPr>
              <a:t> menu RUH &gt; </a:t>
            </a:r>
            <a:r>
              <a:rPr lang="en-US" sz="1600" dirty="0" err="1" smtClean="0">
                <a:latin typeface="Agency FB" panose="020B0503020202020204" pitchFamily="34" charset="0"/>
              </a:rPr>
              <a:t>Belanja</a:t>
            </a:r>
            <a:endParaRPr lang="en-US" sz="1600" dirty="0">
              <a:latin typeface="Agency FB" panose="020B0503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49684" y="1687757"/>
            <a:ext cx="31206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1600" dirty="0" err="1" smtClean="0">
                <a:latin typeface="Agency FB" panose="020B0503020202020204" pitchFamily="34" charset="0"/>
              </a:rPr>
              <a:t>Pilih</a:t>
            </a:r>
            <a:r>
              <a:rPr lang="en-US" sz="1600" dirty="0" smtClean="0">
                <a:latin typeface="Agency FB" panose="020B0503020202020204" pitchFamily="34" charset="0"/>
              </a:rPr>
              <a:t> </a:t>
            </a:r>
            <a:r>
              <a:rPr lang="en-US" sz="1600" dirty="0" err="1" smtClean="0">
                <a:latin typeface="Agency FB" panose="020B0503020202020204" pitchFamily="34" charset="0"/>
              </a:rPr>
              <a:t>satker</a:t>
            </a:r>
            <a:r>
              <a:rPr lang="en-US" sz="1600" dirty="0" smtClean="0">
                <a:latin typeface="Agency FB" panose="020B0503020202020204" pitchFamily="34" charset="0"/>
              </a:rPr>
              <a:t> </a:t>
            </a:r>
            <a:r>
              <a:rPr lang="en-US" sz="1600" dirty="0" err="1" smtClean="0">
                <a:latin typeface="Agency FB" panose="020B0503020202020204" pitchFamily="34" charset="0"/>
              </a:rPr>
              <a:t>pada</a:t>
            </a:r>
            <a:r>
              <a:rPr lang="en-US" sz="1600" dirty="0" smtClean="0">
                <a:latin typeface="Agency FB" panose="020B0503020202020204" pitchFamily="34" charset="0"/>
              </a:rPr>
              <a:t> </a:t>
            </a:r>
            <a:r>
              <a:rPr lang="en-US" sz="1600" dirty="0" err="1" smtClean="0">
                <a:latin typeface="Agency FB" panose="020B0503020202020204" pitchFamily="34" charset="0"/>
              </a:rPr>
              <a:t>tombol</a:t>
            </a:r>
            <a:r>
              <a:rPr lang="en-US" sz="1600" dirty="0" smtClean="0">
                <a:latin typeface="Agency FB" panose="020B0503020202020204" pitchFamily="34" charset="0"/>
              </a:rPr>
              <a:t> </a:t>
            </a:r>
            <a:r>
              <a:rPr lang="en-US" sz="1600" dirty="0" err="1" smtClean="0">
                <a:latin typeface="Agency FB" panose="020B0503020202020204" pitchFamily="34" charset="0"/>
              </a:rPr>
              <a:t>pencarian</a:t>
            </a:r>
            <a:r>
              <a:rPr lang="en-US" sz="1600" dirty="0" smtClean="0">
                <a:latin typeface="Agency FB" panose="020B0503020202020204" pitchFamily="34" charset="0"/>
              </a:rPr>
              <a:t> </a:t>
            </a:r>
            <a:r>
              <a:rPr lang="en-US" sz="1600" dirty="0" err="1" smtClean="0">
                <a:latin typeface="Agency FB" panose="020B0503020202020204" pitchFamily="34" charset="0"/>
              </a:rPr>
              <a:t>satker</a:t>
            </a:r>
            <a:r>
              <a:rPr lang="en-US" sz="1600" dirty="0" smtClean="0">
                <a:latin typeface="Agency FB" panose="020B0503020202020204" pitchFamily="34" charset="0"/>
              </a:rPr>
              <a:t> </a:t>
            </a:r>
            <a:r>
              <a:rPr lang="en-US" sz="1600" dirty="0" err="1" smtClean="0">
                <a:latin typeface="Agency FB" panose="020B0503020202020204" pitchFamily="34" charset="0"/>
              </a:rPr>
              <a:t>dan</a:t>
            </a:r>
            <a:r>
              <a:rPr lang="en-US" sz="1600" dirty="0" smtClean="0">
                <a:latin typeface="Agency FB" panose="020B0503020202020204" pitchFamily="34" charset="0"/>
              </a:rPr>
              <a:t> </a:t>
            </a:r>
            <a:r>
              <a:rPr lang="en-US" sz="1600" dirty="0" err="1" smtClean="0">
                <a:latin typeface="Agency FB" panose="020B0503020202020204" pitchFamily="34" charset="0"/>
              </a:rPr>
              <a:t>pilih</a:t>
            </a:r>
            <a:r>
              <a:rPr lang="en-US" sz="1600" dirty="0" smtClean="0">
                <a:latin typeface="Agency FB" panose="020B0503020202020204" pitchFamily="34" charset="0"/>
              </a:rPr>
              <a:t> </a:t>
            </a:r>
            <a:r>
              <a:rPr lang="en-US" sz="1600" dirty="0" err="1" smtClean="0">
                <a:latin typeface="Agency FB" panose="020B0503020202020204" pitchFamily="34" charset="0"/>
              </a:rPr>
              <a:t>baris</a:t>
            </a:r>
            <a:r>
              <a:rPr lang="en-US" sz="1600" dirty="0" smtClean="0">
                <a:latin typeface="Agency FB" panose="020B0503020202020204" pitchFamily="34" charset="0"/>
              </a:rPr>
              <a:t> yang </a:t>
            </a:r>
            <a:r>
              <a:rPr lang="en-US" sz="1600" dirty="0" err="1" smtClean="0">
                <a:latin typeface="Agency FB" panose="020B0503020202020204" pitchFamily="34" charset="0"/>
              </a:rPr>
              <a:t>akan</a:t>
            </a:r>
            <a:r>
              <a:rPr lang="en-US" sz="1600" dirty="0" smtClean="0">
                <a:latin typeface="Agency FB" panose="020B0503020202020204" pitchFamily="34" charset="0"/>
              </a:rPr>
              <a:t> </a:t>
            </a:r>
            <a:r>
              <a:rPr lang="en-US" sz="1600" dirty="0" err="1" smtClean="0">
                <a:latin typeface="Agency FB" panose="020B0503020202020204" pitchFamily="34" charset="0"/>
              </a:rPr>
              <a:t>diedit</a:t>
            </a:r>
            <a:r>
              <a:rPr lang="en-US" sz="1600" dirty="0" smtClean="0">
                <a:latin typeface="Agency FB" panose="020B0503020202020204" pitchFamily="34" charset="0"/>
              </a:rPr>
              <a:t>.</a:t>
            </a:r>
            <a:endParaRPr lang="en-US" sz="1600" dirty="0">
              <a:latin typeface="Agency FB" panose="020B0503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49683" y="2272532"/>
            <a:ext cx="312064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1600" dirty="0" err="1" smtClean="0">
                <a:latin typeface="Agency FB" panose="020B0503020202020204" pitchFamily="34" charset="0"/>
              </a:rPr>
              <a:t>Pada</a:t>
            </a:r>
            <a:r>
              <a:rPr lang="en-US" sz="1600" dirty="0" smtClean="0">
                <a:latin typeface="Agency FB" panose="020B0503020202020204" pitchFamily="34" charset="0"/>
              </a:rPr>
              <a:t> User Interface </a:t>
            </a:r>
            <a:r>
              <a:rPr lang="en-US" sz="1600" dirty="0" err="1" smtClean="0">
                <a:latin typeface="Agency FB" panose="020B0503020202020204" pitchFamily="34" charset="0"/>
              </a:rPr>
              <a:t>terdapat</a:t>
            </a:r>
            <a:r>
              <a:rPr lang="en-US" sz="1600" dirty="0" smtClean="0">
                <a:latin typeface="Agency FB" panose="020B0503020202020204" pitchFamily="34" charset="0"/>
              </a:rPr>
              <a:t> </a:t>
            </a:r>
            <a:r>
              <a:rPr lang="en-US" sz="1600" dirty="0" err="1" smtClean="0">
                <a:latin typeface="Agency FB" panose="020B0503020202020204" pitchFamily="34" charset="0"/>
              </a:rPr>
              <a:t>tombol-tombol</a:t>
            </a:r>
            <a:r>
              <a:rPr lang="en-US" sz="1600" dirty="0" smtClean="0">
                <a:latin typeface="Agency FB" panose="020B0503020202020204" pitchFamily="34" charset="0"/>
              </a:rPr>
              <a:t> </a:t>
            </a:r>
            <a:r>
              <a:rPr lang="en-US" sz="1600" dirty="0" err="1" smtClean="0">
                <a:latin typeface="Agency FB" panose="020B0503020202020204" pitchFamily="34" charset="0"/>
              </a:rPr>
              <a:t>untuk</a:t>
            </a:r>
            <a:r>
              <a:rPr lang="en-US" sz="1600" dirty="0" smtClean="0">
                <a:latin typeface="Agency FB" panose="020B0503020202020204" pitchFamily="34" charset="0"/>
              </a:rPr>
              <a:t> </a:t>
            </a:r>
            <a:r>
              <a:rPr lang="en-US" sz="1600" dirty="0" err="1" smtClean="0">
                <a:latin typeface="Agency FB" panose="020B0503020202020204" pitchFamily="34" charset="0"/>
              </a:rPr>
              <a:t>melakukan</a:t>
            </a:r>
            <a:r>
              <a:rPr lang="en-US" sz="1600" dirty="0" smtClean="0">
                <a:latin typeface="Agency FB" panose="020B0503020202020204" pitchFamily="34" charset="0"/>
              </a:rPr>
              <a:t> </a:t>
            </a:r>
            <a:r>
              <a:rPr lang="en-US" sz="1600" dirty="0" err="1" smtClean="0">
                <a:latin typeface="Agency FB" panose="020B0503020202020204" pitchFamily="34" charset="0"/>
              </a:rPr>
              <a:t>penginputan</a:t>
            </a:r>
            <a:r>
              <a:rPr lang="en-US" sz="1600" dirty="0" smtClean="0">
                <a:latin typeface="Agency FB" panose="020B0503020202020204" pitchFamily="34" charset="0"/>
              </a:rPr>
              <a:t> form </a:t>
            </a:r>
            <a:r>
              <a:rPr lang="en-US" sz="1600" dirty="0" err="1" smtClean="0">
                <a:latin typeface="Agency FB" panose="020B0503020202020204" pitchFamily="34" charset="0"/>
              </a:rPr>
              <a:t>Belanja</a:t>
            </a:r>
            <a:r>
              <a:rPr lang="en-US" sz="1600" dirty="0" smtClean="0">
                <a:latin typeface="Agency FB" panose="020B0503020202020204" pitchFamily="34" charset="0"/>
              </a:rPr>
              <a:t>, </a:t>
            </a:r>
            <a:r>
              <a:rPr lang="en-US" sz="1600" dirty="0" err="1" smtClean="0">
                <a:latin typeface="Agency FB" panose="020B0503020202020204" pitchFamily="34" charset="0"/>
              </a:rPr>
              <a:t>seperti</a:t>
            </a:r>
            <a:r>
              <a:rPr lang="en-US" sz="1600" dirty="0" smtClean="0">
                <a:latin typeface="Agency FB" panose="020B0503020202020204" pitchFamily="34" charset="0"/>
              </a:rPr>
              <a:t> </a:t>
            </a:r>
            <a:r>
              <a:rPr lang="en-US" sz="1600" dirty="0" err="1" smtClean="0">
                <a:latin typeface="Agency FB" panose="020B0503020202020204" pitchFamily="34" charset="0"/>
              </a:rPr>
              <a:t>Rekam</a:t>
            </a:r>
            <a:r>
              <a:rPr lang="en-US" sz="1600" dirty="0" smtClean="0">
                <a:latin typeface="Agency FB" panose="020B0503020202020204" pitchFamily="34" charset="0"/>
              </a:rPr>
              <a:t> </a:t>
            </a:r>
            <a:r>
              <a:rPr lang="en-US" sz="1600" dirty="0" err="1" smtClean="0">
                <a:latin typeface="Agency FB" panose="020B0503020202020204" pitchFamily="34" charset="0"/>
              </a:rPr>
              <a:t>Belanja</a:t>
            </a:r>
            <a:r>
              <a:rPr lang="en-US" sz="1600" dirty="0" smtClean="0">
                <a:latin typeface="Agency FB" panose="020B0503020202020204" pitchFamily="34" charset="0"/>
              </a:rPr>
              <a:t>, Search, Calculator, </a:t>
            </a:r>
            <a:r>
              <a:rPr lang="en-US" sz="1600" dirty="0" err="1" smtClean="0">
                <a:latin typeface="Agency FB" panose="020B0503020202020204" pitchFamily="34" charset="0"/>
              </a:rPr>
              <a:t>Hapus</a:t>
            </a:r>
            <a:r>
              <a:rPr lang="en-US" sz="1600" dirty="0" smtClean="0">
                <a:latin typeface="Agency FB" panose="020B0503020202020204" pitchFamily="34" charset="0"/>
              </a:rPr>
              <a:t>, </a:t>
            </a:r>
            <a:r>
              <a:rPr lang="en-US" sz="1600" dirty="0" err="1" smtClean="0">
                <a:latin typeface="Agency FB" panose="020B0503020202020204" pitchFamily="34" charset="0"/>
              </a:rPr>
              <a:t>Ubah</a:t>
            </a:r>
            <a:r>
              <a:rPr lang="en-US" sz="1600" dirty="0" smtClean="0">
                <a:latin typeface="Agency FB" panose="020B0503020202020204" pitchFamily="34" charset="0"/>
              </a:rPr>
              <a:t>, Copy, Paste, </a:t>
            </a:r>
            <a:r>
              <a:rPr lang="en-US" sz="1600" dirty="0" err="1" smtClean="0">
                <a:latin typeface="Agency FB" panose="020B0503020202020204" pitchFamily="34" charset="0"/>
              </a:rPr>
              <a:t>Cetak</a:t>
            </a:r>
            <a:r>
              <a:rPr lang="en-US" sz="1600" dirty="0" smtClean="0">
                <a:latin typeface="Agency FB" panose="020B0503020202020204" pitchFamily="34" charset="0"/>
              </a:rPr>
              <a:t>, </a:t>
            </a:r>
            <a:r>
              <a:rPr lang="en-US" sz="1600" dirty="0" err="1" smtClean="0">
                <a:latin typeface="Agency FB" panose="020B0503020202020204" pitchFamily="34" charset="0"/>
              </a:rPr>
              <a:t>Simpan</a:t>
            </a:r>
            <a:r>
              <a:rPr lang="en-US" sz="1600" dirty="0" smtClean="0">
                <a:latin typeface="Agency FB" panose="020B0503020202020204" pitchFamily="34" charset="0"/>
              </a:rPr>
              <a:t>, </a:t>
            </a:r>
            <a:r>
              <a:rPr lang="en-US" sz="1600" dirty="0" err="1" smtClean="0">
                <a:latin typeface="Agency FB" panose="020B0503020202020204" pitchFamily="34" charset="0"/>
              </a:rPr>
              <a:t>dan</a:t>
            </a:r>
            <a:r>
              <a:rPr lang="en-US" sz="1600" dirty="0" smtClean="0">
                <a:latin typeface="Agency FB" panose="020B0503020202020204" pitchFamily="34" charset="0"/>
              </a:rPr>
              <a:t> </a:t>
            </a:r>
            <a:r>
              <a:rPr lang="en-US" sz="1600" dirty="0" err="1" smtClean="0">
                <a:latin typeface="Agency FB" panose="020B0503020202020204" pitchFamily="34" charset="0"/>
              </a:rPr>
              <a:t>Keluar</a:t>
            </a:r>
            <a:r>
              <a:rPr lang="en-US" sz="1600" dirty="0" smtClean="0">
                <a:latin typeface="Agency FB" panose="020B0503020202020204" pitchFamily="34" charset="0"/>
              </a:rPr>
              <a:t>.</a:t>
            </a:r>
            <a:endParaRPr lang="en-US" sz="1600" dirty="0">
              <a:latin typeface="Agency FB" panose="020B0503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49682" y="3595971"/>
            <a:ext cx="254510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1600" dirty="0" smtClean="0">
                <a:latin typeface="Agency FB" panose="020B0503020202020204" pitchFamily="34" charset="0"/>
              </a:rPr>
              <a:t>PENTING: </a:t>
            </a:r>
            <a:r>
              <a:rPr lang="en-US" sz="1600" dirty="0" err="1" smtClean="0">
                <a:latin typeface="Agency FB" panose="020B0503020202020204" pitchFamily="34" charset="0"/>
              </a:rPr>
              <a:t>Selalu</a:t>
            </a:r>
            <a:r>
              <a:rPr lang="en-US" sz="1600" dirty="0" smtClean="0">
                <a:latin typeface="Agency FB" panose="020B0503020202020204" pitchFamily="34" charset="0"/>
              </a:rPr>
              <a:t> </a:t>
            </a:r>
            <a:r>
              <a:rPr lang="en-US" sz="1600" dirty="0" err="1" smtClean="0">
                <a:latin typeface="Agency FB" panose="020B0503020202020204" pitchFamily="34" charset="0"/>
              </a:rPr>
              <a:t>pastikan</a:t>
            </a:r>
            <a:r>
              <a:rPr lang="en-US" sz="1600" dirty="0" smtClean="0">
                <a:latin typeface="Agency FB" panose="020B0503020202020204" pitchFamily="34" charset="0"/>
              </a:rPr>
              <a:t> </a:t>
            </a:r>
            <a:r>
              <a:rPr lang="en-US" sz="1600" dirty="0" err="1" smtClean="0">
                <a:latin typeface="Agency FB" panose="020B0503020202020204" pitchFamily="34" charset="0"/>
              </a:rPr>
              <a:t>untuk</a:t>
            </a:r>
            <a:r>
              <a:rPr lang="en-US" sz="1600" dirty="0" smtClean="0">
                <a:latin typeface="Agency FB" panose="020B0503020202020204" pitchFamily="34" charset="0"/>
              </a:rPr>
              <a:t> </a:t>
            </a:r>
            <a:r>
              <a:rPr lang="en-US" sz="1600" dirty="0" err="1" smtClean="0">
                <a:latin typeface="Agency FB" panose="020B0503020202020204" pitchFamily="34" charset="0"/>
              </a:rPr>
              <a:t>melihat</a:t>
            </a:r>
            <a:r>
              <a:rPr lang="en-US" sz="1600" dirty="0" smtClean="0">
                <a:latin typeface="Agency FB" panose="020B0503020202020204" pitchFamily="34" charset="0"/>
              </a:rPr>
              <a:t> status history yang </a:t>
            </a:r>
            <a:r>
              <a:rPr lang="en-US" sz="1600" dirty="0" err="1" smtClean="0">
                <a:latin typeface="Agency FB" panose="020B0503020202020204" pitchFamily="34" charset="0"/>
              </a:rPr>
              <a:t>sedang</a:t>
            </a:r>
            <a:r>
              <a:rPr lang="en-US" sz="1600" dirty="0" smtClean="0">
                <a:latin typeface="Agency FB" panose="020B0503020202020204" pitchFamily="34" charset="0"/>
              </a:rPr>
              <a:t> </a:t>
            </a:r>
            <a:r>
              <a:rPr lang="en-US" sz="1600" dirty="0" err="1" smtClean="0">
                <a:latin typeface="Agency FB" panose="020B0503020202020204" pitchFamily="34" charset="0"/>
              </a:rPr>
              <a:t>dibuka</a:t>
            </a:r>
            <a:r>
              <a:rPr lang="en-US" sz="1600" dirty="0" smtClean="0">
                <a:latin typeface="Agency FB" panose="020B0503020202020204" pitchFamily="34" charset="0"/>
              </a:rPr>
              <a:t> </a:t>
            </a:r>
            <a:r>
              <a:rPr lang="en-US" sz="1600" dirty="0" err="1" smtClean="0">
                <a:latin typeface="Agency FB" panose="020B0503020202020204" pitchFamily="34" charset="0"/>
              </a:rPr>
              <a:t>pada</a:t>
            </a:r>
            <a:r>
              <a:rPr lang="en-US" sz="1600" dirty="0" smtClean="0">
                <a:latin typeface="Agency FB" panose="020B0503020202020204" pitchFamily="34" charset="0"/>
              </a:rPr>
              <a:t> </a:t>
            </a:r>
            <a:r>
              <a:rPr lang="en-US" sz="1600" dirty="0" err="1" smtClean="0">
                <a:latin typeface="Agency FB" panose="020B0503020202020204" pitchFamily="34" charset="0"/>
              </a:rPr>
              <a:t>teks</a:t>
            </a:r>
            <a:r>
              <a:rPr lang="en-US" sz="1600" dirty="0" smtClean="0">
                <a:latin typeface="Agency FB" panose="020B0503020202020204" pitchFamily="34" charset="0"/>
              </a:rPr>
              <a:t> di </a:t>
            </a:r>
            <a:r>
              <a:rPr lang="en-US" sz="1600" dirty="0" err="1" smtClean="0">
                <a:latin typeface="Agency FB" panose="020B0503020202020204" pitchFamily="34" charset="0"/>
              </a:rPr>
              <a:t>sebelah</a:t>
            </a:r>
            <a:r>
              <a:rPr lang="en-US" sz="1600" dirty="0" smtClean="0">
                <a:latin typeface="Agency FB" panose="020B0503020202020204" pitchFamily="34" charset="0"/>
              </a:rPr>
              <a:t> </a:t>
            </a:r>
            <a:r>
              <a:rPr lang="en-US" sz="1600" dirty="0" err="1" smtClean="0">
                <a:latin typeface="Agency FB" panose="020B0503020202020204" pitchFamily="34" charset="0"/>
              </a:rPr>
              <a:t>tahun</a:t>
            </a:r>
            <a:r>
              <a:rPr lang="en-US" sz="1600" dirty="0" smtClean="0">
                <a:latin typeface="Agency FB" panose="020B0503020202020204" pitchFamily="34" charset="0"/>
              </a:rPr>
              <a:t> </a:t>
            </a:r>
            <a:r>
              <a:rPr lang="en-US" sz="1600" dirty="0" err="1" smtClean="0">
                <a:latin typeface="Agency FB" panose="020B0503020202020204" pitchFamily="34" charset="0"/>
              </a:rPr>
              <a:t>Anggaran</a:t>
            </a:r>
            <a:r>
              <a:rPr lang="en-US" sz="1600" dirty="0" smtClean="0">
                <a:latin typeface="Agency FB" panose="020B0503020202020204" pitchFamily="34" charset="0"/>
              </a:rPr>
              <a:t>. </a:t>
            </a:r>
            <a:r>
              <a:rPr lang="en-US" sz="1600" dirty="0" err="1" smtClean="0">
                <a:latin typeface="Agency FB" panose="020B0503020202020204" pitchFamily="34" charset="0"/>
              </a:rPr>
              <a:t>Hanya</a:t>
            </a:r>
            <a:r>
              <a:rPr lang="en-US" sz="1600" dirty="0" smtClean="0">
                <a:latin typeface="Agency FB" panose="020B0503020202020204" pitchFamily="34" charset="0"/>
              </a:rPr>
              <a:t> RKAKL </a:t>
            </a:r>
            <a:r>
              <a:rPr lang="en-US" sz="1600" dirty="0" err="1" smtClean="0">
                <a:latin typeface="Agency FB" panose="020B0503020202020204" pitchFamily="34" charset="0"/>
              </a:rPr>
              <a:t>Awal</a:t>
            </a:r>
            <a:r>
              <a:rPr lang="en-US" sz="1600" dirty="0" smtClean="0">
                <a:latin typeface="Agency FB" panose="020B0503020202020204" pitchFamily="34" charset="0"/>
              </a:rPr>
              <a:t>, </a:t>
            </a:r>
            <a:r>
              <a:rPr lang="en-US" sz="1600" dirty="0" err="1" smtClean="0">
                <a:latin typeface="Agency FB" panose="020B0503020202020204" pitchFamily="34" charset="0"/>
              </a:rPr>
              <a:t>Usulan</a:t>
            </a:r>
            <a:r>
              <a:rPr lang="en-US" sz="1600" dirty="0" smtClean="0">
                <a:latin typeface="Agency FB" panose="020B0503020202020204" pitchFamily="34" charset="0"/>
              </a:rPr>
              <a:t> DIPA, </a:t>
            </a:r>
            <a:r>
              <a:rPr lang="en-US" sz="1600" dirty="0" err="1" smtClean="0">
                <a:latin typeface="Agency FB" panose="020B0503020202020204" pitchFamily="34" charset="0"/>
              </a:rPr>
              <a:t>dan</a:t>
            </a:r>
            <a:r>
              <a:rPr lang="en-US" sz="1600" dirty="0" smtClean="0">
                <a:latin typeface="Agency FB" panose="020B0503020202020204" pitchFamily="34" charset="0"/>
              </a:rPr>
              <a:t> </a:t>
            </a:r>
            <a:r>
              <a:rPr lang="en-US" sz="1600" dirty="0" err="1" smtClean="0">
                <a:latin typeface="Agency FB" panose="020B0503020202020204" pitchFamily="34" charset="0"/>
              </a:rPr>
              <a:t>Revisi</a:t>
            </a:r>
            <a:r>
              <a:rPr lang="en-US" sz="1600" dirty="0" smtClean="0">
                <a:latin typeface="Agency FB" panose="020B0503020202020204" pitchFamily="34" charset="0"/>
              </a:rPr>
              <a:t> </a:t>
            </a:r>
            <a:r>
              <a:rPr lang="en-US" sz="1600" dirty="0" err="1" smtClean="0">
                <a:latin typeface="Agency FB" panose="020B0503020202020204" pitchFamily="34" charset="0"/>
              </a:rPr>
              <a:t>Satker</a:t>
            </a:r>
            <a:r>
              <a:rPr lang="en-US" sz="1600" dirty="0" smtClean="0">
                <a:latin typeface="Agency FB" panose="020B0503020202020204" pitchFamily="34" charset="0"/>
              </a:rPr>
              <a:t> yang </a:t>
            </a:r>
            <a:r>
              <a:rPr lang="en-US" sz="1600" dirty="0" err="1" smtClean="0">
                <a:latin typeface="Agency FB" panose="020B0503020202020204" pitchFamily="34" charset="0"/>
              </a:rPr>
              <a:t>belum</a:t>
            </a:r>
            <a:r>
              <a:rPr lang="en-US" sz="1600" dirty="0" smtClean="0">
                <a:latin typeface="Agency FB" panose="020B0503020202020204" pitchFamily="34" charset="0"/>
              </a:rPr>
              <a:t> </a:t>
            </a:r>
            <a:r>
              <a:rPr lang="en-US" sz="1600" dirty="0" err="1" smtClean="0">
                <a:latin typeface="Agency FB" panose="020B0503020202020204" pitchFamily="34" charset="0"/>
              </a:rPr>
              <a:t>disetujui</a:t>
            </a:r>
            <a:r>
              <a:rPr lang="en-US" sz="1600" dirty="0" smtClean="0">
                <a:latin typeface="Agency FB" panose="020B0503020202020204" pitchFamily="34" charset="0"/>
              </a:rPr>
              <a:t> KPA yang </a:t>
            </a:r>
            <a:r>
              <a:rPr lang="en-US" sz="1600" dirty="0" err="1" smtClean="0">
                <a:latin typeface="Agency FB" panose="020B0503020202020204" pitchFamily="34" charset="0"/>
              </a:rPr>
              <a:t>dapat</a:t>
            </a:r>
            <a:r>
              <a:rPr lang="en-US" sz="1600" dirty="0" smtClean="0">
                <a:latin typeface="Agency FB" panose="020B0503020202020204" pitchFamily="34" charset="0"/>
              </a:rPr>
              <a:t> </a:t>
            </a:r>
            <a:r>
              <a:rPr lang="en-US" sz="1600" dirty="0" err="1" smtClean="0">
                <a:latin typeface="Agency FB" panose="020B0503020202020204" pitchFamily="34" charset="0"/>
              </a:rPr>
              <a:t>diedit</a:t>
            </a:r>
            <a:r>
              <a:rPr lang="en-US" sz="1600" dirty="0" smtClean="0">
                <a:latin typeface="Agency FB" panose="020B0503020202020204" pitchFamily="34" charset="0"/>
              </a:rPr>
              <a:t>. DIPA </a:t>
            </a:r>
            <a:r>
              <a:rPr lang="en-US" sz="1600" dirty="0" err="1" smtClean="0">
                <a:latin typeface="Agency FB" panose="020B0503020202020204" pitchFamily="34" charset="0"/>
              </a:rPr>
              <a:t>awal</a:t>
            </a:r>
            <a:r>
              <a:rPr lang="en-US" sz="1600" dirty="0" smtClean="0">
                <a:latin typeface="Agency FB" panose="020B0503020202020204" pitchFamily="34" charset="0"/>
              </a:rPr>
              <a:t>, DIPA </a:t>
            </a:r>
            <a:r>
              <a:rPr lang="en-US" sz="1600" dirty="0" err="1" smtClean="0">
                <a:latin typeface="Agency FB" panose="020B0503020202020204" pitchFamily="34" charset="0"/>
              </a:rPr>
              <a:t>Revisi</a:t>
            </a:r>
            <a:r>
              <a:rPr lang="en-US" sz="1600" dirty="0" smtClean="0">
                <a:latin typeface="Agency FB" panose="020B0503020202020204" pitchFamily="34" charset="0"/>
              </a:rPr>
              <a:t> </a:t>
            </a:r>
            <a:r>
              <a:rPr lang="en-US" sz="1600" dirty="0" err="1" smtClean="0">
                <a:latin typeface="Agency FB" panose="020B0503020202020204" pitchFamily="34" charset="0"/>
              </a:rPr>
              <a:t>dan</a:t>
            </a:r>
            <a:r>
              <a:rPr lang="en-US" sz="1600" dirty="0" smtClean="0">
                <a:latin typeface="Agency FB" panose="020B0503020202020204" pitchFamily="34" charset="0"/>
              </a:rPr>
              <a:t> </a:t>
            </a:r>
            <a:r>
              <a:rPr lang="en-US" sz="1600" dirty="0" err="1" smtClean="0">
                <a:latin typeface="Agency FB" panose="020B0503020202020204" pitchFamily="34" charset="0"/>
              </a:rPr>
              <a:t>Revisi</a:t>
            </a:r>
            <a:r>
              <a:rPr lang="en-US" sz="1600" dirty="0" smtClean="0">
                <a:latin typeface="Agency FB" panose="020B0503020202020204" pitchFamily="34" charset="0"/>
              </a:rPr>
              <a:t> </a:t>
            </a:r>
            <a:r>
              <a:rPr lang="en-US" sz="1600" dirty="0" err="1" smtClean="0">
                <a:latin typeface="Agency FB" panose="020B0503020202020204" pitchFamily="34" charset="0"/>
              </a:rPr>
              <a:t>Satker</a:t>
            </a:r>
            <a:r>
              <a:rPr lang="en-US" sz="1600" dirty="0" smtClean="0">
                <a:latin typeface="Agency FB" panose="020B0503020202020204" pitchFamily="34" charset="0"/>
              </a:rPr>
              <a:t> yang </a:t>
            </a:r>
            <a:r>
              <a:rPr lang="en-US" sz="1600" dirty="0" err="1" smtClean="0">
                <a:latin typeface="Agency FB" panose="020B0503020202020204" pitchFamily="34" charset="0"/>
              </a:rPr>
              <a:t>telah</a:t>
            </a:r>
            <a:r>
              <a:rPr lang="en-US" sz="1600" dirty="0" smtClean="0">
                <a:latin typeface="Agency FB" panose="020B0503020202020204" pitchFamily="34" charset="0"/>
              </a:rPr>
              <a:t> </a:t>
            </a:r>
            <a:r>
              <a:rPr lang="en-US" sz="1600" dirty="0" err="1" smtClean="0">
                <a:latin typeface="Agency FB" panose="020B0503020202020204" pitchFamily="34" charset="0"/>
              </a:rPr>
              <a:t>disetujui</a:t>
            </a:r>
            <a:r>
              <a:rPr lang="en-US" sz="1600" dirty="0" smtClean="0">
                <a:latin typeface="Agency FB" panose="020B0503020202020204" pitchFamily="34" charset="0"/>
              </a:rPr>
              <a:t> KPA </a:t>
            </a:r>
            <a:r>
              <a:rPr lang="en-US" sz="1600" dirty="0" err="1" smtClean="0">
                <a:latin typeface="Agency FB" panose="020B0503020202020204" pitchFamily="34" charset="0"/>
              </a:rPr>
              <a:t>tidak</a:t>
            </a:r>
            <a:r>
              <a:rPr lang="en-US" sz="1600" dirty="0" smtClean="0">
                <a:latin typeface="Agency FB" panose="020B0503020202020204" pitchFamily="34" charset="0"/>
              </a:rPr>
              <a:t> </a:t>
            </a:r>
            <a:r>
              <a:rPr lang="en-US" sz="1600" dirty="0" err="1" smtClean="0">
                <a:latin typeface="Agency FB" panose="020B0503020202020204" pitchFamily="34" charset="0"/>
              </a:rPr>
              <a:t>dapat</a:t>
            </a:r>
            <a:r>
              <a:rPr lang="en-US" sz="1600" dirty="0" smtClean="0">
                <a:latin typeface="Agency FB" panose="020B0503020202020204" pitchFamily="34" charset="0"/>
              </a:rPr>
              <a:t> </a:t>
            </a:r>
            <a:r>
              <a:rPr lang="en-US" sz="1600" dirty="0" err="1" smtClean="0">
                <a:latin typeface="Agency FB" panose="020B0503020202020204" pitchFamily="34" charset="0"/>
              </a:rPr>
              <a:t>diedit</a:t>
            </a:r>
            <a:r>
              <a:rPr lang="en-US" sz="1600" dirty="0" smtClean="0">
                <a:latin typeface="Agency FB" panose="020B0503020202020204" pitchFamily="34" charset="0"/>
              </a:rPr>
              <a:t>.</a:t>
            </a:r>
            <a:endParaRPr lang="en-US" sz="1600" dirty="0">
              <a:latin typeface="Agency FB" panose="020B0503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96527" y="365761"/>
            <a:ext cx="7874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err="1" smtClean="0">
                <a:latin typeface="Agency FB" panose="020B0503020202020204" pitchFamily="34" charset="0"/>
              </a:rPr>
              <a:t>Revisi</a:t>
            </a:r>
            <a:r>
              <a:rPr lang="en-US" sz="3600" b="1" dirty="0" smtClean="0">
                <a:latin typeface="Agency FB" panose="020B0503020202020204" pitchFamily="34" charset="0"/>
              </a:rPr>
              <a:t> DIPA </a:t>
            </a:r>
            <a:r>
              <a:rPr lang="en-US" sz="3600" b="1" dirty="0" err="1" smtClean="0">
                <a:latin typeface="Agency FB" panose="020B0503020202020204" pitchFamily="34" charset="0"/>
              </a:rPr>
              <a:t>pada</a:t>
            </a:r>
            <a:r>
              <a:rPr lang="en-US" sz="3600" b="1" dirty="0" smtClean="0">
                <a:latin typeface="Agency FB" panose="020B0503020202020204" pitchFamily="34" charset="0"/>
              </a:rPr>
              <a:t> </a:t>
            </a:r>
            <a:r>
              <a:rPr lang="en-US" sz="3600" b="1" dirty="0" err="1" smtClean="0">
                <a:latin typeface="Agency FB" panose="020B0503020202020204" pitchFamily="34" charset="0"/>
              </a:rPr>
              <a:t>aplikasi</a:t>
            </a:r>
            <a:r>
              <a:rPr lang="en-US" sz="3600" b="1" dirty="0" smtClean="0">
                <a:latin typeface="Agency FB" panose="020B0503020202020204" pitchFamily="34" charset="0"/>
              </a:rPr>
              <a:t> SAKTI</a:t>
            </a:r>
            <a:endParaRPr lang="en-US" sz="3600" b="1" dirty="0">
              <a:latin typeface="Agency FB" panose="020B050302020202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4437" y="1349203"/>
            <a:ext cx="8819150" cy="4807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0566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56741" y="2760240"/>
            <a:ext cx="371769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err="1" smtClean="0">
                <a:latin typeface="Agency FB" panose="020B0503020202020204" pitchFamily="34" charset="0"/>
              </a:rPr>
              <a:t>Untuk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mulai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mengedit</a:t>
            </a:r>
            <a:r>
              <a:rPr lang="en-US" dirty="0" smtClean="0">
                <a:latin typeface="Agency FB" panose="020B0503020202020204" pitchFamily="34" charset="0"/>
              </a:rPr>
              <a:t>, </a:t>
            </a:r>
            <a:r>
              <a:rPr lang="en-US" dirty="0" err="1" smtClean="0">
                <a:latin typeface="Agency FB" panose="020B0503020202020204" pitchFamily="34" charset="0"/>
              </a:rPr>
              <a:t>Klik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tombol</a:t>
            </a:r>
            <a:r>
              <a:rPr lang="en-US" dirty="0" smtClean="0">
                <a:latin typeface="Agency FB" panose="020B0503020202020204" pitchFamily="34" charset="0"/>
              </a:rPr>
              <a:t> “</a:t>
            </a:r>
            <a:r>
              <a:rPr lang="en-US" dirty="0" err="1" smtClean="0">
                <a:latin typeface="Agency FB" panose="020B0503020202020204" pitchFamily="34" charset="0"/>
              </a:rPr>
              <a:t>Ubah</a:t>
            </a:r>
            <a:r>
              <a:rPr lang="en-US" dirty="0" smtClean="0">
                <a:latin typeface="Agency FB" panose="020B0503020202020204" pitchFamily="34" charset="0"/>
              </a:rPr>
              <a:t>” </a:t>
            </a:r>
            <a:r>
              <a:rPr lang="en-US" dirty="0" err="1" smtClean="0">
                <a:latin typeface="Agency FB" panose="020B0503020202020204" pitchFamily="34" charset="0"/>
              </a:rPr>
              <a:t>pada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baris</a:t>
            </a:r>
            <a:r>
              <a:rPr lang="en-US" dirty="0" smtClean="0">
                <a:latin typeface="Agency FB" panose="020B0503020202020204" pitchFamily="34" charset="0"/>
              </a:rPr>
              <a:t> yang </a:t>
            </a:r>
            <a:r>
              <a:rPr lang="en-US" dirty="0" err="1" smtClean="0">
                <a:latin typeface="Agency FB" panose="020B0503020202020204" pitchFamily="34" charset="0"/>
              </a:rPr>
              <a:t>akan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diedit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dan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akan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muncul</a:t>
            </a:r>
            <a:r>
              <a:rPr lang="en-US" dirty="0" smtClean="0">
                <a:latin typeface="Agency FB" panose="020B0503020202020204" pitchFamily="34" charset="0"/>
              </a:rPr>
              <a:t> dialog box </a:t>
            </a:r>
            <a:r>
              <a:rPr lang="en-US" dirty="0" err="1" smtClean="0">
                <a:latin typeface="Agency FB" panose="020B0503020202020204" pitchFamily="34" charset="0"/>
              </a:rPr>
              <a:t>seperti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gambar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disamping</a:t>
            </a:r>
            <a:r>
              <a:rPr lang="en-US" dirty="0" smtClean="0">
                <a:latin typeface="Agency FB" panose="020B0503020202020204" pitchFamily="34" charset="0"/>
              </a:rPr>
              <a:t>. </a:t>
            </a:r>
            <a:r>
              <a:rPr lang="en-US" dirty="0" err="1" smtClean="0">
                <a:latin typeface="Agency FB" panose="020B0503020202020204" pitchFamily="34" charset="0"/>
              </a:rPr>
              <a:t>Contoh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disamping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adalah</a:t>
            </a:r>
            <a:r>
              <a:rPr lang="en-US" dirty="0" smtClean="0">
                <a:latin typeface="Agency FB" panose="020B0503020202020204" pitchFamily="34" charset="0"/>
              </a:rPr>
              <a:t> dialog box </a:t>
            </a:r>
            <a:r>
              <a:rPr lang="en-US" dirty="0" err="1" smtClean="0">
                <a:latin typeface="Agency FB" panose="020B0503020202020204" pitchFamily="34" charset="0"/>
              </a:rPr>
              <a:t>untuk</a:t>
            </a:r>
            <a:r>
              <a:rPr lang="en-US" dirty="0" smtClean="0">
                <a:latin typeface="Agency FB" panose="020B0503020202020204" pitchFamily="34" charset="0"/>
              </a:rPr>
              <a:t> edit </a:t>
            </a:r>
            <a:r>
              <a:rPr lang="en-US" dirty="0" err="1" smtClean="0">
                <a:latin typeface="Agency FB" panose="020B0503020202020204" pitchFamily="34" charset="0"/>
              </a:rPr>
              <a:t>pada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baris</a:t>
            </a:r>
            <a:r>
              <a:rPr lang="en-US" dirty="0" smtClean="0">
                <a:latin typeface="Agency FB" panose="020B0503020202020204" pitchFamily="34" charset="0"/>
              </a:rPr>
              <a:t> Detail.</a:t>
            </a:r>
            <a:endParaRPr lang="en-US" dirty="0">
              <a:latin typeface="Agency FB" panose="020B0503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56741" y="4237568"/>
            <a:ext cx="37176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err="1" smtClean="0">
                <a:latin typeface="Agency FB" panose="020B0503020202020204" pitchFamily="34" charset="0"/>
              </a:rPr>
              <a:t>Isikan</a:t>
            </a:r>
            <a:r>
              <a:rPr lang="en-US" dirty="0" smtClean="0">
                <a:latin typeface="Agency FB" panose="020B0503020202020204" pitchFamily="34" charset="0"/>
              </a:rPr>
              <a:t> Data </a:t>
            </a:r>
            <a:r>
              <a:rPr lang="en-US" dirty="0" err="1" smtClean="0">
                <a:latin typeface="Agency FB" panose="020B0503020202020204" pitchFamily="34" charset="0"/>
              </a:rPr>
              <a:t>sesuai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dengan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kebutuhan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dan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klik</a:t>
            </a:r>
            <a:r>
              <a:rPr lang="en-US" dirty="0" smtClean="0">
                <a:latin typeface="Agency FB" panose="020B0503020202020204" pitchFamily="34" charset="0"/>
              </a:rPr>
              <a:t> OK.</a:t>
            </a:r>
            <a:endParaRPr lang="en-US" dirty="0">
              <a:latin typeface="Agency FB" panose="020B0503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4431" y="1956321"/>
            <a:ext cx="5355236" cy="160783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1147" y="3730629"/>
            <a:ext cx="6470491" cy="230654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796527" y="365761"/>
            <a:ext cx="7874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err="1" smtClean="0">
                <a:latin typeface="Agency FB" panose="020B0503020202020204" pitchFamily="34" charset="0"/>
              </a:rPr>
              <a:t>Revisi</a:t>
            </a:r>
            <a:r>
              <a:rPr lang="en-US" sz="3600" b="1" dirty="0" smtClean="0">
                <a:latin typeface="Agency FB" panose="020B0503020202020204" pitchFamily="34" charset="0"/>
              </a:rPr>
              <a:t> DIPA </a:t>
            </a:r>
            <a:r>
              <a:rPr lang="en-US" sz="3600" b="1" dirty="0" err="1" smtClean="0">
                <a:latin typeface="Agency FB" panose="020B0503020202020204" pitchFamily="34" charset="0"/>
              </a:rPr>
              <a:t>pada</a:t>
            </a:r>
            <a:r>
              <a:rPr lang="en-US" sz="3600" b="1" dirty="0" smtClean="0">
                <a:latin typeface="Agency FB" panose="020B0503020202020204" pitchFamily="34" charset="0"/>
              </a:rPr>
              <a:t> </a:t>
            </a:r>
            <a:r>
              <a:rPr lang="en-US" sz="3600" b="1" dirty="0" err="1" smtClean="0">
                <a:latin typeface="Agency FB" panose="020B0503020202020204" pitchFamily="34" charset="0"/>
              </a:rPr>
              <a:t>aplikasi</a:t>
            </a:r>
            <a:r>
              <a:rPr lang="en-US" sz="3600" b="1" dirty="0" smtClean="0">
                <a:latin typeface="Agency FB" panose="020B0503020202020204" pitchFamily="34" charset="0"/>
              </a:rPr>
              <a:t> SAKTI</a:t>
            </a:r>
            <a:endParaRPr lang="en-US" sz="3600" b="1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7571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2428" y="1420009"/>
            <a:ext cx="85738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 smtClean="0">
                <a:latin typeface="Agency FB" panose="020B0503020202020204" pitchFamily="34" charset="0"/>
              </a:rPr>
              <a:t>Proses </a:t>
            </a:r>
            <a:r>
              <a:rPr lang="en-US" sz="2400" u="sng" dirty="0" err="1" smtClean="0">
                <a:latin typeface="Agency FB" panose="020B0503020202020204" pitchFamily="34" charset="0"/>
              </a:rPr>
              <a:t>Revisi</a:t>
            </a:r>
            <a:r>
              <a:rPr lang="en-US" sz="2400" u="sng" dirty="0" smtClean="0">
                <a:latin typeface="Agency FB" panose="020B0503020202020204" pitchFamily="34" charset="0"/>
              </a:rPr>
              <a:t> DIPA</a:t>
            </a:r>
            <a:endParaRPr lang="en-US" sz="2400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2000921" y="1881674"/>
            <a:ext cx="857384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latin typeface="Agency FB" panose="020B0503020202020204" pitchFamily="34" charset="0"/>
              </a:rPr>
              <a:t>Langkah-langkah</a:t>
            </a:r>
            <a:r>
              <a:rPr lang="en-US" sz="2400" dirty="0" smtClean="0">
                <a:latin typeface="Agency FB" panose="020B0503020202020204" pitchFamily="34" charset="0"/>
              </a:rPr>
              <a:t>: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smtClean="0">
                <a:latin typeface="Agency FB" panose="020B0503020202020204" pitchFamily="34" charset="0"/>
              </a:rPr>
              <a:t>Login Operator </a:t>
            </a:r>
            <a:r>
              <a:rPr lang="en-US" sz="2400" dirty="0" err="1" smtClean="0">
                <a:latin typeface="Agency FB" panose="020B0503020202020204" pitchFamily="34" charset="0"/>
              </a:rPr>
              <a:t>Anggaran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pada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tahun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anggaran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berjalan</a:t>
            </a:r>
            <a:endParaRPr lang="en-US" sz="2400" dirty="0" smtClean="0">
              <a:latin typeface="Agency FB" panose="020B0503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smtClean="0">
                <a:latin typeface="Agency FB" panose="020B0503020202020204" pitchFamily="34" charset="0"/>
              </a:rPr>
              <a:t>Menu Utility &gt; </a:t>
            </a:r>
            <a:r>
              <a:rPr lang="en-US" sz="2400" dirty="0" err="1" smtClean="0">
                <a:latin typeface="Agency FB" panose="020B0503020202020204" pitchFamily="34" charset="0"/>
              </a:rPr>
              <a:t>memilih</a:t>
            </a:r>
            <a:r>
              <a:rPr lang="en-US" sz="2400" dirty="0" smtClean="0">
                <a:latin typeface="Agency FB" panose="020B0503020202020204" pitchFamily="34" charset="0"/>
              </a:rPr>
              <a:t> status history &gt; </a:t>
            </a:r>
            <a:r>
              <a:rPr lang="en-US" sz="2400" dirty="0" err="1" smtClean="0">
                <a:latin typeface="Agency FB" panose="020B0503020202020204" pitchFamily="34" charset="0"/>
              </a:rPr>
              <a:t>Klik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tombol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Usulan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Revisi</a:t>
            </a:r>
            <a:r>
              <a:rPr lang="en-US" sz="2400" dirty="0" smtClean="0">
                <a:latin typeface="Agency FB" panose="020B0503020202020204" pitchFamily="34" charset="0"/>
              </a:rPr>
              <a:t> DIPA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smtClean="0">
                <a:latin typeface="Agency FB" panose="020B0503020202020204" pitchFamily="34" charset="0"/>
              </a:rPr>
              <a:t>Menu RUH &gt; </a:t>
            </a:r>
            <a:r>
              <a:rPr lang="en-US" sz="2400" dirty="0" err="1" smtClean="0">
                <a:latin typeface="Agency FB" panose="020B0503020202020204" pitchFamily="34" charset="0"/>
              </a:rPr>
              <a:t>Belanja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untuk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mengedit</a:t>
            </a:r>
            <a:r>
              <a:rPr lang="en-US" sz="2400" dirty="0" smtClean="0">
                <a:latin typeface="Agency FB" panose="020B0503020202020204" pitchFamily="34" charset="0"/>
              </a:rPr>
              <a:t> data yang </a:t>
            </a:r>
            <a:r>
              <a:rPr lang="en-US" sz="2400" dirty="0" err="1" smtClean="0">
                <a:latin typeface="Agency FB" panose="020B0503020202020204" pitchFamily="34" charset="0"/>
              </a:rPr>
              <a:t>telah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dibentuk</a:t>
            </a:r>
            <a:endParaRPr lang="en-US" sz="2400" dirty="0" smtClean="0">
              <a:latin typeface="Agency FB" panose="020B0503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err="1" smtClean="0">
                <a:solidFill>
                  <a:srgbClr val="FF0000"/>
                </a:solidFill>
                <a:latin typeface="Agency FB" panose="020B0503020202020204" pitchFamily="34" charset="0"/>
              </a:rPr>
              <a:t>Menyesuaikan</a:t>
            </a:r>
            <a:r>
              <a:rPr lang="en-US" sz="2400" dirty="0" smtClean="0">
                <a:solidFill>
                  <a:srgbClr val="FF0000"/>
                </a:solidFill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latin typeface="Agency FB" panose="020B0503020202020204" pitchFamily="34" charset="0"/>
              </a:rPr>
              <a:t>Rencana</a:t>
            </a:r>
            <a:r>
              <a:rPr lang="en-US" sz="2400" dirty="0" smtClean="0">
                <a:solidFill>
                  <a:srgbClr val="FF0000"/>
                </a:solidFill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latin typeface="Agency FB" panose="020B0503020202020204" pitchFamily="34" charset="0"/>
              </a:rPr>
              <a:t>Penarikan</a:t>
            </a:r>
            <a:r>
              <a:rPr lang="en-US" sz="2400" dirty="0" smtClean="0">
                <a:solidFill>
                  <a:srgbClr val="FF0000"/>
                </a:solidFill>
                <a:latin typeface="Agency FB" panose="020B0503020202020204" pitchFamily="34" charset="0"/>
              </a:rPr>
              <a:t> Dana </a:t>
            </a:r>
            <a:r>
              <a:rPr lang="en-US" sz="2400" dirty="0" err="1" smtClean="0">
                <a:solidFill>
                  <a:srgbClr val="FF0000"/>
                </a:solidFill>
                <a:latin typeface="Agency FB" panose="020B0503020202020204" pitchFamily="34" charset="0"/>
              </a:rPr>
              <a:t>bulanan</a:t>
            </a:r>
            <a:r>
              <a:rPr lang="en-US" sz="2400" dirty="0" smtClean="0">
                <a:solidFill>
                  <a:srgbClr val="FF0000"/>
                </a:solidFill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latin typeface="Agency FB" panose="020B0503020202020204" pitchFamily="34" charset="0"/>
              </a:rPr>
              <a:t>pada</a:t>
            </a:r>
            <a:r>
              <a:rPr lang="en-US" sz="2400" dirty="0" smtClean="0">
                <a:solidFill>
                  <a:srgbClr val="FF0000"/>
                </a:solidFill>
                <a:latin typeface="Agency FB" panose="020B0503020202020204" pitchFamily="34" charset="0"/>
              </a:rPr>
              <a:t> menu RUH &gt; POK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err="1">
                <a:latin typeface="Agency FB" panose="020B0503020202020204" pitchFamily="34" charset="0"/>
              </a:rPr>
              <a:t>Menyesuaikan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smtClean="0">
                <a:latin typeface="Agency FB" panose="020B0503020202020204" pitchFamily="34" charset="0"/>
              </a:rPr>
              <a:t>Form </a:t>
            </a:r>
            <a:r>
              <a:rPr lang="en-US" sz="2400" dirty="0" err="1" smtClean="0">
                <a:latin typeface="Agency FB" panose="020B0503020202020204" pitchFamily="34" charset="0"/>
              </a:rPr>
              <a:t>Rencana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Penerimaan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dan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Pendapatan</a:t>
            </a:r>
            <a:endParaRPr lang="en-US" sz="2400" dirty="0" smtClean="0">
              <a:latin typeface="Agency FB" panose="020B0503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err="1" smtClean="0">
                <a:latin typeface="Agency FB" panose="020B0503020202020204" pitchFamily="34" charset="0"/>
              </a:rPr>
              <a:t>Validasi</a:t>
            </a:r>
            <a:r>
              <a:rPr lang="en-US" sz="2400" dirty="0" smtClean="0">
                <a:latin typeface="Agency FB" panose="020B0503020202020204" pitchFamily="34" charset="0"/>
              </a:rPr>
              <a:t> Data </a:t>
            </a:r>
            <a:r>
              <a:rPr lang="en-US" sz="2400" dirty="0" err="1" smtClean="0">
                <a:latin typeface="Agency FB" panose="020B0503020202020204" pitchFamily="34" charset="0"/>
              </a:rPr>
              <a:t>Belanja</a:t>
            </a:r>
            <a:endParaRPr lang="en-US" sz="2400" dirty="0" smtClean="0">
              <a:latin typeface="Agency FB" panose="020B0503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smtClean="0">
                <a:latin typeface="Agency FB" panose="020B0503020202020204" pitchFamily="34" charset="0"/>
              </a:rPr>
              <a:t>Approval </a:t>
            </a:r>
            <a:r>
              <a:rPr lang="en-US" sz="2400" dirty="0" err="1" smtClean="0">
                <a:latin typeface="Agency FB" panose="020B0503020202020204" pitchFamily="34" charset="0"/>
              </a:rPr>
              <a:t>oleh</a:t>
            </a:r>
            <a:r>
              <a:rPr lang="en-US" sz="2400" dirty="0" smtClean="0">
                <a:latin typeface="Agency FB" panose="020B0503020202020204" pitchFamily="34" charset="0"/>
              </a:rPr>
              <a:t> KPA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err="1" smtClean="0">
                <a:latin typeface="Agency FB" panose="020B0503020202020204" pitchFamily="34" charset="0"/>
              </a:rPr>
              <a:t>Pengiriman</a:t>
            </a:r>
            <a:r>
              <a:rPr lang="en-US" sz="2400" dirty="0" smtClean="0">
                <a:latin typeface="Agency FB" panose="020B0503020202020204" pitchFamily="34" charset="0"/>
              </a:rPr>
              <a:t> data </a:t>
            </a:r>
            <a:r>
              <a:rPr lang="en-US" sz="2400" dirty="0" err="1" smtClean="0">
                <a:latin typeface="Agency FB" panose="020B0503020202020204" pitchFamily="34" charset="0"/>
              </a:rPr>
              <a:t>ke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Kanwil</a:t>
            </a:r>
            <a:r>
              <a:rPr lang="en-US" sz="2400" dirty="0" smtClean="0">
                <a:latin typeface="Agency FB" panose="020B0503020202020204" pitchFamily="34" charset="0"/>
              </a:rPr>
              <a:t>/PA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1796527" y="365761"/>
            <a:ext cx="7874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err="1" smtClean="0">
                <a:latin typeface="Agency FB" panose="020B0503020202020204" pitchFamily="34" charset="0"/>
              </a:rPr>
              <a:t>Revisi</a:t>
            </a:r>
            <a:r>
              <a:rPr lang="en-US" sz="3600" b="1" dirty="0" smtClean="0">
                <a:latin typeface="Agency FB" panose="020B0503020202020204" pitchFamily="34" charset="0"/>
              </a:rPr>
              <a:t> DIPA </a:t>
            </a:r>
            <a:r>
              <a:rPr lang="en-US" sz="3600" b="1" dirty="0" err="1" smtClean="0">
                <a:latin typeface="Agency FB" panose="020B0503020202020204" pitchFamily="34" charset="0"/>
              </a:rPr>
              <a:t>pada</a:t>
            </a:r>
            <a:r>
              <a:rPr lang="en-US" sz="3600" b="1" dirty="0" smtClean="0">
                <a:latin typeface="Agency FB" panose="020B0503020202020204" pitchFamily="34" charset="0"/>
              </a:rPr>
              <a:t> </a:t>
            </a:r>
            <a:r>
              <a:rPr lang="en-US" sz="3600" b="1" dirty="0" err="1" smtClean="0">
                <a:latin typeface="Agency FB" panose="020B0503020202020204" pitchFamily="34" charset="0"/>
              </a:rPr>
              <a:t>aplikasi</a:t>
            </a:r>
            <a:r>
              <a:rPr lang="en-US" sz="3600" b="1" dirty="0" smtClean="0">
                <a:latin typeface="Agency FB" panose="020B0503020202020204" pitchFamily="34" charset="0"/>
              </a:rPr>
              <a:t> SAKTI</a:t>
            </a:r>
            <a:endParaRPr lang="en-US" sz="3600" b="1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9427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45167" y="2872291"/>
            <a:ext cx="684186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anose="020B0503020202020204" pitchFamily="34" charset="0"/>
              </a:rPr>
              <a:t>REVISI ANGGARAN LEVEL SATKER</a:t>
            </a:r>
            <a:endParaRPr lang="en-US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5877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 flipH="1">
            <a:off x="153781" y="1796881"/>
            <a:ext cx="3407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err="1" smtClean="0">
                <a:latin typeface="Agency FB" panose="020B0503020202020204" pitchFamily="34" charset="0"/>
              </a:rPr>
              <a:t>Langkah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selanjutnya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setelah</a:t>
            </a:r>
            <a:r>
              <a:rPr lang="en-US" dirty="0" smtClean="0">
                <a:latin typeface="Agency FB" panose="020B0503020202020204" pitchFamily="34" charset="0"/>
              </a:rPr>
              <a:t> form RUH </a:t>
            </a:r>
            <a:r>
              <a:rPr lang="en-US" dirty="0" err="1" smtClean="0">
                <a:latin typeface="Agency FB" panose="020B0503020202020204" pitchFamily="34" charset="0"/>
              </a:rPr>
              <a:t>Belanja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selesai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diinput</a:t>
            </a:r>
            <a:r>
              <a:rPr lang="en-US" dirty="0" smtClean="0">
                <a:latin typeface="Agency FB" panose="020B0503020202020204" pitchFamily="34" charset="0"/>
              </a:rPr>
              <a:t>, </a:t>
            </a:r>
            <a:r>
              <a:rPr lang="en-US" dirty="0" err="1" smtClean="0">
                <a:latin typeface="Agency FB" panose="020B0503020202020204" pitchFamily="34" charset="0"/>
              </a:rPr>
              <a:t>adalah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penyesuaian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rencana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penarikan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dana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bulanan</a:t>
            </a:r>
            <a:r>
              <a:rPr lang="en-US" dirty="0" smtClean="0">
                <a:latin typeface="Agency FB" panose="020B0503020202020204" pitchFamily="34" charset="0"/>
              </a:rPr>
              <a:t> (RPD </a:t>
            </a:r>
            <a:r>
              <a:rPr lang="en-US" dirty="0" err="1" smtClean="0">
                <a:latin typeface="Agency FB" panose="020B0503020202020204" pitchFamily="34" charset="0"/>
              </a:rPr>
              <a:t>Bulanan</a:t>
            </a:r>
            <a:r>
              <a:rPr lang="en-US" dirty="0" smtClean="0">
                <a:latin typeface="Agency FB" panose="020B0503020202020204" pitchFamily="34" charset="0"/>
              </a:rPr>
              <a:t>) yang </a:t>
            </a:r>
            <a:r>
              <a:rPr lang="en-US" dirty="0" err="1" smtClean="0">
                <a:latin typeface="Agency FB" panose="020B0503020202020204" pitchFamily="34" charset="0"/>
              </a:rPr>
              <a:t>dilakukan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melalui</a:t>
            </a:r>
            <a:r>
              <a:rPr lang="en-US" dirty="0" smtClean="0">
                <a:latin typeface="Agency FB" panose="020B0503020202020204" pitchFamily="34" charset="0"/>
              </a:rPr>
              <a:t> menu RUH &gt; POK</a:t>
            </a:r>
            <a:endParaRPr lang="en-US" dirty="0">
              <a:latin typeface="Agency FB" panose="020B0503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 flipH="1">
            <a:off x="153781" y="3431482"/>
            <a:ext cx="3407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err="1" smtClean="0">
                <a:latin typeface="Agency FB" panose="020B0503020202020204" pitchFamily="34" charset="0"/>
              </a:rPr>
              <a:t>Klik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tombol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pencarian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satker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untuk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memilih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satker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dan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menampilkan</a:t>
            </a:r>
            <a:r>
              <a:rPr lang="en-US" dirty="0" smtClean="0">
                <a:latin typeface="Agency FB" panose="020B0503020202020204" pitchFamily="34" charset="0"/>
              </a:rPr>
              <a:t> data POK </a:t>
            </a:r>
            <a:r>
              <a:rPr lang="en-US" dirty="0" err="1" smtClean="0">
                <a:latin typeface="Agency FB" panose="020B0503020202020204" pitchFamily="34" charset="0"/>
              </a:rPr>
              <a:t>untuk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satker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tersebut</a:t>
            </a:r>
            <a:r>
              <a:rPr lang="en-US" dirty="0" smtClean="0">
                <a:latin typeface="Agency FB" panose="020B0503020202020204" pitchFamily="34" charset="0"/>
              </a:rPr>
              <a:t>.</a:t>
            </a:r>
            <a:endParaRPr lang="en-US" dirty="0">
              <a:latin typeface="Agency FB" panose="020B0503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96527" y="365761"/>
            <a:ext cx="7874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err="1" smtClean="0">
                <a:latin typeface="Agency FB" panose="020B0503020202020204" pitchFamily="34" charset="0"/>
              </a:rPr>
              <a:t>Revisi</a:t>
            </a:r>
            <a:r>
              <a:rPr lang="en-US" sz="3600" b="1" dirty="0" smtClean="0">
                <a:latin typeface="Agency FB" panose="020B0503020202020204" pitchFamily="34" charset="0"/>
              </a:rPr>
              <a:t> DIPA </a:t>
            </a:r>
            <a:r>
              <a:rPr lang="en-US" sz="3600" b="1" dirty="0" err="1" smtClean="0">
                <a:latin typeface="Agency FB" panose="020B0503020202020204" pitchFamily="34" charset="0"/>
              </a:rPr>
              <a:t>pada</a:t>
            </a:r>
            <a:r>
              <a:rPr lang="en-US" sz="3600" b="1" dirty="0" smtClean="0">
                <a:latin typeface="Agency FB" panose="020B0503020202020204" pitchFamily="34" charset="0"/>
              </a:rPr>
              <a:t> </a:t>
            </a:r>
            <a:r>
              <a:rPr lang="en-US" sz="3600" b="1" dirty="0" err="1" smtClean="0">
                <a:latin typeface="Agency FB" panose="020B0503020202020204" pitchFamily="34" charset="0"/>
              </a:rPr>
              <a:t>aplikasi</a:t>
            </a:r>
            <a:r>
              <a:rPr lang="en-US" sz="3600" b="1" dirty="0" smtClean="0">
                <a:latin typeface="Agency FB" panose="020B0503020202020204" pitchFamily="34" charset="0"/>
              </a:rPr>
              <a:t> SAKTI</a:t>
            </a:r>
            <a:endParaRPr lang="en-US" sz="3600" b="1" dirty="0">
              <a:latin typeface="Agency FB" panose="020B0503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7454" y="1351476"/>
            <a:ext cx="7549109" cy="4804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186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60950" y="3004623"/>
            <a:ext cx="5152722" cy="3010481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 flipH="1">
            <a:off x="132264" y="1897791"/>
            <a:ext cx="509595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err="1" smtClean="0">
                <a:latin typeface="Agency FB" panose="020B0503020202020204" pitchFamily="34" charset="0"/>
              </a:rPr>
              <a:t>Klik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tombol</a:t>
            </a:r>
            <a:r>
              <a:rPr lang="en-US" dirty="0" smtClean="0">
                <a:latin typeface="Agency FB" panose="020B0503020202020204" pitchFamily="34" charset="0"/>
              </a:rPr>
              <a:t> “</a:t>
            </a:r>
            <a:r>
              <a:rPr lang="en-US" dirty="0" err="1" smtClean="0">
                <a:latin typeface="Agency FB" panose="020B0503020202020204" pitchFamily="34" charset="0"/>
              </a:rPr>
              <a:t>Renc</a:t>
            </a:r>
            <a:r>
              <a:rPr lang="en-US" dirty="0" smtClean="0">
                <a:latin typeface="Agency FB" panose="020B0503020202020204" pitchFamily="34" charset="0"/>
              </a:rPr>
              <a:t>. </a:t>
            </a:r>
            <a:r>
              <a:rPr lang="en-US" dirty="0" err="1" smtClean="0">
                <a:latin typeface="Agency FB" panose="020B0503020202020204" pitchFamily="34" charset="0"/>
              </a:rPr>
              <a:t>Penarikan</a:t>
            </a:r>
            <a:r>
              <a:rPr lang="en-US" dirty="0" smtClean="0">
                <a:latin typeface="Agency FB" panose="020B0503020202020204" pitchFamily="34" charset="0"/>
              </a:rPr>
              <a:t> yang </a:t>
            </a:r>
            <a:r>
              <a:rPr lang="en-US" dirty="0" err="1" smtClean="0">
                <a:latin typeface="Agency FB" panose="020B0503020202020204" pitchFamily="34" charset="0"/>
              </a:rPr>
              <a:t>masih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belum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sesuai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smtClean="0">
                <a:latin typeface="Agency FB" panose="020B0503020202020204" pitchFamily="34" charset="0"/>
              </a:rPr>
              <a:t>(</a:t>
            </a:r>
            <a:r>
              <a:rPr lang="en-US" dirty="0" err="1" smtClean="0">
                <a:latin typeface="Agency FB" panose="020B0503020202020204" pitchFamily="34" charset="0"/>
              </a:rPr>
              <a:t>berwarna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merah</a:t>
            </a:r>
            <a:r>
              <a:rPr lang="en-US" dirty="0" smtClean="0">
                <a:latin typeface="Agency FB" panose="020B0503020202020204" pitchFamily="34" charset="0"/>
              </a:rPr>
              <a:t>) </a:t>
            </a:r>
            <a:r>
              <a:rPr lang="en-US" dirty="0" err="1" smtClean="0">
                <a:latin typeface="Agency FB" panose="020B0503020202020204" pitchFamily="34" charset="0"/>
              </a:rPr>
              <a:t>untuk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menyesuaikan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rencana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penarikan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bulanan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untuk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komponen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tersebut</a:t>
            </a:r>
            <a:endParaRPr lang="en-US" dirty="0">
              <a:latin typeface="Agency FB" panose="020B0503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 flipH="1">
            <a:off x="132262" y="3494202"/>
            <a:ext cx="5095951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err="1" smtClean="0">
                <a:latin typeface="Agency FB" panose="020B0503020202020204" pitchFamily="34" charset="0"/>
              </a:rPr>
              <a:t>Setelah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itu</a:t>
            </a:r>
            <a:r>
              <a:rPr lang="en-US" dirty="0" smtClean="0">
                <a:latin typeface="Agency FB" panose="020B0503020202020204" pitchFamily="34" charset="0"/>
              </a:rPr>
              <a:t>, </a:t>
            </a:r>
            <a:r>
              <a:rPr lang="en-US" dirty="0" err="1" smtClean="0">
                <a:latin typeface="Agency FB" panose="020B0503020202020204" pitchFamily="34" charset="0"/>
              </a:rPr>
              <a:t>pada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bagian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bawah</a:t>
            </a:r>
            <a:r>
              <a:rPr lang="en-US" dirty="0" smtClean="0">
                <a:latin typeface="Agency FB" panose="020B0503020202020204" pitchFamily="34" charset="0"/>
              </a:rPr>
              <a:t> form </a:t>
            </a:r>
            <a:r>
              <a:rPr lang="en-US" dirty="0" err="1" smtClean="0">
                <a:latin typeface="Agency FB" panose="020B0503020202020204" pitchFamily="34" charset="0"/>
              </a:rPr>
              <a:t>terdapat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fitur</a:t>
            </a:r>
            <a:r>
              <a:rPr lang="en-US" dirty="0" smtClean="0">
                <a:latin typeface="Agency FB" panose="020B0503020202020204" pitchFamily="34" charset="0"/>
              </a:rPr>
              <a:t> “</a:t>
            </a:r>
            <a:r>
              <a:rPr lang="en-US" dirty="0" err="1" smtClean="0">
                <a:latin typeface="Agency FB" panose="020B0503020202020204" pitchFamily="34" charset="0"/>
              </a:rPr>
              <a:t>Tayang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sampai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dengan</a:t>
            </a:r>
            <a:r>
              <a:rPr lang="en-US" dirty="0" smtClean="0">
                <a:latin typeface="Agency FB" panose="020B0503020202020204" pitchFamily="34" charset="0"/>
              </a:rPr>
              <a:t> level </a:t>
            </a:r>
            <a:r>
              <a:rPr lang="en-US" dirty="0" err="1" smtClean="0">
                <a:latin typeface="Agency FB" panose="020B0503020202020204" pitchFamily="34" charset="0"/>
              </a:rPr>
              <a:t>Komponen</a:t>
            </a:r>
            <a:r>
              <a:rPr lang="en-US" dirty="0" smtClean="0">
                <a:latin typeface="Agency FB" panose="020B0503020202020204" pitchFamily="34" charset="0"/>
              </a:rPr>
              <a:t>” </a:t>
            </a:r>
            <a:r>
              <a:rPr lang="en-US" dirty="0" err="1" smtClean="0">
                <a:latin typeface="Agency FB" panose="020B0503020202020204" pitchFamily="34" charset="0"/>
              </a:rPr>
              <a:t>dan</a:t>
            </a:r>
            <a:r>
              <a:rPr lang="en-US" dirty="0" smtClean="0">
                <a:latin typeface="Agency FB" panose="020B0503020202020204" pitchFamily="34" charset="0"/>
              </a:rPr>
              <a:t> “</a:t>
            </a:r>
            <a:r>
              <a:rPr lang="en-US" dirty="0" err="1" smtClean="0">
                <a:latin typeface="Agency FB" panose="020B0503020202020204" pitchFamily="34" charset="0"/>
              </a:rPr>
              <a:t>Tayang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Semua</a:t>
            </a:r>
            <a:r>
              <a:rPr lang="en-US" dirty="0" smtClean="0">
                <a:latin typeface="Agency FB" panose="020B0503020202020204" pitchFamily="34" charset="0"/>
              </a:rPr>
              <a:t>” </a:t>
            </a:r>
            <a:r>
              <a:rPr lang="en-US" dirty="0" err="1" smtClean="0">
                <a:latin typeface="Agency FB" panose="020B0503020202020204" pitchFamily="34" charset="0"/>
              </a:rPr>
              <a:t>untuk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memeriksa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lebih</a:t>
            </a:r>
            <a:r>
              <a:rPr lang="en-US" dirty="0" smtClean="0">
                <a:latin typeface="Agency FB" panose="020B0503020202020204" pitchFamily="34" charset="0"/>
              </a:rPr>
              <a:t> detail </a:t>
            </a:r>
            <a:r>
              <a:rPr lang="en-US" dirty="0" err="1" smtClean="0">
                <a:latin typeface="Agency FB" panose="020B0503020202020204" pitchFamily="34" charset="0"/>
              </a:rPr>
              <a:t>terkait</a:t>
            </a:r>
            <a:r>
              <a:rPr lang="en-US" dirty="0" smtClean="0">
                <a:latin typeface="Agency FB" panose="020B0503020202020204" pitchFamily="34" charset="0"/>
              </a:rPr>
              <a:t> detail yang </a:t>
            </a:r>
            <a:r>
              <a:rPr lang="en-US" dirty="0" err="1" smtClean="0">
                <a:latin typeface="Agency FB" panose="020B0503020202020204" pitchFamily="34" charset="0"/>
              </a:rPr>
              <a:t>belum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sesuai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rencana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penarikannya</a:t>
            </a:r>
            <a:r>
              <a:rPr lang="en-US" dirty="0" smtClean="0">
                <a:latin typeface="Agency FB" panose="020B0503020202020204" pitchFamily="34" charset="0"/>
              </a:rPr>
              <a:t>.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err="1" smtClean="0">
                <a:latin typeface="Agency FB" panose="020B0503020202020204" pitchFamily="34" charset="0"/>
              </a:rPr>
              <a:t>Apabila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masih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terdapat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ketidak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sesuaian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pada</a:t>
            </a:r>
            <a:r>
              <a:rPr lang="en-US" dirty="0" smtClean="0">
                <a:latin typeface="Agency FB" panose="020B0503020202020204" pitchFamily="34" charset="0"/>
              </a:rPr>
              <a:t> form </a:t>
            </a:r>
            <a:r>
              <a:rPr lang="en-US" dirty="0" err="1" smtClean="0">
                <a:latin typeface="Agency FB" panose="020B0503020202020204" pitchFamily="34" charset="0"/>
              </a:rPr>
              <a:t>ini</a:t>
            </a:r>
            <a:r>
              <a:rPr lang="en-US" dirty="0" smtClean="0">
                <a:latin typeface="Agency FB" panose="020B0503020202020204" pitchFamily="34" charset="0"/>
              </a:rPr>
              <a:t>, </a:t>
            </a:r>
            <a:r>
              <a:rPr lang="en-US" dirty="0" err="1" smtClean="0">
                <a:latin typeface="Agency FB" panose="020B0503020202020204" pitchFamily="34" charset="0"/>
              </a:rPr>
              <a:t>akan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dapat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diidentifikasi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pada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saat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melakukan</a:t>
            </a:r>
            <a:r>
              <a:rPr lang="en-US" dirty="0" smtClean="0">
                <a:latin typeface="Agency FB" panose="020B0503020202020204" pitchFamily="34" charset="0"/>
              </a:rPr>
              <a:t> menu “</a:t>
            </a:r>
            <a:r>
              <a:rPr lang="en-US" dirty="0" err="1" smtClean="0">
                <a:latin typeface="Agency FB" panose="020B0503020202020204" pitchFamily="34" charset="0"/>
              </a:rPr>
              <a:t>Validasi</a:t>
            </a:r>
            <a:r>
              <a:rPr lang="en-US" dirty="0" smtClean="0">
                <a:latin typeface="Agency FB" panose="020B0503020202020204" pitchFamily="34" charset="0"/>
              </a:rPr>
              <a:t> Data </a:t>
            </a:r>
            <a:r>
              <a:rPr lang="en-US" dirty="0" err="1" smtClean="0">
                <a:latin typeface="Agency FB" panose="020B0503020202020204" pitchFamily="34" charset="0"/>
              </a:rPr>
              <a:t>Belanja</a:t>
            </a:r>
            <a:r>
              <a:rPr lang="en-US" dirty="0" smtClean="0">
                <a:latin typeface="Agency FB" panose="020B0503020202020204" pitchFamily="34" charset="0"/>
              </a:rPr>
              <a:t>” </a:t>
            </a:r>
            <a:r>
              <a:rPr lang="en-US" dirty="0" err="1" smtClean="0">
                <a:latin typeface="Agency FB" panose="020B0503020202020204" pitchFamily="34" charset="0"/>
              </a:rPr>
              <a:t>dengan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kode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kesalahan</a:t>
            </a:r>
            <a:r>
              <a:rPr lang="en-US" dirty="0" smtClean="0">
                <a:latin typeface="Agency FB" panose="020B0503020202020204" pitchFamily="34" charset="0"/>
              </a:rPr>
              <a:t> 053. </a:t>
            </a:r>
            <a:endParaRPr lang="en-US" dirty="0">
              <a:latin typeface="Agency FB" panose="020B0503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 flipH="1">
            <a:off x="132263" y="2834496"/>
            <a:ext cx="509595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err="1" smtClean="0">
                <a:latin typeface="Agency FB" panose="020B0503020202020204" pitchFamily="34" charset="0"/>
              </a:rPr>
              <a:t>Atau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klik</a:t>
            </a:r>
            <a:r>
              <a:rPr lang="en-US" dirty="0" smtClean="0">
                <a:latin typeface="Agency FB" panose="020B0503020202020204" pitchFamily="34" charset="0"/>
              </a:rPr>
              <a:t> icon expand (v) </a:t>
            </a:r>
            <a:r>
              <a:rPr lang="en-US" dirty="0" err="1" smtClean="0">
                <a:latin typeface="Agency FB" panose="020B0503020202020204" pitchFamily="34" charset="0"/>
              </a:rPr>
              <a:t>pada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komponen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untuk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menyesuaikan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rencana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penarikan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dari</a:t>
            </a:r>
            <a:r>
              <a:rPr lang="en-US" dirty="0" smtClean="0">
                <a:latin typeface="Agency FB" panose="020B0503020202020204" pitchFamily="34" charset="0"/>
              </a:rPr>
              <a:t> level detail.</a:t>
            </a:r>
            <a:endParaRPr lang="en-US" dirty="0">
              <a:latin typeface="Agency FB" panose="020B0503020202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75642" y="1454455"/>
            <a:ext cx="6497428" cy="152975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796527" y="365761"/>
            <a:ext cx="7874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err="1" smtClean="0">
                <a:latin typeface="Agency FB" panose="020B0503020202020204" pitchFamily="34" charset="0"/>
              </a:rPr>
              <a:t>Revisi</a:t>
            </a:r>
            <a:r>
              <a:rPr lang="en-US" sz="3600" b="1" dirty="0" smtClean="0">
                <a:latin typeface="Agency FB" panose="020B0503020202020204" pitchFamily="34" charset="0"/>
              </a:rPr>
              <a:t> </a:t>
            </a:r>
            <a:r>
              <a:rPr lang="en-US" sz="3600" b="1" dirty="0">
                <a:latin typeface="Agency FB" panose="020B0503020202020204" pitchFamily="34" charset="0"/>
              </a:rPr>
              <a:t>DIPA </a:t>
            </a:r>
            <a:r>
              <a:rPr lang="en-US" sz="3600" b="1" dirty="0" err="1" smtClean="0">
                <a:latin typeface="Agency FB" panose="020B0503020202020204" pitchFamily="34" charset="0"/>
              </a:rPr>
              <a:t>pada</a:t>
            </a:r>
            <a:r>
              <a:rPr lang="en-US" sz="3600" b="1" dirty="0" smtClean="0">
                <a:latin typeface="Agency FB" panose="020B0503020202020204" pitchFamily="34" charset="0"/>
              </a:rPr>
              <a:t> </a:t>
            </a:r>
            <a:r>
              <a:rPr lang="en-US" sz="3600" b="1" dirty="0" err="1" smtClean="0">
                <a:latin typeface="Agency FB" panose="020B0503020202020204" pitchFamily="34" charset="0"/>
              </a:rPr>
              <a:t>aplikasi</a:t>
            </a:r>
            <a:r>
              <a:rPr lang="en-US" sz="3600" b="1" dirty="0" smtClean="0">
                <a:latin typeface="Agency FB" panose="020B0503020202020204" pitchFamily="34" charset="0"/>
              </a:rPr>
              <a:t> SAKTI</a:t>
            </a:r>
            <a:endParaRPr lang="en-US" sz="3600" b="1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6327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2764" y="1897791"/>
            <a:ext cx="7706801" cy="3600953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 flipH="1">
            <a:off x="132264" y="1897791"/>
            <a:ext cx="390185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err="1" smtClean="0">
                <a:latin typeface="Agency FB" panose="020B0503020202020204" pitchFamily="34" charset="0"/>
              </a:rPr>
              <a:t>Dapat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dilihat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masih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ada</a:t>
            </a:r>
            <a:r>
              <a:rPr lang="en-US" dirty="0" smtClean="0">
                <a:latin typeface="Agency FB" panose="020B0503020202020204" pitchFamily="34" charset="0"/>
              </a:rPr>
              <a:t> data </a:t>
            </a:r>
            <a:r>
              <a:rPr lang="en-US" dirty="0" err="1" smtClean="0">
                <a:latin typeface="Agency FB" panose="020B0503020202020204" pitchFamily="34" charset="0"/>
              </a:rPr>
              <a:t>penarikan</a:t>
            </a:r>
            <a:r>
              <a:rPr lang="en-US" dirty="0" smtClean="0">
                <a:latin typeface="Agency FB" panose="020B0503020202020204" pitchFamily="34" charset="0"/>
              </a:rPr>
              <a:t> yang </a:t>
            </a:r>
            <a:r>
              <a:rPr lang="en-US" dirty="0" err="1" smtClean="0">
                <a:latin typeface="Agency FB" panose="020B0503020202020204" pitchFamily="34" charset="0"/>
              </a:rPr>
              <a:t>belum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disesuaikan</a:t>
            </a:r>
            <a:r>
              <a:rPr lang="en-US" dirty="0" smtClean="0">
                <a:latin typeface="Agency FB" panose="020B0503020202020204" pitchFamily="34" charset="0"/>
              </a:rPr>
              <a:t> (</a:t>
            </a:r>
            <a:r>
              <a:rPr lang="en-US" dirty="0" err="1" smtClean="0">
                <a:latin typeface="Agency FB" panose="020B0503020202020204" pitchFamily="34" charset="0"/>
              </a:rPr>
              <a:t>pada</a:t>
            </a:r>
            <a:r>
              <a:rPr lang="en-US" dirty="0" smtClean="0">
                <a:latin typeface="Agency FB" panose="020B0503020202020204" pitchFamily="34" charset="0"/>
              </a:rPr>
              <a:t> menu </a:t>
            </a:r>
            <a:r>
              <a:rPr lang="en-US" dirty="0" err="1" smtClean="0">
                <a:latin typeface="Agency FB" panose="020B0503020202020204" pitchFamily="34" charset="0"/>
              </a:rPr>
              <a:t>Validasi</a:t>
            </a:r>
            <a:r>
              <a:rPr lang="en-US" dirty="0" smtClean="0">
                <a:latin typeface="Agency FB" panose="020B0503020202020204" pitchFamily="34" charset="0"/>
              </a:rPr>
              <a:t> Data </a:t>
            </a:r>
            <a:r>
              <a:rPr lang="en-US" dirty="0" err="1" smtClean="0">
                <a:latin typeface="Agency FB" panose="020B0503020202020204" pitchFamily="34" charset="0"/>
              </a:rPr>
              <a:t>Belanja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akan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terlihat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dengan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kode</a:t>
            </a:r>
            <a:r>
              <a:rPr lang="en-US" dirty="0" smtClean="0">
                <a:latin typeface="Agency FB" panose="020B0503020202020204" pitchFamily="34" charset="0"/>
              </a:rPr>
              <a:t> error 053)</a:t>
            </a:r>
            <a:endParaRPr lang="en-US" dirty="0">
              <a:latin typeface="Agency FB" panose="020B0503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 flipH="1">
            <a:off x="132264" y="2821121"/>
            <a:ext cx="390185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err="1" smtClean="0">
                <a:latin typeface="Agency FB" panose="020B0503020202020204" pitchFamily="34" charset="0"/>
              </a:rPr>
              <a:t>Silakan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disesuaikan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rencana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penarikannya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sesuai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dengan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pagu</a:t>
            </a:r>
            <a:r>
              <a:rPr lang="en-US" dirty="0" smtClean="0">
                <a:latin typeface="Agency FB" panose="020B0503020202020204" pitchFamily="34" charset="0"/>
              </a:rPr>
              <a:t> yang </a:t>
            </a:r>
            <a:r>
              <a:rPr lang="en-US" dirty="0" err="1" smtClean="0">
                <a:latin typeface="Agency FB" panose="020B0503020202020204" pitchFamily="34" charset="0"/>
              </a:rPr>
              <a:t>ada</a:t>
            </a:r>
            <a:r>
              <a:rPr lang="en-US" dirty="0" smtClean="0">
                <a:latin typeface="Agency FB" panose="020B0503020202020204" pitchFamily="34" charset="0"/>
              </a:rPr>
              <a:t>.</a:t>
            </a:r>
            <a:endParaRPr lang="en-US" dirty="0">
              <a:latin typeface="Agency FB" panose="020B0503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6527" y="365761"/>
            <a:ext cx="7874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err="1" smtClean="0">
                <a:latin typeface="Agency FB" panose="020B0503020202020204" pitchFamily="34" charset="0"/>
              </a:rPr>
              <a:t>Revisi</a:t>
            </a:r>
            <a:r>
              <a:rPr lang="en-US" sz="3600" b="1" dirty="0" smtClean="0">
                <a:latin typeface="Agency FB" panose="020B0503020202020204" pitchFamily="34" charset="0"/>
              </a:rPr>
              <a:t> DIPA </a:t>
            </a:r>
            <a:r>
              <a:rPr lang="en-US" sz="3600" b="1" dirty="0" err="1" smtClean="0">
                <a:latin typeface="Agency FB" panose="020B0503020202020204" pitchFamily="34" charset="0"/>
              </a:rPr>
              <a:t>pada</a:t>
            </a:r>
            <a:r>
              <a:rPr lang="en-US" sz="3600" b="1" dirty="0" smtClean="0">
                <a:latin typeface="Agency FB" panose="020B0503020202020204" pitchFamily="34" charset="0"/>
              </a:rPr>
              <a:t> </a:t>
            </a:r>
            <a:r>
              <a:rPr lang="en-US" sz="3600" b="1" dirty="0" err="1" smtClean="0">
                <a:latin typeface="Agency FB" panose="020B0503020202020204" pitchFamily="34" charset="0"/>
              </a:rPr>
              <a:t>aplikasi</a:t>
            </a:r>
            <a:r>
              <a:rPr lang="en-US" sz="3600" b="1" dirty="0" smtClean="0">
                <a:latin typeface="Agency FB" panose="020B0503020202020204" pitchFamily="34" charset="0"/>
              </a:rPr>
              <a:t> SAKTI</a:t>
            </a:r>
            <a:endParaRPr lang="en-US" sz="3600" b="1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1003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 flipH="1">
            <a:off x="207567" y="1618092"/>
            <a:ext cx="598883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err="1" smtClean="0">
                <a:latin typeface="Agency FB" panose="020B0503020202020204" pitchFamily="34" charset="0"/>
              </a:rPr>
              <a:t>Setelah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mengklik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tombol</a:t>
            </a:r>
            <a:r>
              <a:rPr lang="en-US" dirty="0" smtClean="0">
                <a:latin typeface="Agency FB" panose="020B0503020202020204" pitchFamily="34" charset="0"/>
              </a:rPr>
              <a:t> “</a:t>
            </a:r>
            <a:r>
              <a:rPr lang="en-US" dirty="0" err="1" smtClean="0">
                <a:latin typeface="Agency FB" panose="020B0503020202020204" pitchFamily="34" charset="0"/>
              </a:rPr>
              <a:t>Renc</a:t>
            </a:r>
            <a:r>
              <a:rPr lang="en-US" dirty="0" smtClean="0">
                <a:latin typeface="Agency FB" panose="020B0503020202020204" pitchFamily="34" charset="0"/>
              </a:rPr>
              <a:t>. </a:t>
            </a:r>
            <a:r>
              <a:rPr lang="en-US" dirty="0" err="1" smtClean="0">
                <a:latin typeface="Agency FB" panose="020B0503020202020204" pitchFamily="34" charset="0"/>
              </a:rPr>
              <a:t>Penarikan</a:t>
            </a:r>
            <a:r>
              <a:rPr lang="en-US" dirty="0" smtClean="0">
                <a:latin typeface="Agency FB" panose="020B0503020202020204" pitchFamily="34" charset="0"/>
              </a:rPr>
              <a:t>” </a:t>
            </a:r>
            <a:r>
              <a:rPr lang="en-US" dirty="0" err="1" smtClean="0">
                <a:latin typeface="Agency FB" panose="020B0503020202020204" pitchFamily="34" charset="0"/>
              </a:rPr>
              <a:t>maka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akan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muncul</a:t>
            </a:r>
            <a:r>
              <a:rPr lang="en-US" dirty="0" smtClean="0">
                <a:latin typeface="Agency FB" panose="020B0503020202020204" pitchFamily="34" charset="0"/>
              </a:rPr>
              <a:t> dialog box </a:t>
            </a:r>
            <a:r>
              <a:rPr lang="en-US" dirty="0" err="1" smtClean="0">
                <a:latin typeface="Agency FB" panose="020B0503020202020204" pitchFamily="34" charset="0"/>
              </a:rPr>
              <a:t>seperti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berikut</a:t>
            </a:r>
            <a:r>
              <a:rPr lang="en-US" dirty="0" smtClean="0">
                <a:latin typeface="Agency FB" panose="020B0503020202020204" pitchFamily="34" charset="0"/>
              </a:rPr>
              <a:t>.</a:t>
            </a:r>
            <a:endParaRPr lang="en-US" dirty="0">
              <a:latin typeface="Agency FB" panose="020B0503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4855" y="1618092"/>
            <a:ext cx="5218409" cy="4276343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 flipH="1">
            <a:off x="207567" y="2264423"/>
            <a:ext cx="598883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err="1" smtClean="0">
                <a:latin typeface="Agency FB" panose="020B0503020202020204" pitchFamily="34" charset="0"/>
              </a:rPr>
              <a:t>Pagu</a:t>
            </a:r>
            <a:r>
              <a:rPr lang="en-US" dirty="0" smtClean="0">
                <a:latin typeface="Agency FB" panose="020B0503020202020204" pitchFamily="34" charset="0"/>
              </a:rPr>
              <a:t> yang </a:t>
            </a:r>
            <a:r>
              <a:rPr lang="en-US" dirty="0" err="1" smtClean="0">
                <a:latin typeface="Agency FB" panose="020B0503020202020204" pitchFamily="34" charset="0"/>
              </a:rPr>
              <a:t>telah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disediakan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harus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tidak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bersisa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sehingga</a:t>
            </a:r>
            <a:r>
              <a:rPr lang="en-US" dirty="0" smtClean="0">
                <a:latin typeface="Agency FB" panose="020B0503020202020204" pitchFamily="34" charset="0"/>
              </a:rPr>
              <a:t> POK </a:t>
            </a:r>
            <a:r>
              <a:rPr lang="en-US" dirty="0" err="1" smtClean="0">
                <a:latin typeface="Agency FB" panose="020B0503020202020204" pitchFamily="34" charset="0"/>
              </a:rPr>
              <a:t>dapat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divalidasi</a:t>
            </a:r>
            <a:r>
              <a:rPr lang="en-US" dirty="0" smtClean="0">
                <a:latin typeface="Agency FB" panose="020B0503020202020204" pitchFamily="34" charset="0"/>
              </a:rPr>
              <a:t>.</a:t>
            </a:r>
            <a:endParaRPr lang="en-US" dirty="0">
              <a:latin typeface="Agency FB" panose="020B0503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6527" y="365761"/>
            <a:ext cx="7874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err="1" smtClean="0">
                <a:latin typeface="Agency FB" panose="020B0503020202020204" pitchFamily="34" charset="0"/>
              </a:rPr>
              <a:t>Revisi</a:t>
            </a:r>
            <a:r>
              <a:rPr lang="en-US" sz="3600" b="1" dirty="0" smtClean="0">
                <a:latin typeface="Agency FB" panose="020B0503020202020204" pitchFamily="34" charset="0"/>
              </a:rPr>
              <a:t> DIPA </a:t>
            </a:r>
            <a:r>
              <a:rPr lang="en-US" sz="3600" b="1" dirty="0" err="1" smtClean="0">
                <a:latin typeface="Agency FB" panose="020B0503020202020204" pitchFamily="34" charset="0"/>
              </a:rPr>
              <a:t>pada</a:t>
            </a:r>
            <a:r>
              <a:rPr lang="en-US" sz="3600" b="1" dirty="0" smtClean="0">
                <a:latin typeface="Agency FB" panose="020B0503020202020204" pitchFamily="34" charset="0"/>
              </a:rPr>
              <a:t> </a:t>
            </a:r>
            <a:r>
              <a:rPr lang="en-US" sz="3600" b="1" dirty="0" err="1" smtClean="0">
                <a:latin typeface="Agency FB" panose="020B0503020202020204" pitchFamily="34" charset="0"/>
              </a:rPr>
              <a:t>aplikasi</a:t>
            </a:r>
            <a:r>
              <a:rPr lang="en-US" sz="3600" b="1" dirty="0" smtClean="0">
                <a:latin typeface="Agency FB" panose="020B0503020202020204" pitchFamily="34" charset="0"/>
              </a:rPr>
              <a:t> SAKTI</a:t>
            </a:r>
            <a:endParaRPr lang="en-US" sz="3600" b="1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0132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73332" y="2324012"/>
            <a:ext cx="7668695" cy="2876951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 flipH="1">
            <a:off x="414508" y="3300822"/>
            <a:ext cx="38588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err="1" smtClean="0">
                <a:latin typeface="Agency FB" panose="020B0503020202020204" pitchFamily="34" charset="0"/>
              </a:rPr>
              <a:t>Setelah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seluruh</a:t>
            </a:r>
            <a:r>
              <a:rPr lang="en-US" dirty="0" smtClean="0">
                <a:latin typeface="Agency FB" panose="020B0503020202020204" pitchFamily="34" charset="0"/>
              </a:rPr>
              <a:t> data </a:t>
            </a:r>
            <a:r>
              <a:rPr lang="en-US" dirty="0" err="1" smtClean="0">
                <a:latin typeface="Agency FB" panose="020B0503020202020204" pitchFamily="34" charset="0"/>
              </a:rPr>
              <a:t>rencana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penarikan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telah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disesuaikan</a:t>
            </a:r>
            <a:r>
              <a:rPr lang="en-US" dirty="0" smtClean="0">
                <a:latin typeface="Agency FB" panose="020B0503020202020204" pitchFamily="34" charset="0"/>
              </a:rPr>
              <a:t>, </a:t>
            </a:r>
            <a:r>
              <a:rPr lang="en-US" dirty="0" err="1" smtClean="0">
                <a:latin typeface="Agency FB" panose="020B0503020202020204" pitchFamily="34" charset="0"/>
              </a:rPr>
              <a:t>maka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dapat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melanjutkan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ke</a:t>
            </a:r>
            <a:r>
              <a:rPr lang="en-US" dirty="0" smtClean="0">
                <a:latin typeface="Agency FB" panose="020B0503020202020204" pitchFamily="34" charset="0"/>
              </a:rPr>
              <a:t> proses </a:t>
            </a:r>
            <a:r>
              <a:rPr lang="en-US" dirty="0" err="1" smtClean="0">
                <a:latin typeface="Agency FB" panose="020B0503020202020204" pitchFamily="34" charset="0"/>
              </a:rPr>
              <a:t>selanjutnya</a:t>
            </a:r>
            <a:r>
              <a:rPr lang="en-US" dirty="0">
                <a:latin typeface="Agency FB" panose="020B0503020202020204" pitchFamily="34" charset="0"/>
              </a:rPr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796527" y="365761"/>
            <a:ext cx="7874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err="1" smtClean="0">
                <a:latin typeface="Agency FB" panose="020B0503020202020204" pitchFamily="34" charset="0"/>
              </a:rPr>
              <a:t>Revisi</a:t>
            </a:r>
            <a:r>
              <a:rPr lang="en-US" sz="3600" b="1" dirty="0" smtClean="0">
                <a:latin typeface="Agency FB" panose="020B0503020202020204" pitchFamily="34" charset="0"/>
              </a:rPr>
              <a:t> DIPA </a:t>
            </a:r>
            <a:r>
              <a:rPr lang="en-US" sz="3600" b="1" dirty="0" err="1" smtClean="0">
                <a:latin typeface="Agency FB" panose="020B0503020202020204" pitchFamily="34" charset="0"/>
              </a:rPr>
              <a:t>pada</a:t>
            </a:r>
            <a:r>
              <a:rPr lang="en-US" sz="3600" b="1" dirty="0" smtClean="0">
                <a:latin typeface="Agency FB" panose="020B0503020202020204" pitchFamily="34" charset="0"/>
              </a:rPr>
              <a:t> </a:t>
            </a:r>
            <a:r>
              <a:rPr lang="en-US" sz="3600" b="1" dirty="0" err="1" smtClean="0">
                <a:latin typeface="Agency FB" panose="020B0503020202020204" pitchFamily="34" charset="0"/>
              </a:rPr>
              <a:t>aplikasi</a:t>
            </a:r>
            <a:r>
              <a:rPr lang="en-US" sz="3600" b="1" dirty="0" smtClean="0">
                <a:latin typeface="Agency FB" panose="020B0503020202020204" pitchFamily="34" charset="0"/>
              </a:rPr>
              <a:t> SAKTI</a:t>
            </a:r>
            <a:endParaRPr lang="en-US" sz="3600" b="1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2082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2428" y="1420009"/>
            <a:ext cx="85738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 smtClean="0">
                <a:latin typeface="Agency FB" panose="020B0503020202020204" pitchFamily="34" charset="0"/>
              </a:rPr>
              <a:t>Proses </a:t>
            </a:r>
            <a:r>
              <a:rPr lang="en-US" sz="2400" u="sng" dirty="0" err="1" smtClean="0">
                <a:latin typeface="Agency FB" panose="020B0503020202020204" pitchFamily="34" charset="0"/>
              </a:rPr>
              <a:t>Revisi</a:t>
            </a:r>
            <a:r>
              <a:rPr lang="en-US" sz="2400" u="sng" dirty="0" smtClean="0">
                <a:latin typeface="Agency FB" panose="020B0503020202020204" pitchFamily="34" charset="0"/>
              </a:rPr>
              <a:t> DIPA</a:t>
            </a:r>
            <a:endParaRPr lang="en-US" sz="2400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2000921" y="1881674"/>
            <a:ext cx="857384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latin typeface="Agency FB" panose="020B0503020202020204" pitchFamily="34" charset="0"/>
              </a:rPr>
              <a:t>Langkah-langkah</a:t>
            </a:r>
            <a:r>
              <a:rPr lang="en-US" sz="2400" dirty="0" smtClean="0">
                <a:latin typeface="Agency FB" panose="020B0503020202020204" pitchFamily="34" charset="0"/>
              </a:rPr>
              <a:t>: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smtClean="0">
                <a:latin typeface="Agency FB" panose="020B0503020202020204" pitchFamily="34" charset="0"/>
              </a:rPr>
              <a:t>Login Operator </a:t>
            </a:r>
            <a:r>
              <a:rPr lang="en-US" sz="2400" dirty="0" err="1" smtClean="0">
                <a:latin typeface="Agency FB" panose="020B0503020202020204" pitchFamily="34" charset="0"/>
              </a:rPr>
              <a:t>Anggaran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pada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tahun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anggaran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berjalan</a:t>
            </a:r>
            <a:endParaRPr lang="en-US" sz="2400" dirty="0" smtClean="0">
              <a:latin typeface="Agency FB" panose="020B0503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smtClean="0">
                <a:latin typeface="Agency FB" panose="020B0503020202020204" pitchFamily="34" charset="0"/>
              </a:rPr>
              <a:t>Menu Utility &gt; </a:t>
            </a:r>
            <a:r>
              <a:rPr lang="en-US" sz="2400" dirty="0" err="1" smtClean="0">
                <a:latin typeface="Agency FB" panose="020B0503020202020204" pitchFamily="34" charset="0"/>
              </a:rPr>
              <a:t>memilih</a:t>
            </a:r>
            <a:r>
              <a:rPr lang="en-US" sz="2400" dirty="0" smtClean="0">
                <a:latin typeface="Agency FB" panose="020B0503020202020204" pitchFamily="34" charset="0"/>
              </a:rPr>
              <a:t> status history &gt; </a:t>
            </a:r>
            <a:r>
              <a:rPr lang="en-US" sz="2400" dirty="0" err="1" smtClean="0">
                <a:latin typeface="Agency FB" panose="020B0503020202020204" pitchFamily="34" charset="0"/>
              </a:rPr>
              <a:t>Klik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tombol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Usulan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Revisi</a:t>
            </a:r>
            <a:r>
              <a:rPr lang="en-US" sz="2400" dirty="0" smtClean="0">
                <a:latin typeface="Agency FB" panose="020B0503020202020204" pitchFamily="34" charset="0"/>
              </a:rPr>
              <a:t> DIPA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smtClean="0">
                <a:latin typeface="Agency FB" panose="020B0503020202020204" pitchFamily="34" charset="0"/>
              </a:rPr>
              <a:t>Menu RUH &gt; </a:t>
            </a:r>
            <a:r>
              <a:rPr lang="en-US" sz="2400" dirty="0" err="1" smtClean="0">
                <a:latin typeface="Agency FB" panose="020B0503020202020204" pitchFamily="34" charset="0"/>
              </a:rPr>
              <a:t>Belanja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untuk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mengedit</a:t>
            </a:r>
            <a:r>
              <a:rPr lang="en-US" sz="2400" dirty="0" smtClean="0">
                <a:latin typeface="Agency FB" panose="020B0503020202020204" pitchFamily="34" charset="0"/>
              </a:rPr>
              <a:t> data yang </a:t>
            </a:r>
            <a:r>
              <a:rPr lang="en-US" sz="2400" dirty="0" err="1" smtClean="0">
                <a:latin typeface="Agency FB" panose="020B0503020202020204" pitchFamily="34" charset="0"/>
              </a:rPr>
              <a:t>telah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dibentuk</a:t>
            </a:r>
            <a:endParaRPr lang="en-US" sz="2400" dirty="0" smtClean="0">
              <a:latin typeface="Agency FB" panose="020B0503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err="1" smtClean="0">
                <a:latin typeface="Agency FB" panose="020B0503020202020204" pitchFamily="34" charset="0"/>
              </a:rPr>
              <a:t>Menyesuaikan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Rencana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Penarikan</a:t>
            </a:r>
            <a:r>
              <a:rPr lang="en-US" sz="2400" dirty="0" smtClean="0">
                <a:latin typeface="Agency FB" panose="020B0503020202020204" pitchFamily="34" charset="0"/>
              </a:rPr>
              <a:t> Dana </a:t>
            </a:r>
            <a:r>
              <a:rPr lang="en-US" sz="2400" dirty="0" err="1" smtClean="0">
                <a:latin typeface="Agency FB" panose="020B0503020202020204" pitchFamily="34" charset="0"/>
              </a:rPr>
              <a:t>bulanan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pada</a:t>
            </a:r>
            <a:r>
              <a:rPr lang="en-US" sz="2400" dirty="0" smtClean="0">
                <a:latin typeface="Agency FB" panose="020B0503020202020204" pitchFamily="34" charset="0"/>
              </a:rPr>
              <a:t> menu RUH &gt; POK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err="1" smtClean="0">
                <a:solidFill>
                  <a:srgbClr val="FF0000"/>
                </a:solidFill>
                <a:latin typeface="Agency FB" panose="020B0503020202020204" pitchFamily="34" charset="0"/>
              </a:rPr>
              <a:t>Menyesuaikan</a:t>
            </a:r>
            <a:r>
              <a:rPr lang="en-US" sz="2400" dirty="0" smtClean="0">
                <a:solidFill>
                  <a:srgbClr val="FF0000"/>
                </a:solidFill>
                <a:latin typeface="Agency FB" panose="020B0503020202020204" pitchFamily="34" charset="0"/>
              </a:rPr>
              <a:t> Form </a:t>
            </a:r>
            <a:r>
              <a:rPr lang="en-US" sz="2400" dirty="0" err="1" smtClean="0">
                <a:solidFill>
                  <a:srgbClr val="FF0000"/>
                </a:solidFill>
                <a:latin typeface="Agency FB" panose="020B0503020202020204" pitchFamily="34" charset="0"/>
              </a:rPr>
              <a:t>Rencana</a:t>
            </a:r>
            <a:r>
              <a:rPr lang="en-US" sz="2400" dirty="0" smtClean="0">
                <a:solidFill>
                  <a:srgbClr val="FF0000"/>
                </a:solidFill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latin typeface="Agency FB" panose="020B0503020202020204" pitchFamily="34" charset="0"/>
              </a:rPr>
              <a:t>Penerimaan</a:t>
            </a:r>
            <a:r>
              <a:rPr lang="en-US" sz="2400" dirty="0" smtClean="0">
                <a:solidFill>
                  <a:srgbClr val="FF0000"/>
                </a:solidFill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latin typeface="Agency FB" panose="020B0503020202020204" pitchFamily="34" charset="0"/>
              </a:rPr>
              <a:t>dan</a:t>
            </a:r>
            <a:r>
              <a:rPr lang="en-US" sz="2400" dirty="0" smtClean="0">
                <a:solidFill>
                  <a:srgbClr val="FF0000"/>
                </a:solidFill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latin typeface="Agency FB" panose="020B0503020202020204" pitchFamily="34" charset="0"/>
              </a:rPr>
              <a:t>Pendapatan</a:t>
            </a:r>
            <a:endParaRPr lang="en-US" sz="2400" dirty="0" smtClean="0">
              <a:solidFill>
                <a:srgbClr val="FF0000"/>
              </a:solidFill>
              <a:latin typeface="Agency FB" panose="020B0503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err="1" smtClean="0">
                <a:latin typeface="Agency FB" panose="020B0503020202020204" pitchFamily="34" charset="0"/>
              </a:rPr>
              <a:t>Validasi</a:t>
            </a:r>
            <a:r>
              <a:rPr lang="en-US" sz="2400" dirty="0" smtClean="0">
                <a:latin typeface="Agency FB" panose="020B0503020202020204" pitchFamily="34" charset="0"/>
              </a:rPr>
              <a:t> Data </a:t>
            </a:r>
            <a:r>
              <a:rPr lang="en-US" sz="2400" dirty="0" err="1" smtClean="0">
                <a:latin typeface="Agency FB" panose="020B0503020202020204" pitchFamily="34" charset="0"/>
              </a:rPr>
              <a:t>Belanja</a:t>
            </a:r>
            <a:endParaRPr lang="en-US" sz="2400" dirty="0" smtClean="0">
              <a:latin typeface="Agency FB" panose="020B0503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smtClean="0">
                <a:latin typeface="Agency FB" panose="020B0503020202020204" pitchFamily="34" charset="0"/>
              </a:rPr>
              <a:t>Approval </a:t>
            </a:r>
            <a:r>
              <a:rPr lang="en-US" sz="2400" dirty="0" err="1" smtClean="0">
                <a:latin typeface="Agency FB" panose="020B0503020202020204" pitchFamily="34" charset="0"/>
              </a:rPr>
              <a:t>oleh</a:t>
            </a:r>
            <a:r>
              <a:rPr lang="en-US" sz="2400" dirty="0" smtClean="0">
                <a:latin typeface="Agency FB" panose="020B0503020202020204" pitchFamily="34" charset="0"/>
              </a:rPr>
              <a:t> KPA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err="1" smtClean="0">
                <a:latin typeface="Agency FB" panose="020B0503020202020204" pitchFamily="34" charset="0"/>
              </a:rPr>
              <a:t>Pengiriman</a:t>
            </a:r>
            <a:r>
              <a:rPr lang="en-US" sz="2400" dirty="0" smtClean="0">
                <a:latin typeface="Agency FB" panose="020B0503020202020204" pitchFamily="34" charset="0"/>
              </a:rPr>
              <a:t> data </a:t>
            </a:r>
            <a:r>
              <a:rPr lang="en-US" sz="2400" dirty="0" err="1" smtClean="0">
                <a:latin typeface="Agency FB" panose="020B0503020202020204" pitchFamily="34" charset="0"/>
              </a:rPr>
              <a:t>ke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Kanwil</a:t>
            </a:r>
            <a:r>
              <a:rPr lang="en-US" sz="2400" dirty="0" smtClean="0">
                <a:latin typeface="Agency FB" panose="020B0503020202020204" pitchFamily="34" charset="0"/>
              </a:rPr>
              <a:t>/PA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1796527" y="365761"/>
            <a:ext cx="7874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err="1" smtClean="0">
                <a:latin typeface="Agency FB" panose="020B0503020202020204" pitchFamily="34" charset="0"/>
              </a:rPr>
              <a:t>Revisi</a:t>
            </a:r>
            <a:r>
              <a:rPr lang="en-US" sz="3600" b="1" dirty="0" smtClean="0">
                <a:latin typeface="Agency FB" panose="020B0503020202020204" pitchFamily="34" charset="0"/>
              </a:rPr>
              <a:t> DIPA </a:t>
            </a:r>
            <a:r>
              <a:rPr lang="en-US" sz="3600" b="1" dirty="0" err="1" smtClean="0">
                <a:latin typeface="Agency FB" panose="020B0503020202020204" pitchFamily="34" charset="0"/>
              </a:rPr>
              <a:t>pada</a:t>
            </a:r>
            <a:r>
              <a:rPr lang="en-US" sz="3600" b="1" dirty="0" smtClean="0">
                <a:latin typeface="Agency FB" panose="020B0503020202020204" pitchFamily="34" charset="0"/>
              </a:rPr>
              <a:t> </a:t>
            </a:r>
            <a:r>
              <a:rPr lang="en-US" sz="3600" b="1" dirty="0" err="1" smtClean="0">
                <a:latin typeface="Agency FB" panose="020B0503020202020204" pitchFamily="34" charset="0"/>
              </a:rPr>
              <a:t>aplikasi</a:t>
            </a:r>
            <a:r>
              <a:rPr lang="en-US" sz="3600" b="1" dirty="0" smtClean="0">
                <a:latin typeface="Agency FB" panose="020B0503020202020204" pitchFamily="34" charset="0"/>
              </a:rPr>
              <a:t> SAKTI</a:t>
            </a:r>
            <a:endParaRPr lang="en-US" sz="3600" b="1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5709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 flipH="1">
            <a:off x="110748" y="1637729"/>
            <a:ext cx="299821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err="1" smtClean="0">
                <a:latin typeface="Agency FB" panose="020B0503020202020204" pitchFamily="34" charset="0"/>
              </a:rPr>
              <a:t>Kemudian</a:t>
            </a:r>
            <a:r>
              <a:rPr lang="en-US" dirty="0" smtClean="0">
                <a:latin typeface="Agency FB" panose="020B0503020202020204" pitchFamily="34" charset="0"/>
              </a:rPr>
              <a:t> yang </a:t>
            </a:r>
            <a:r>
              <a:rPr lang="en-US" dirty="0" err="1" smtClean="0">
                <a:latin typeface="Agency FB" panose="020B0503020202020204" pitchFamily="34" charset="0"/>
              </a:rPr>
              <a:t>harus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dilakukan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apabila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ada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perubahan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pada</a:t>
            </a:r>
            <a:r>
              <a:rPr lang="en-US" dirty="0" smtClean="0">
                <a:latin typeface="Agency FB" panose="020B0503020202020204" pitchFamily="34" charset="0"/>
              </a:rPr>
              <a:t> data </a:t>
            </a:r>
            <a:r>
              <a:rPr lang="en-US" dirty="0" err="1" smtClean="0">
                <a:latin typeface="Agency FB" panose="020B0503020202020204" pitchFamily="34" charset="0"/>
              </a:rPr>
              <a:t>pendapatan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adalah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menyesuaikan</a:t>
            </a:r>
            <a:r>
              <a:rPr lang="en-US" dirty="0" smtClean="0">
                <a:latin typeface="Agency FB" panose="020B0503020202020204" pitchFamily="34" charset="0"/>
              </a:rPr>
              <a:t> data </a:t>
            </a:r>
            <a:r>
              <a:rPr lang="en-US" dirty="0" err="1" smtClean="0">
                <a:latin typeface="Agency FB" panose="020B0503020202020204" pitchFamily="34" charset="0"/>
              </a:rPr>
              <a:t>Rencana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Penerimaan</a:t>
            </a:r>
            <a:r>
              <a:rPr lang="en-US" dirty="0" smtClean="0">
                <a:latin typeface="Agency FB" panose="020B0503020202020204" pitchFamily="34" charset="0"/>
              </a:rPr>
              <a:t>/</a:t>
            </a:r>
            <a:r>
              <a:rPr lang="en-US" dirty="0" err="1" smtClean="0">
                <a:latin typeface="Agency FB" panose="020B0503020202020204" pitchFamily="34" charset="0"/>
              </a:rPr>
              <a:t>Pendapatan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bulanan</a:t>
            </a:r>
            <a:r>
              <a:rPr lang="en-US" dirty="0" smtClean="0">
                <a:latin typeface="Agency FB" panose="020B0503020202020204" pitchFamily="34" charset="0"/>
              </a:rPr>
              <a:t> yang </a:t>
            </a:r>
            <a:r>
              <a:rPr lang="en-US" dirty="0" err="1" smtClean="0">
                <a:latin typeface="Agency FB" panose="020B0503020202020204" pitchFamily="34" charset="0"/>
              </a:rPr>
              <a:t>dapat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dilakukan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pada</a:t>
            </a:r>
            <a:r>
              <a:rPr lang="en-US" dirty="0" smtClean="0">
                <a:latin typeface="Agency FB" panose="020B0503020202020204" pitchFamily="34" charset="0"/>
              </a:rPr>
              <a:t> menu RUH &gt; </a:t>
            </a:r>
            <a:r>
              <a:rPr lang="en-US" dirty="0" err="1" smtClean="0">
                <a:latin typeface="Agency FB" panose="020B0503020202020204" pitchFamily="34" charset="0"/>
              </a:rPr>
              <a:t>Rencana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Penerimaan</a:t>
            </a:r>
            <a:r>
              <a:rPr lang="en-US" dirty="0" smtClean="0">
                <a:latin typeface="Agency FB" panose="020B0503020202020204" pitchFamily="34" charset="0"/>
              </a:rPr>
              <a:t>/</a:t>
            </a:r>
            <a:r>
              <a:rPr lang="en-US" dirty="0" err="1" smtClean="0">
                <a:latin typeface="Agency FB" panose="020B0503020202020204" pitchFamily="34" charset="0"/>
              </a:rPr>
              <a:t>Pendapatan</a:t>
            </a:r>
            <a:r>
              <a:rPr lang="en-US" dirty="0" smtClean="0">
                <a:latin typeface="Agency FB" panose="020B0503020202020204" pitchFamily="34" charset="0"/>
              </a:rPr>
              <a:t>.</a:t>
            </a:r>
            <a:endParaRPr lang="en-US" dirty="0">
              <a:latin typeface="Agency FB" panose="020B0503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6527" y="365761"/>
            <a:ext cx="7874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err="1" smtClean="0">
                <a:latin typeface="Agency FB" panose="020B0503020202020204" pitchFamily="34" charset="0"/>
              </a:rPr>
              <a:t>Revisi</a:t>
            </a:r>
            <a:r>
              <a:rPr lang="en-US" sz="3600" b="1" dirty="0" smtClean="0">
                <a:latin typeface="Agency FB" panose="020B0503020202020204" pitchFamily="34" charset="0"/>
              </a:rPr>
              <a:t> DIPA </a:t>
            </a:r>
            <a:r>
              <a:rPr lang="en-US" sz="3600" b="1" dirty="0" err="1" smtClean="0">
                <a:latin typeface="Agency FB" panose="020B0503020202020204" pitchFamily="34" charset="0"/>
              </a:rPr>
              <a:t>pada</a:t>
            </a:r>
            <a:r>
              <a:rPr lang="en-US" sz="3600" b="1" dirty="0" smtClean="0">
                <a:latin typeface="Agency FB" panose="020B0503020202020204" pitchFamily="34" charset="0"/>
              </a:rPr>
              <a:t> </a:t>
            </a:r>
            <a:r>
              <a:rPr lang="en-US" sz="3600" b="1" dirty="0" err="1" smtClean="0">
                <a:latin typeface="Agency FB" panose="020B0503020202020204" pitchFamily="34" charset="0"/>
              </a:rPr>
              <a:t>aplikasi</a:t>
            </a:r>
            <a:r>
              <a:rPr lang="en-US" sz="3600" b="1" dirty="0" smtClean="0">
                <a:latin typeface="Agency FB" panose="020B0503020202020204" pitchFamily="34" charset="0"/>
              </a:rPr>
              <a:t> SAKTI</a:t>
            </a:r>
            <a:endParaRPr lang="en-US" sz="3600" b="1" dirty="0">
              <a:latin typeface="Agency FB" panose="020B0503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2999" y="1344706"/>
            <a:ext cx="8780589" cy="4804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595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2428" y="1420009"/>
            <a:ext cx="85738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 smtClean="0">
                <a:latin typeface="Agency FB" panose="020B0503020202020204" pitchFamily="34" charset="0"/>
              </a:rPr>
              <a:t>Proses </a:t>
            </a:r>
            <a:r>
              <a:rPr lang="en-US" sz="2400" u="sng" dirty="0" err="1" smtClean="0">
                <a:latin typeface="Agency FB" panose="020B0503020202020204" pitchFamily="34" charset="0"/>
              </a:rPr>
              <a:t>Revisi</a:t>
            </a:r>
            <a:r>
              <a:rPr lang="en-US" sz="2400" u="sng" dirty="0" smtClean="0">
                <a:latin typeface="Agency FB" panose="020B0503020202020204" pitchFamily="34" charset="0"/>
              </a:rPr>
              <a:t> DIPA</a:t>
            </a:r>
            <a:endParaRPr lang="en-US" sz="2400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2000921" y="1881674"/>
            <a:ext cx="857384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latin typeface="Agency FB" panose="020B0503020202020204" pitchFamily="34" charset="0"/>
              </a:rPr>
              <a:t>Langkah-langkah</a:t>
            </a:r>
            <a:r>
              <a:rPr lang="en-US" sz="2400" dirty="0" smtClean="0">
                <a:latin typeface="Agency FB" panose="020B0503020202020204" pitchFamily="34" charset="0"/>
              </a:rPr>
              <a:t>: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smtClean="0">
                <a:latin typeface="Agency FB" panose="020B0503020202020204" pitchFamily="34" charset="0"/>
              </a:rPr>
              <a:t>Login Operator </a:t>
            </a:r>
            <a:r>
              <a:rPr lang="en-US" sz="2400" dirty="0" err="1" smtClean="0">
                <a:latin typeface="Agency FB" panose="020B0503020202020204" pitchFamily="34" charset="0"/>
              </a:rPr>
              <a:t>Anggaran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pada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tahun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anggaran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berjalan</a:t>
            </a:r>
            <a:endParaRPr lang="en-US" sz="2400" dirty="0" smtClean="0">
              <a:latin typeface="Agency FB" panose="020B0503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smtClean="0">
                <a:latin typeface="Agency FB" panose="020B0503020202020204" pitchFamily="34" charset="0"/>
              </a:rPr>
              <a:t>Menu Utility &gt; </a:t>
            </a:r>
            <a:r>
              <a:rPr lang="en-US" sz="2400" dirty="0" err="1" smtClean="0">
                <a:latin typeface="Agency FB" panose="020B0503020202020204" pitchFamily="34" charset="0"/>
              </a:rPr>
              <a:t>memilih</a:t>
            </a:r>
            <a:r>
              <a:rPr lang="en-US" sz="2400" dirty="0" smtClean="0">
                <a:latin typeface="Agency FB" panose="020B0503020202020204" pitchFamily="34" charset="0"/>
              </a:rPr>
              <a:t> status history &gt; </a:t>
            </a:r>
            <a:r>
              <a:rPr lang="en-US" sz="2400" dirty="0" err="1" smtClean="0">
                <a:latin typeface="Agency FB" panose="020B0503020202020204" pitchFamily="34" charset="0"/>
              </a:rPr>
              <a:t>Klik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tombol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Usulan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Revisi</a:t>
            </a:r>
            <a:r>
              <a:rPr lang="en-US" sz="2400" dirty="0" smtClean="0">
                <a:latin typeface="Agency FB" panose="020B0503020202020204" pitchFamily="34" charset="0"/>
              </a:rPr>
              <a:t> DIPA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smtClean="0">
                <a:latin typeface="Agency FB" panose="020B0503020202020204" pitchFamily="34" charset="0"/>
              </a:rPr>
              <a:t>Menu RUH &gt; </a:t>
            </a:r>
            <a:r>
              <a:rPr lang="en-US" sz="2400" dirty="0" err="1" smtClean="0">
                <a:latin typeface="Agency FB" panose="020B0503020202020204" pitchFamily="34" charset="0"/>
              </a:rPr>
              <a:t>Belanja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untuk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mengedit</a:t>
            </a:r>
            <a:r>
              <a:rPr lang="en-US" sz="2400" dirty="0" smtClean="0">
                <a:latin typeface="Agency FB" panose="020B0503020202020204" pitchFamily="34" charset="0"/>
              </a:rPr>
              <a:t> data yang </a:t>
            </a:r>
            <a:r>
              <a:rPr lang="en-US" sz="2400" dirty="0" err="1" smtClean="0">
                <a:latin typeface="Agency FB" panose="020B0503020202020204" pitchFamily="34" charset="0"/>
              </a:rPr>
              <a:t>telah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dibentuk</a:t>
            </a:r>
            <a:endParaRPr lang="en-US" sz="2400" dirty="0" smtClean="0">
              <a:latin typeface="Agency FB" panose="020B0503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err="1" smtClean="0">
                <a:latin typeface="Agency FB" panose="020B0503020202020204" pitchFamily="34" charset="0"/>
              </a:rPr>
              <a:t>Menyesuaikan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Rencana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Penarikan</a:t>
            </a:r>
            <a:r>
              <a:rPr lang="en-US" sz="2400" dirty="0" smtClean="0">
                <a:latin typeface="Agency FB" panose="020B0503020202020204" pitchFamily="34" charset="0"/>
              </a:rPr>
              <a:t> Dana </a:t>
            </a:r>
            <a:r>
              <a:rPr lang="en-US" sz="2400" dirty="0" err="1" smtClean="0">
                <a:latin typeface="Agency FB" panose="020B0503020202020204" pitchFamily="34" charset="0"/>
              </a:rPr>
              <a:t>bulanan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pada</a:t>
            </a:r>
            <a:r>
              <a:rPr lang="en-US" sz="2400" dirty="0" smtClean="0">
                <a:latin typeface="Agency FB" panose="020B0503020202020204" pitchFamily="34" charset="0"/>
              </a:rPr>
              <a:t> menu RUH &gt; POK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err="1" smtClean="0">
                <a:latin typeface="Agency FB" panose="020B0503020202020204" pitchFamily="34" charset="0"/>
              </a:rPr>
              <a:t>Menyesuaikan</a:t>
            </a:r>
            <a:r>
              <a:rPr lang="en-US" sz="2400" dirty="0" smtClean="0">
                <a:latin typeface="Agency FB" panose="020B0503020202020204" pitchFamily="34" charset="0"/>
              </a:rPr>
              <a:t> Form </a:t>
            </a:r>
            <a:r>
              <a:rPr lang="en-US" sz="2400" dirty="0" err="1" smtClean="0">
                <a:latin typeface="Agency FB" panose="020B0503020202020204" pitchFamily="34" charset="0"/>
              </a:rPr>
              <a:t>Rencana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Penerimaan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dan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Pendapatan</a:t>
            </a:r>
            <a:endParaRPr lang="en-US" sz="2400" dirty="0" smtClean="0">
              <a:latin typeface="Agency FB" panose="020B0503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err="1" smtClean="0">
                <a:solidFill>
                  <a:srgbClr val="FF0000"/>
                </a:solidFill>
                <a:latin typeface="Agency FB" panose="020B0503020202020204" pitchFamily="34" charset="0"/>
              </a:rPr>
              <a:t>Validasi</a:t>
            </a:r>
            <a:r>
              <a:rPr lang="en-US" sz="2400" dirty="0" smtClean="0">
                <a:solidFill>
                  <a:srgbClr val="FF0000"/>
                </a:solidFill>
                <a:latin typeface="Agency FB" panose="020B0503020202020204" pitchFamily="34" charset="0"/>
              </a:rPr>
              <a:t> Data </a:t>
            </a:r>
            <a:r>
              <a:rPr lang="en-US" sz="2400" dirty="0" err="1" smtClean="0">
                <a:solidFill>
                  <a:srgbClr val="FF0000"/>
                </a:solidFill>
                <a:latin typeface="Agency FB" panose="020B0503020202020204" pitchFamily="34" charset="0"/>
              </a:rPr>
              <a:t>Belanja</a:t>
            </a:r>
            <a:endParaRPr lang="en-US" sz="2400" dirty="0" smtClean="0">
              <a:solidFill>
                <a:srgbClr val="FF0000"/>
              </a:solidFill>
              <a:latin typeface="Agency FB" panose="020B0503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smtClean="0">
                <a:latin typeface="Agency FB" panose="020B0503020202020204" pitchFamily="34" charset="0"/>
              </a:rPr>
              <a:t>Approval </a:t>
            </a:r>
            <a:r>
              <a:rPr lang="en-US" sz="2400" dirty="0" err="1" smtClean="0">
                <a:latin typeface="Agency FB" panose="020B0503020202020204" pitchFamily="34" charset="0"/>
              </a:rPr>
              <a:t>oleh</a:t>
            </a:r>
            <a:r>
              <a:rPr lang="en-US" sz="2400" dirty="0" smtClean="0">
                <a:latin typeface="Agency FB" panose="020B0503020202020204" pitchFamily="34" charset="0"/>
              </a:rPr>
              <a:t> KPA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err="1" smtClean="0">
                <a:latin typeface="Agency FB" panose="020B0503020202020204" pitchFamily="34" charset="0"/>
              </a:rPr>
              <a:t>Pengiriman</a:t>
            </a:r>
            <a:r>
              <a:rPr lang="en-US" sz="2400" dirty="0" smtClean="0">
                <a:latin typeface="Agency FB" panose="020B0503020202020204" pitchFamily="34" charset="0"/>
              </a:rPr>
              <a:t> data </a:t>
            </a:r>
            <a:r>
              <a:rPr lang="en-US" sz="2400" dirty="0" err="1" smtClean="0">
                <a:latin typeface="Agency FB" panose="020B0503020202020204" pitchFamily="34" charset="0"/>
              </a:rPr>
              <a:t>ke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Kanwil</a:t>
            </a:r>
            <a:r>
              <a:rPr lang="en-US" sz="2400" dirty="0" smtClean="0">
                <a:latin typeface="Agency FB" panose="020B0503020202020204" pitchFamily="34" charset="0"/>
              </a:rPr>
              <a:t>/PA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1796527" y="365761"/>
            <a:ext cx="7874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err="1" smtClean="0">
                <a:latin typeface="Agency FB" panose="020B0503020202020204" pitchFamily="34" charset="0"/>
              </a:rPr>
              <a:t>Revisi</a:t>
            </a:r>
            <a:r>
              <a:rPr lang="en-US" sz="3600" b="1" dirty="0" smtClean="0">
                <a:latin typeface="Agency FB" panose="020B0503020202020204" pitchFamily="34" charset="0"/>
              </a:rPr>
              <a:t> DIPA </a:t>
            </a:r>
            <a:r>
              <a:rPr lang="en-US" sz="3600" b="1" dirty="0" err="1" smtClean="0">
                <a:latin typeface="Agency FB" panose="020B0503020202020204" pitchFamily="34" charset="0"/>
              </a:rPr>
              <a:t>pada</a:t>
            </a:r>
            <a:r>
              <a:rPr lang="en-US" sz="3600" b="1" dirty="0" smtClean="0">
                <a:latin typeface="Agency FB" panose="020B0503020202020204" pitchFamily="34" charset="0"/>
              </a:rPr>
              <a:t> </a:t>
            </a:r>
            <a:r>
              <a:rPr lang="en-US" sz="3600" b="1" dirty="0" err="1" smtClean="0">
                <a:latin typeface="Agency FB" panose="020B0503020202020204" pitchFamily="34" charset="0"/>
              </a:rPr>
              <a:t>aplikasi</a:t>
            </a:r>
            <a:r>
              <a:rPr lang="en-US" sz="3600" b="1" dirty="0" smtClean="0">
                <a:latin typeface="Agency FB" panose="020B0503020202020204" pitchFamily="34" charset="0"/>
              </a:rPr>
              <a:t> SAKTI</a:t>
            </a:r>
            <a:endParaRPr lang="en-US" sz="3600" b="1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0191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3656" y="1358100"/>
            <a:ext cx="9047117" cy="479977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 flipH="1">
            <a:off x="96818" y="1358100"/>
            <a:ext cx="2936837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err="1" smtClean="0">
                <a:latin typeface="Agency FB" panose="020B0503020202020204" pitchFamily="34" charset="0"/>
              </a:rPr>
              <a:t>Untuk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memvalidasi</a:t>
            </a:r>
            <a:r>
              <a:rPr lang="en-US" dirty="0" smtClean="0">
                <a:latin typeface="Agency FB" panose="020B0503020202020204" pitchFamily="34" charset="0"/>
              </a:rPr>
              <a:t> data </a:t>
            </a:r>
            <a:r>
              <a:rPr lang="en-US" dirty="0" err="1" smtClean="0">
                <a:latin typeface="Agency FB" panose="020B0503020202020204" pitchFamily="34" charset="0"/>
              </a:rPr>
              <a:t>usulan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Revisi</a:t>
            </a:r>
            <a:r>
              <a:rPr lang="en-US" dirty="0" smtClean="0">
                <a:latin typeface="Agency FB" panose="020B0503020202020204" pitchFamily="34" charset="0"/>
              </a:rPr>
              <a:t> yang </a:t>
            </a:r>
            <a:r>
              <a:rPr lang="en-US" dirty="0" err="1" smtClean="0">
                <a:latin typeface="Agency FB" panose="020B0503020202020204" pitchFamily="34" charset="0"/>
              </a:rPr>
              <a:t>telah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dibuat</a:t>
            </a:r>
            <a:r>
              <a:rPr lang="en-US" dirty="0" smtClean="0">
                <a:latin typeface="Agency FB" panose="020B0503020202020204" pitchFamily="34" charset="0"/>
              </a:rPr>
              <a:t>, </a:t>
            </a:r>
            <a:r>
              <a:rPr lang="en-US" dirty="0" err="1" smtClean="0">
                <a:latin typeface="Agency FB" panose="020B0503020202020204" pitchFamily="34" charset="0"/>
              </a:rPr>
              <a:t>klik</a:t>
            </a:r>
            <a:r>
              <a:rPr lang="en-US" dirty="0" smtClean="0">
                <a:latin typeface="Agency FB" panose="020B0503020202020204" pitchFamily="34" charset="0"/>
              </a:rPr>
              <a:t> Radio Button “</a:t>
            </a:r>
            <a:r>
              <a:rPr lang="en-US" dirty="0" err="1" smtClean="0">
                <a:latin typeface="Agency FB" panose="020B0503020202020204" pitchFamily="34" charset="0"/>
              </a:rPr>
              <a:t>Belum</a:t>
            </a:r>
            <a:r>
              <a:rPr lang="en-US" dirty="0" smtClean="0">
                <a:latin typeface="Agency FB" panose="020B0503020202020204" pitchFamily="34" charset="0"/>
              </a:rPr>
              <a:t> Valid” </a:t>
            </a:r>
            <a:r>
              <a:rPr lang="en-US" dirty="0" err="1" smtClean="0">
                <a:latin typeface="Agency FB" panose="020B0503020202020204" pitchFamily="34" charset="0"/>
              </a:rPr>
              <a:t>untuk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mengetahui</a:t>
            </a:r>
            <a:r>
              <a:rPr lang="en-US" dirty="0" smtClean="0">
                <a:latin typeface="Agency FB" panose="020B0503020202020204" pitchFamily="34" charset="0"/>
              </a:rPr>
              <a:t> status </a:t>
            </a:r>
            <a:r>
              <a:rPr lang="en-US" dirty="0" err="1" smtClean="0">
                <a:latin typeface="Agency FB" panose="020B0503020202020204" pitchFamily="34" charset="0"/>
              </a:rPr>
              <a:t>histori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mana</a:t>
            </a:r>
            <a:r>
              <a:rPr lang="en-US" dirty="0" smtClean="0">
                <a:latin typeface="Agency FB" panose="020B0503020202020204" pitchFamily="34" charset="0"/>
              </a:rPr>
              <a:t> yang </a:t>
            </a:r>
            <a:r>
              <a:rPr lang="en-US" dirty="0" err="1" smtClean="0">
                <a:latin typeface="Agency FB" panose="020B0503020202020204" pitchFamily="34" charset="0"/>
              </a:rPr>
              <a:t>belum</a:t>
            </a:r>
            <a:r>
              <a:rPr lang="en-US" dirty="0" smtClean="0">
                <a:latin typeface="Agency FB" panose="020B0503020202020204" pitchFamily="34" charset="0"/>
              </a:rPr>
              <a:t> valid, </a:t>
            </a:r>
            <a:r>
              <a:rPr lang="en-US" dirty="0" err="1" smtClean="0">
                <a:latin typeface="Agency FB" panose="020B0503020202020204" pitchFamily="34" charset="0"/>
              </a:rPr>
              <a:t>lalu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centang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pada</a:t>
            </a:r>
            <a:r>
              <a:rPr lang="en-US" dirty="0" smtClean="0">
                <a:latin typeface="Agency FB" panose="020B0503020202020204" pitchFamily="34" charset="0"/>
              </a:rPr>
              <a:t> checkbox </a:t>
            </a:r>
            <a:r>
              <a:rPr lang="en-US" dirty="0" err="1" smtClean="0">
                <a:latin typeface="Agency FB" panose="020B0503020202020204" pitchFamily="34" charset="0"/>
              </a:rPr>
              <a:t>dan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klik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tombol</a:t>
            </a:r>
            <a:r>
              <a:rPr lang="en-US" dirty="0" smtClean="0">
                <a:latin typeface="Agency FB" panose="020B0503020202020204" pitchFamily="34" charset="0"/>
              </a:rPr>
              <a:t> “Proses”.</a:t>
            </a:r>
            <a:endParaRPr lang="en-US" dirty="0">
              <a:latin typeface="Agency FB" panose="020B0503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 flipH="1">
            <a:off x="96817" y="3389425"/>
            <a:ext cx="293683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err="1" smtClean="0">
                <a:latin typeface="Agency FB" panose="020B0503020202020204" pitchFamily="34" charset="0"/>
              </a:rPr>
              <a:t>Setelah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berhasil</a:t>
            </a:r>
            <a:r>
              <a:rPr lang="en-US" dirty="0" smtClean="0">
                <a:latin typeface="Agency FB" panose="020B0503020202020204" pitchFamily="34" charset="0"/>
              </a:rPr>
              <a:t>, </a:t>
            </a:r>
            <a:r>
              <a:rPr lang="en-US" dirty="0" err="1" smtClean="0">
                <a:latin typeface="Agency FB" panose="020B0503020202020204" pitchFamily="34" charset="0"/>
              </a:rPr>
              <a:t>maka</a:t>
            </a:r>
            <a:r>
              <a:rPr lang="en-US" dirty="0" smtClean="0">
                <a:latin typeface="Agency FB" panose="020B0503020202020204" pitchFamily="34" charset="0"/>
              </a:rPr>
              <a:t> status </a:t>
            </a:r>
            <a:r>
              <a:rPr lang="en-US" dirty="0" err="1" smtClean="0">
                <a:latin typeface="Agency FB" panose="020B0503020202020204" pitchFamily="34" charset="0"/>
              </a:rPr>
              <a:t>histori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akan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pindah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ke</a:t>
            </a:r>
            <a:r>
              <a:rPr lang="en-US" dirty="0" smtClean="0">
                <a:latin typeface="Agency FB" panose="020B0503020202020204" pitchFamily="34" charset="0"/>
              </a:rPr>
              <a:t> radio button “</a:t>
            </a:r>
            <a:r>
              <a:rPr lang="en-US" dirty="0" err="1" smtClean="0">
                <a:latin typeface="Agency FB" panose="020B0503020202020204" pitchFamily="34" charset="0"/>
              </a:rPr>
              <a:t>Sudah</a:t>
            </a:r>
            <a:r>
              <a:rPr lang="en-US" dirty="0" smtClean="0">
                <a:latin typeface="Agency FB" panose="020B0503020202020204" pitchFamily="34" charset="0"/>
              </a:rPr>
              <a:t> Valid”.</a:t>
            </a:r>
            <a:endParaRPr lang="en-US" dirty="0">
              <a:latin typeface="Agency FB" panose="020B0503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 flipH="1">
            <a:off x="96815" y="4311983"/>
            <a:ext cx="293683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err="1" smtClean="0">
                <a:latin typeface="Agency FB" panose="020B0503020202020204" pitchFamily="34" charset="0"/>
              </a:rPr>
              <a:t>Setelah</a:t>
            </a:r>
            <a:r>
              <a:rPr lang="en-US" dirty="0" smtClean="0">
                <a:latin typeface="Agency FB" panose="020B0503020202020204" pitchFamily="34" charset="0"/>
              </a:rPr>
              <a:t> data valid, </a:t>
            </a:r>
            <a:r>
              <a:rPr lang="en-US" dirty="0" err="1" smtClean="0">
                <a:latin typeface="Agency FB" panose="020B0503020202020204" pitchFamily="34" charset="0"/>
              </a:rPr>
              <a:t>maka</a:t>
            </a:r>
            <a:r>
              <a:rPr lang="en-US" dirty="0" smtClean="0">
                <a:latin typeface="Agency FB" panose="020B0503020202020204" pitchFamily="34" charset="0"/>
              </a:rPr>
              <a:t> Approver </a:t>
            </a:r>
            <a:r>
              <a:rPr lang="en-US" dirty="0" err="1" smtClean="0">
                <a:latin typeface="Agency FB" panose="020B0503020202020204" pitchFamily="34" charset="0"/>
              </a:rPr>
              <a:t>akan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dapat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menyetujui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usulan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revisi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smtClean="0">
                <a:latin typeface="Agency FB" panose="020B0503020202020204" pitchFamily="34" charset="0"/>
              </a:rPr>
              <a:t>DIPA.</a:t>
            </a:r>
            <a:endParaRPr lang="en-US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0048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2428" y="1420009"/>
            <a:ext cx="85738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 smtClean="0">
                <a:latin typeface="Agency FB" panose="020B0503020202020204" pitchFamily="34" charset="0"/>
              </a:rPr>
              <a:t>Proses </a:t>
            </a:r>
            <a:r>
              <a:rPr lang="en-US" sz="2400" u="sng" dirty="0" err="1" smtClean="0">
                <a:latin typeface="Agency FB" panose="020B0503020202020204" pitchFamily="34" charset="0"/>
              </a:rPr>
              <a:t>Revisi</a:t>
            </a:r>
            <a:r>
              <a:rPr lang="en-US" sz="2400" u="sng" dirty="0" smtClean="0">
                <a:latin typeface="Agency FB" panose="020B0503020202020204" pitchFamily="34" charset="0"/>
              </a:rPr>
              <a:t> DIPA</a:t>
            </a:r>
            <a:endParaRPr lang="en-US" sz="2400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2000921" y="1881674"/>
            <a:ext cx="857384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latin typeface="Agency FB" panose="020B0503020202020204" pitchFamily="34" charset="0"/>
              </a:rPr>
              <a:t>Langkah-langkah</a:t>
            </a:r>
            <a:r>
              <a:rPr lang="en-US" sz="2400" dirty="0" smtClean="0">
                <a:latin typeface="Agency FB" panose="020B0503020202020204" pitchFamily="34" charset="0"/>
              </a:rPr>
              <a:t>: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smtClean="0">
                <a:latin typeface="Agency FB" panose="020B0503020202020204" pitchFamily="34" charset="0"/>
              </a:rPr>
              <a:t>Login Operator </a:t>
            </a:r>
            <a:r>
              <a:rPr lang="en-US" sz="2400" dirty="0" err="1" smtClean="0">
                <a:latin typeface="Agency FB" panose="020B0503020202020204" pitchFamily="34" charset="0"/>
              </a:rPr>
              <a:t>Anggaran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pada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tahun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anggaran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berjalan</a:t>
            </a:r>
            <a:endParaRPr lang="en-US" sz="2400" dirty="0" smtClean="0">
              <a:latin typeface="Agency FB" panose="020B0503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smtClean="0">
                <a:latin typeface="Agency FB" panose="020B0503020202020204" pitchFamily="34" charset="0"/>
              </a:rPr>
              <a:t>Menu Utility &gt; </a:t>
            </a:r>
            <a:r>
              <a:rPr lang="en-US" sz="2400" dirty="0" err="1" smtClean="0">
                <a:latin typeface="Agency FB" panose="020B0503020202020204" pitchFamily="34" charset="0"/>
              </a:rPr>
              <a:t>memilih</a:t>
            </a:r>
            <a:r>
              <a:rPr lang="en-US" sz="2400" dirty="0" smtClean="0">
                <a:latin typeface="Agency FB" panose="020B0503020202020204" pitchFamily="34" charset="0"/>
              </a:rPr>
              <a:t> status history &gt; </a:t>
            </a:r>
            <a:r>
              <a:rPr lang="en-US" sz="2400" dirty="0" err="1" smtClean="0">
                <a:latin typeface="Agency FB" panose="020B0503020202020204" pitchFamily="34" charset="0"/>
              </a:rPr>
              <a:t>Klik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tombol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Usulan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Revisi</a:t>
            </a:r>
            <a:r>
              <a:rPr lang="en-US" sz="2400" dirty="0" smtClean="0">
                <a:latin typeface="Agency FB" panose="020B0503020202020204" pitchFamily="34" charset="0"/>
              </a:rPr>
              <a:t> DIPA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smtClean="0">
                <a:latin typeface="Agency FB" panose="020B0503020202020204" pitchFamily="34" charset="0"/>
              </a:rPr>
              <a:t>Menu RUH &gt; </a:t>
            </a:r>
            <a:r>
              <a:rPr lang="en-US" sz="2400" dirty="0" err="1" smtClean="0">
                <a:latin typeface="Agency FB" panose="020B0503020202020204" pitchFamily="34" charset="0"/>
              </a:rPr>
              <a:t>Belanja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untuk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mengedit</a:t>
            </a:r>
            <a:r>
              <a:rPr lang="en-US" sz="2400" dirty="0" smtClean="0">
                <a:latin typeface="Agency FB" panose="020B0503020202020204" pitchFamily="34" charset="0"/>
              </a:rPr>
              <a:t> data yang </a:t>
            </a:r>
            <a:r>
              <a:rPr lang="en-US" sz="2400" dirty="0" err="1" smtClean="0">
                <a:latin typeface="Agency FB" panose="020B0503020202020204" pitchFamily="34" charset="0"/>
              </a:rPr>
              <a:t>telah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dibentuk</a:t>
            </a:r>
            <a:endParaRPr lang="en-US" sz="2400" dirty="0" smtClean="0">
              <a:latin typeface="Agency FB" panose="020B0503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err="1" smtClean="0">
                <a:latin typeface="Agency FB" panose="020B0503020202020204" pitchFamily="34" charset="0"/>
              </a:rPr>
              <a:t>Menyesuaikan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Rencana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Penarikan</a:t>
            </a:r>
            <a:r>
              <a:rPr lang="en-US" sz="2400" dirty="0" smtClean="0">
                <a:latin typeface="Agency FB" panose="020B0503020202020204" pitchFamily="34" charset="0"/>
              </a:rPr>
              <a:t> Dana </a:t>
            </a:r>
            <a:r>
              <a:rPr lang="en-US" sz="2400" dirty="0" err="1" smtClean="0">
                <a:latin typeface="Agency FB" panose="020B0503020202020204" pitchFamily="34" charset="0"/>
              </a:rPr>
              <a:t>bulanan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pada</a:t>
            </a:r>
            <a:r>
              <a:rPr lang="en-US" sz="2400" dirty="0" smtClean="0">
                <a:latin typeface="Agency FB" panose="020B0503020202020204" pitchFamily="34" charset="0"/>
              </a:rPr>
              <a:t> menu RUH &gt; POK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err="1" smtClean="0">
                <a:latin typeface="Agency FB" panose="020B0503020202020204" pitchFamily="34" charset="0"/>
              </a:rPr>
              <a:t>Menyesuaikan</a:t>
            </a:r>
            <a:r>
              <a:rPr lang="en-US" sz="2400" dirty="0" smtClean="0">
                <a:latin typeface="Agency FB" panose="020B0503020202020204" pitchFamily="34" charset="0"/>
              </a:rPr>
              <a:t> Form </a:t>
            </a:r>
            <a:r>
              <a:rPr lang="en-US" sz="2400" dirty="0" err="1" smtClean="0">
                <a:latin typeface="Agency FB" panose="020B0503020202020204" pitchFamily="34" charset="0"/>
              </a:rPr>
              <a:t>Rencana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Penerimaan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dan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Pendapatan</a:t>
            </a:r>
            <a:endParaRPr lang="en-US" sz="2400" dirty="0" smtClean="0">
              <a:latin typeface="Agency FB" panose="020B0503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err="1" smtClean="0">
                <a:latin typeface="Agency FB" panose="020B0503020202020204" pitchFamily="34" charset="0"/>
              </a:rPr>
              <a:t>Validasi</a:t>
            </a:r>
            <a:r>
              <a:rPr lang="en-US" sz="2400" dirty="0" smtClean="0">
                <a:latin typeface="Agency FB" panose="020B0503020202020204" pitchFamily="34" charset="0"/>
              </a:rPr>
              <a:t> Data </a:t>
            </a:r>
            <a:r>
              <a:rPr lang="en-US" sz="2400" dirty="0" err="1" smtClean="0">
                <a:latin typeface="Agency FB" panose="020B0503020202020204" pitchFamily="34" charset="0"/>
              </a:rPr>
              <a:t>Belanja</a:t>
            </a:r>
            <a:endParaRPr lang="en-US" sz="2400" dirty="0" smtClean="0">
              <a:latin typeface="Agency FB" panose="020B0503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smtClean="0">
                <a:solidFill>
                  <a:srgbClr val="FF0000"/>
                </a:solidFill>
                <a:latin typeface="Agency FB" panose="020B0503020202020204" pitchFamily="34" charset="0"/>
              </a:rPr>
              <a:t>Approval </a:t>
            </a:r>
            <a:r>
              <a:rPr lang="en-US" sz="2400" dirty="0" err="1" smtClean="0">
                <a:solidFill>
                  <a:srgbClr val="FF0000"/>
                </a:solidFill>
                <a:latin typeface="Agency FB" panose="020B0503020202020204" pitchFamily="34" charset="0"/>
              </a:rPr>
              <a:t>oleh</a:t>
            </a:r>
            <a:r>
              <a:rPr lang="en-US" sz="2400" dirty="0" smtClean="0">
                <a:solidFill>
                  <a:srgbClr val="FF0000"/>
                </a:solidFill>
                <a:latin typeface="Agency FB" panose="020B0503020202020204" pitchFamily="34" charset="0"/>
              </a:rPr>
              <a:t> KPA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err="1" smtClean="0">
                <a:latin typeface="Agency FB" panose="020B0503020202020204" pitchFamily="34" charset="0"/>
              </a:rPr>
              <a:t>Pengiriman</a:t>
            </a:r>
            <a:r>
              <a:rPr lang="en-US" sz="2400" dirty="0" smtClean="0">
                <a:latin typeface="Agency FB" panose="020B0503020202020204" pitchFamily="34" charset="0"/>
              </a:rPr>
              <a:t> data </a:t>
            </a:r>
            <a:r>
              <a:rPr lang="en-US" sz="2400" dirty="0" err="1" smtClean="0">
                <a:latin typeface="Agency FB" panose="020B0503020202020204" pitchFamily="34" charset="0"/>
              </a:rPr>
              <a:t>ke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Kanwil</a:t>
            </a:r>
            <a:r>
              <a:rPr lang="en-US" sz="2400" dirty="0" smtClean="0">
                <a:latin typeface="Agency FB" panose="020B0503020202020204" pitchFamily="34" charset="0"/>
              </a:rPr>
              <a:t>/PA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1796527" y="365761"/>
            <a:ext cx="7874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err="1" smtClean="0">
                <a:latin typeface="Agency FB" panose="020B0503020202020204" pitchFamily="34" charset="0"/>
              </a:rPr>
              <a:t>Revisi</a:t>
            </a:r>
            <a:r>
              <a:rPr lang="en-US" sz="3600" b="1" dirty="0" smtClean="0">
                <a:latin typeface="Agency FB" panose="020B0503020202020204" pitchFamily="34" charset="0"/>
              </a:rPr>
              <a:t> DIPA </a:t>
            </a:r>
            <a:r>
              <a:rPr lang="en-US" sz="3600" b="1" dirty="0" err="1" smtClean="0">
                <a:latin typeface="Agency FB" panose="020B0503020202020204" pitchFamily="34" charset="0"/>
              </a:rPr>
              <a:t>pada</a:t>
            </a:r>
            <a:r>
              <a:rPr lang="en-US" sz="3600" b="1" dirty="0" smtClean="0">
                <a:latin typeface="Agency FB" panose="020B0503020202020204" pitchFamily="34" charset="0"/>
              </a:rPr>
              <a:t> </a:t>
            </a:r>
            <a:r>
              <a:rPr lang="en-US" sz="3600" b="1" dirty="0" err="1" smtClean="0">
                <a:latin typeface="Agency FB" panose="020B0503020202020204" pitchFamily="34" charset="0"/>
              </a:rPr>
              <a:t>aplikasi</a:t>
            </a:r>
            <a:r>
              <a:rPr lang="en-US" sz="3600" b="1" dirty="0" smtClean="0">
                <a:latin typeface="Agency FB" panose="020B0503020202020204" pitchFamily="34" charset="0"/>
              </a:rPr>
              <a:t> SAKTI</a:t>
            </a:r>
            <a:endParaRPr lang="en-US" sz="3600" b="1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6199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2428" y="1420009"/>
            <a:ext cx="85738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 smtClean="0">
                <a:latin typeface="Agency FB" panose="020B0503020202020204" pitchFamily="34" charset="0"/>
              </a:rPr>
              <a:t>Proses </a:t>
            </a:r>
            <a:r>
              <a:rPr lang="en-US" sz="2400" u="sng" dirty="0" err="1" smtClean="0">
                <a:latin typeface="Agency FB" panose="020B0503020202020204" pitchFamily="34" charset="0"/>
              </a:rPr>
              <a:t>Revisi</a:t>
            </a:r>
            <a:r>
              <a:rPr lang="en-US" sz="2400" u="sng" dirty="0" smtClean="0">
                <a:latin typeface="Agency FB" panose="020B0503020202020204" pitchFamily="34" charset="0"/>
              </a:rPr>
              <a:t> </a:t>
            </a:r>
            <a:r>
              <a:rPr lang="en-US" sz="2400" u="sng" dirty="0" err="1" smtClean="0">
                <a:latin typeface="Agency FB" panose="020B0503020202020204" pitchFamily="34" charset="0"/>
              </a:rPr>
              <a:t>kewenangan</a:t>
            </a:r>
            <a:r>
              <a:rPr lang="en-US" sz="2400" u="sng" dirty="0" smtClean="0">
                <a:latin typeface="Agency FB" panose="020B0503020202020204" pitchFamily="34" charset="0"/>
              </a:rPr>
              <a:t> </a:t>
            </a:r>
            <a:r>
              <a:rPr lang="en-US" sz="2400" u="sng" dirty="0" err="1" smtClean="0">
                <a:latin typeface="Agency FB" panose="020B0503020202020204" pitchFamily="34" charset="0"/>
              </a:rPr>
              <a:t>satker</a:t>
            </a:r>
            <a:r>
              <a:rPr lang="en-US" sz="2400" u="sng" dirty="0" smtClean="0">
                <a:latin typeface="Agency FB" panose="020B0503020202020204" pitchFamily="34" charset="0"/>
              </a:rPr>
              <a:t> </a:t>
            </a:r>
            <a:r>
              <a:rPr lang="en-US" sz="2400" u="sng" dirty="0" err="1" smtClean="0">
                <a:latin typeface="Agency FB" panose="020B0503020202020204" pitchFamily="34" charset="0"/>
              </a:rPr>
              <a:t>pada</a:t>
            </a:r>
            <a:r>
              <a:rPr lang="en-US" sz="2400" u="sng" dirty="0" smtClean="0">
                <a:latin typeface="Agency FB" panose="020B0503020202020204" pitchFamily="34" charset="0"/>
              </a:rPr>
              <a:t> </a:t>
            </a:r>
            <a:r>
              <a:rPr lang="en-US" sz="2400" u="sng" dirty="0" err="1" smtClean="0">
                <a:latin typeface="Agency FB" panose="020B0503020202020204" pitchFamily="34" charset="0"/>
              </a:rPr>
              <a:t>aplikasi</a:t>
            </a:r>
            <a:r>
              <a:rPr lang="en-US" sz="2400" u="sng" dirty="0" smtClean="0">
                <a:latin typeface="Agency FB" panose="020B0503020202020204" pitchFamily="34" charset="0"/>
              </a:rPr>
              <a:t> SAKTI</a:t>
            </a:r>
            <a:endParaRPr lang="en-US" sz="2400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2000921" y="1881674"/>
            <a:ext cx="857384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latin typeface="Agency FB" panose="020B0503020202020204" pitchFamily="34" charset="0"/>
              </a:rPr>
              <a:t>Langkah-langkah</a:t>
            </a:r>
            <a:r>
              <a:rPr lang="en-US" sz="2400" dirty="0" smtClean="0">
                <a:latin typeface="Agency FB" panose="020B0503020202020204" pitchFamily="34" charset="0"/>
              </a:rPr>
              <a:t>: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smtClean="0">
                <a:solidFill>
                  <a:srgbClr val="FF0000"/>
                </a:solidFill>
                <a:latin typeface="Agency FB" panose="020B0503020202020204" pitchFamily="34" charset="0"/>
              </a:rPr>
              <a:t>Login Operator </a:t>
            </a:r>
            <a:r>
              <a:rPr lang="en-US" sz="2400" dirty="0" err="1" smtClean="0">
                <a:solidFill>
                  <a:srgbClr val="FF0000"/>
                </a:solidFill>
                <a:latin typeface="Agency FB" panose="020B0503020202020204" pitchFamily="34" charset="0"/>
              </a:rPr>
              <a:t>Anggaran</a:t>
            </a:r>
            <a:r>
              <a:rPr lang="en-US" sz="2400" dirty="0" smtClean="0">
                <a:solidFill>
                  <a:srgbClr val="FF0000"/>
                </a:solidFill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latin typeface="Agency FB" panose="020B0503020202020204" pitchFamily="34" charset="0"/>
              </a:rPr>
              <a:t>pada</a:t>
            </a:r>
            <a:r>
              <a:rPr lang="en-US" sz="2400" dirty="0" smtClean="0">
                <a:solidFill>
                  <a:srgbClr val="FF0000"/>
                </a:solidFill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latin typeface="Agency FB" panose="020B0503020202020204" pitchFamily="34" charset="0"/>
              </a:rPr>
              <a:t>tahun</a:t>
            </a:r>
            <a:r>
              <a:rPr lang="en-US" sz="2400" dirty="0" smtClean="0">
                <a:solidFill>
                  <a:srgbClr val="FF0000"/>
                </a:solidFill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latin typeface="Agency FB" panose="020B0503020202020204" pitchFamily="34" charset="0"/>
              </a:rPr>
              <a:t>anggaran</a:t>
            </a:r>
            <a:r>
              <a:rPr lang="en-US" sz="2400" dirty="0" smtClean="0">
                <a:solidFill>
                  <a:srgbClr val="FF0000"/>
                </a:solidFill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latin typeface="Agency FB" panose="020B0503020202020204" pitchFamily="34" charset="0"/>
              </a:rPr>
              <a:t>berjalan</a:t>
            </a:r>
            <a:endParaRPr lang="en-US" sz="2400" dirty="0" smtClean="0">
              <a:solidFill>
                <a:srgbClr val="FF0000"/>
              </a:solidFill>
              <a:latin typeface="Agency FB" panose="020B0503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smtClean="0">
                <a:solidFill>
                  <a:srgbClr val="FF0000"/>
                </a:solidFill>
                <a:latin typeface="Agency FB" panose="020B0503020202020204" pitchFamily="34" charset="0"/>
              </a:rPr>
              <a:t>Menu Utility &gt; </a:t>
            </a:r>
            <a:r>
              <a:rPr lang="en-US" sz="2400" dirty="0" err="1" smtClean="0">
                <a:solidFill>
                  <a:srgbClr val="FF0000"/>
                </a:solidFill>
                <a:latin typeface="Agency FB" panose="020B0503020202020204" pitchFamily="34" charset="0"/>
              </a:rPr>
              <a:t>memilih</a:t>
            </a:r>
            <a:r>
              <a:rPr lang="en-US" sz="2400" dirty="0" smtClean="0">
                <a:solidFill>
                  <a:srgbClr val="FF0000"/>
                </a:solidFill>
                <a:latin typeface="Agency FB" panose="020B0503020202020204" pitchFamily="34" charset="0"/>
              </a:rPr>
              <a:t> status history &gt; </a:t>
            </a:r>
            <a:r>
              <a:rPr lang="en-US" sz="2400" dirty="0" err="1" smtClean="0">
                <a:solidFill>
                  <a:srgbClr val="FF0000"/>
                </a:solidFill>
                <a:latin typeface="Agency FB" panose="020B0503020202020204" pitchFamily="34" charset="0"/>
              </a:rPr>
              <a:t>Klik</a:t>
            </a:r>
            <a:r>
              <a:rPr lang="en-US" sz="2400" dirty="0" smtClean="0">
                <a:solidFill>
                  <a:srgbClr val="FF0000"/>
                </a:solidFill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latin typeface="Agency FB" panose="020B0503020202020204" pitchFamily="34" charset="0"/>
              </a:rPr>
              <a:t>tombol</a:t>
            </a:r>
            <a:r>
              <a:rPr lang="en-US" sz="2400" dirty="0" smtClean="0">
                <a:solidFill>
                  <a:srgbClr val="FF0000"/>
                </a:solidFill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latin typeface="Agency FB" panose="020B0503020202020204" pitchFamily="34" charset="0"/>
              </a:rPr>
              <a:t>Revisi</a:t>
            </a:r>
            <a:r>
              <a:rPr lang="en-US" sz="2400" dirty="0" smtClean="0">
                <a:solidFill>
                  <a:srgbClr val="FF0000"/>
                </a:solidFill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latin typeface="Agency FB" panose="020B0503020202020204" pitchFamily="34" charset="0"/>
              </a:rPr>
              <a:t>Satker</a:t>
            </a:r>
            <a:r>
              <a:rPr lang="en-US" sz="2400" dirty="0" smtClean="0">
                <a:solidFill>
                  <a:srgbClr val="FF0000"/>
                </a:solidFill>
                <a:latin typeface="Agency FB" panose="020B0503020202020204" pitchFamily="34" charset="0"/>
              </a:rPr>
              <a:t> (POK)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smtClean="0">
                <a:latin typeface="Agency FB" panose="020B0503020202020204" pitchFamily="34" charset="0"/>
              </a:rPr>
              <a:t>Menu RUH &gt; </a:t>
            </a:r>
            <a:r>
              <a:rPr lang="en-US" sz="2400" dirty="0" err="1" smtClean="0">
                <a:latin typeface="Agency FB" panose="020B0503020202020204" pitchFamily="34" charset="0"/>
              </a:rPr>
              <a:t>Belanja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untuk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mengedit</a:t>
            </a:r>
            <a:r>
              <a:rPr lang="en-US" sz="2400" dirty="0" smtClean="0">
                <a:latin typeface="Agency FB" panose="020B0503020202020204" pitchFamily="34" charset="0"/>
              </a:rPr>
              <a:t> data yang </a:t>
            </a:r>
            <a:r>
              <a:rPr lang="en-US" sz="2400" dirty="0" err="1" smtClean="0">
                <a:latin typeface="Agency FB" panose="020B0503020202020204" pitchFamily="34" charset="0"/>
              </a:rPr>
              <a:t>telah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dibentuk</a:t>
            </a:r>
            <a:endParaRPr lang="en-US" sz="2400" dirty="0" smtClean="0">
              <a:latin typeface="Agency FB" panose="020B0503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err="1" smtClean="0">
                <a:latin typeface="Agency FB" panose="020B0503020202020204" pitchFamily="34" charset="0"/>
              </a:rPr>
              <a:t>Menyesuaikan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Rencana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Penarikan</a:t>
            </a:r>
            <a:r>
              <a:rPr lang="en-US" sz="2400" dirty="0" smtClean="0">
                <a:latin typeface="Agency FB" panose="020B0503020202020204" pitchFamily="34" charset="0"/>
              </a:rPr>
              <a:t> Dana </a:t>
            </a:r>
            <a:r>
              <a:rPr lang="en-US" sz="2400" dirty="0" err="1" smtClean="0">
                <a:latin typeface="Agency FB" panose="020B0503020202020204" pitchFamily="34" charset="0"/>
              </a:rPr>
              <a:t>bulanan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pada</a:t>
            </a:r>
            <a:r>
              <a:rPr lang="en-US" sz="2400" dirty="0" smtClean="0">
                <a:latin typeface="Agency FB" panose="020B0503020202020204" pitchFamily="34" charset="0"/>
              </a:rPr>
              <a:t> menu RUH &gt; POK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err="1" smtClean="0">
                <a:latin typeface="Agency FB" panose="020B0503020202020204" pitchFamily="34" charset="0"/>
              </a:rPr>
              <a:t>Validasi</a:t>
            </a:r>
            <a:r>
              <a:rPr lang="en-US" sz="2400" dirty="0" smtClean="0">
                <a:latin typeface="Agency FB" panose="020B0503020202020204" pitchFamily="34" charset="0"/>
              </a:rPr>
              <a:t> Data </a:t>
            </a:r>
            <a:r>
              <a:rPr lang="en-US" sz="2400" dirty="0" err="1" smtClean="0">
                <a:latin typeface="Agency FB" panose="020B0503020202020204" pitchFamily="34" charset="0"/>
              </a:rPr>
              <a:t>Belanja</a:t>
            </a:r>
            <a:endParaRPr lang="en-US" sz="2400" dirty="0" smtClean="0">
              <a:latin typeface="Agency FB" panose="020B0503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smtClean="0">
                <a:latin typeface="Agency FB" panose="020B0503020202020204" pitchFamily="34" charset="0"/>
              </a:rPr>
              <a:t>Approval </a:t>
            </a:r>
            <a:r>
              <a:rPr lang="en-US" sz="2400" dirty="0" err="1" smtClean="0">
                <a:latin typeface="Agency FB" panose="020B0503020202020204" pitchFamily="34" charset="0"/>
              </a:rPr>
              <a:t>oleh</a:t>
            </a:r>
            <a:r>
              <a:rPr lang="en-US" sz="2400" dirty="0" smtClean="0">
                <a:latin typeface="Agency FB" panose="020B0503020202020204" pitchFamily="34" charset="0"/>
              </a:rPr>
              <a:t> KPA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1796527" y="365761"/>
            <a:ext cx="7874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err="1" smtClean="0">
                <a:latin typeface="Agency FB" panose="020B0503020202020204" pitchFamily="34" charset="0"/>
              </a:rPr>
              <a:t>Revisi</a:t>
            </a:r>
            <a:r>
              <a:rPr lang="en-US" sz="3600" b="1" dirty="0" smtClean="0">
                <a:latin typeface="Agency FB" panose="020B0503020202020204" pitchFamily="34" charset="0"/>
              </a:rPr>
              <a:t> SATKER </a:t>
            </a:r>
            <a:r>
              <a:rPr lang="en-US" sz="3600" b="1" dirty="0" err="1" smtClean="0">
                <a:latin typeface="Agency FB" panose="020B0503020202020204" pitchFamily="34" charset="0"/>
              </a:rPr>
              <a:t>pada</a:t>
            </a:r>
            <a:r>
              <a:rPr lang="en-US" sz="3600" b="1" dirty="0" smtClean="0">
                <a:latin typeface="Agency FB" panose="020B0503020202020204" pitchFamily="34" charset="0"/>
              </a:rPr>
              <a:t> </a:t>
            </a:r>
            <a:r>
              <a:rPr lang="en-US" sz="3600" b="1" dirty="0" err="1" smtClean="0">
                <a:latin typeface="Agency FB" panose="020B0503020202020204" pitchFamily="34" charset="0"/>
              </a:rPr>
              <a:t>aplikasi</a:t>
            </a:r>
            <a:r>
              <a:rPr lang="en-US" sz="3600" b="1" dirty="0" smtClean="0">
                <a:latin typeface="Agency FB" panose="020B0503020202020204" pitchFamily="34" charset="0"/>
              </a:rPr>
              <a:t> SAKTI</a:t>
            </a:r>
            <a:endParaRPr lang="en-US" sz="3600" b="1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6588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 flipH="1">
            <a:off x="96817" y="1358100"/>
            <a:ext cx="309820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err="1" smtClean="0">
                <a:latin typeface="Agency FB" panose="020B0503020202020204" pitchFamily="34" charset="0"/>
              </a:rPr>
              <a:t>Untuk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menyetujui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Usulan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Revisi</a:t>
            </a:r>
            <a:r>
              <a:rPr lang="en-US" dirty="0" smtClean="0">
                <a:latin typeface="Agency FB" panose="020B0503020202020204" pitchFamily="34" charset="0"/>
              </a:rPr>
              <a:t> DIPA, Login </a:t>
            </a:r>
            <a:r>
              <a:rPr lang="en-US" dirty="0" err="1" smtClean="0">
                <a:latin typeface="Agency FB" panose="020B0503020202020204" pitchFamily="34" charset="0"/>
              </a:rPr>
              <a:t>dengan</a:t>
            </a:r>
            <a:r>
              <a:rPr lang="en-US" dirty="0" smtClean="0">
                <a:latin typeface="Agency FB" panose="020B0503020202020204" pitchFamily="34" charset="0"/>
              </a:rPr>
              <a:t> user Approver </a:t>
            </a:r>
            <a:r>
              <a:rPr lang="en-US" dirty="0" err="1" smtClean="0">
                <a:latin typeface="Agency FB" panose="020B0503020202020204" pitchFamily="34" charset="0"/>
              </a:rPr>
              <a:t>dan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masuk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ke</a:t>
            </a:r>
            <a:r>
              <a:rPr lang="en-US" dirty="0" smtClean="0">
                <a:latin typeface="Agency FB" panose="020B0503020202020204" pitchFamily="34" charset="0"/>
              </a:rPr>
              <a:t> menu Monitoring &gt; Monitoring Submit </a:t>
            </a:r>
            <a:r>
              <a:rPr lang="en-US" dirty="0" err="1" smtClean="0">
                <a:latin typeface="Agency FB" panose="020B0503020202020204" pitchFamily="34" charset="0"/>
              </a:rPr>
              <a:t>dan</a:t>
            </a:r>
            <a:r>
              <a:rPr lang="en-US" dirty="0" smtClean="0">
                <a:latin typeface="Agency FB" panose="020B0503020202020204" pitchFamily="34" charset="0"/>
              </a:rPr>
              <a:t> Approve Data.</a:t>
            </a:r>
            <a:endParaRPr lang="en-US" dirty="0">
              <a:latin typeface="Agency FB" panose="020B0503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5020" y="1358100"/>
            <a:ext cx="8901949" cy="330626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 flipH="1">
            <a:off x="96816" y="2835428"/>
            <a:ext cx="309820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err="1" smtClean="0">
                <a:latin typeface="Agency FB" panose="020B0503020202020204" pitchFamily="34" charset="0"/>
              </a:rPr>
              <a:t>Klik</a:t>
            </a:r>
            <a:r>
              <a:rPr lang="en-US" dirty="0" smtClean="0">
                <a:latin typeface="Agency FB" panose="020B0503020202020204" pitchFamily="34" charset="0"/>
              </a:rPr>
              <a:t> checkbox </a:t>
            </a:r>
            <a:r>
              <a:rPr lang="en-US" dirty="0" err="1" smtClean="0">
                <a:latin typeface="Agency FB" panose="020B0503020202020204" pitchFamily="34" charset="0"/>
              </a:rPr>
              <a:t>pada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kolom</a:t>
            </a:r>
            <a:r>
              <a:rPr lang="en-US" dirty="0" smtClean="0">
                <a:latin typeface="Agency FB" panose="020B0503020202020204" pitchFamily="34" charset="0"/>
              </a:rPr>
              <a:t> “S” </a:t>
            </a:r>
            <a:r>
              <a:rPr lang="en-US" dirty="0" err="1" smtClean="0">
                <a:latin typeface="Agency FB" panose="020B0503020202020204" pitchFamily="34" charset="0"/>
              </a:rPr>
              <a:t>dan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kemudian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klik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simpan</a:t>
            </a:r>
            <a:r>
              <a:rPr lang="en-US" dirty="0" smtClean="0">
                <a:latin typeface="Agency FB" panose="020B0503020202020204" pitchFamily="34" charset="0"/>
              </a:rPr>
              <a:t>.</a:t>
            </a:r>
            <a:endParaRPr lang="en-US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6488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9416" y="1358002"/>
            <a:ext cx="8683264" cy="4792869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 flipH="1">
            <a:off x="143021" y="1446112"/>
            <a:ext cx="299821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err="1" smtClean="0">
                <a:latin typeface="Agency FB" panose="020B0503020202020204" pitchFamily="34" charset="0"/>
              </a:rPr>
              <a:t>Perubahan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hingga</a:t>
            </a:r>
            <a:r>
              <a:rPr lang="en-US" dirty="0" smtClean="0">
                <a:latin typeface="Agency FB" panose="020B0503020202020204" pitchFamily="34" charset="0"/>
              </a:rPr>
              <a:t> level output yang </a:t>
            </a:r>
            <a:r>
              <a:rPr lang="en-US" dirty="0" err="1" smtClean="0">
                <a:latin typeface="Agency FB" panose="020B0503020202020204" pitchFamily="34" charset="0"/>
              </a:rPr>
              <a:t>dilakukan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pada</a:t>
            </a:r>
            <a:r>
              <a:rPr lang="en-US" dirty="0" smtClean="0">
                <a:latin typeface="Agency FB" panose="020B0503020202020204" pitchFamily="34" charset="0"/>
              </a:rPr>
              <a:t> RUH </a:t>
            </a:r>
            <a:r>
              <a:rPr lang="en-US" dirty="0" err="1" smtClean="0">
                <a:latin typeface="Agency FB" panose="020B0503020202020204" pitchFamily="34" charset="0"/>
              </a:rPr>
              <a:t>Belanja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dapat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dilihat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pada</a:t>
            </a:r>
            <a:r>
              <a:rPr lang="en-US" dirty="0" smtClean="0">
                <a:latin typeface="Agency FB" panose="020B0503020202020204" pitchFamily="34" charset="0"/>
              </a:rPr>
              <a:t> menu </a:t>
            </a:r>
            <a:r>
              <a:rPr lang="en-US" dirty="0" err="1" smtClean="0">
                <a:latin typeface="Agency FB" panose="020B0503020202020204" pitchFamily="34" charset="0"/>
              </a:rPr>
              <a:t>Laporan</a:t>
            </a:r>
            <a:r>
              <a:rPr lang="en-US" dirty="0" smtClean="0">
                <a:latin typeface="Agency FB" panose="020B0503020202020204" pitchFamily="34" charset="0"/>
              </a:rPr>
              <a:t>/</a:t>
            </a:r>
            <a:r>
              <a:rPr lang="en-US" dirty="0" err="1" smtClean="0">
                <a:latin typeface="Agency FB" panose="020B0503020202020204" pitchFamily="34" charset="0"/>
              </a:rPr>
              <a:t>Ceta</a:t>
            </a:r>
            <a:r>
              <a:rPr lang="en-US" dirty="0" err="1" smtClean="0">
                <a:latin typeface="Agency FB" panose="020B0503020202020204" pitchFamily="34" charset="0"/>
              </a:rPr>
              <a:t>k</a:t>
            </a:r>
            <a:r>
              <a:rPr lang="en-US" dirty="0" smtClean="0">
                <a:latin typeface="Agency FB" panose="020B0503020202020204" pitchFamily="34" charset="0"/>
              </a:rPr>
              <a:t> &gt; </a:t>
            </a:r>
            <a:r>
              <a:rPr lang="en-US" dirty="0" err="1" smtClean="0">
                <a:latin typeface="Agency FB" panose="020B0503020202020204" pitchFamily="34" charset="0"/>
              </a:rPr>
              <a:t>Matriks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Usulan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Revisi</a:t>
            </a:r>
            <a:r>
              <a:rPr lang="en-US" dirty="0" smtClean="0">
                <a:latin typeface="Agency FB" panose="020B0503020202020204" pitchFamily="34" charset="0"/>
              </a:rPr>
              <a:t>.</a:t>
            </a:r>
            <a:endParaRPr lang="en-US" dirty="0">
              <a:latin typeface="Agency FB" panose="020B0503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 flipH="1">
            <a:off x="143021" y="2923440"/>
            <a:ext cx="29982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smtClean="0">
                <a:latin typeface="Agency FB" panose="020B0503020202020204" pitchFamily="34" charset="0"/>
              </a:rPr>
              <a:t>Form 1 </a:t>
            </a:r>
            <a:r>
              <a:rPr lang="en-US" dirty="0" err="1" smtClean="0">
                <a:latin typeface="Agency FB" panose="020B0503020202020204" pitchFamily="34" charset="0"/>
              </a:rPr>
              <a:t>Untuk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melihat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perubahan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sampai</a:t>
            </a:r>
            <a:r>
              <a:rPr lang="en-US" dirty="0" smtClean="0">
                <a:latin typeface="Agency FB" panose="020B0503020202020204" pitchFamily="34" charset="0"/>
              </a:rPr>
              <a:t> level </a:t>
            </a:r>
            <a:r>
              <a:rPr lang="en-US" dirty="0" err="1" smtClean="0">
                <a:latin typeface="Agency FB" panose="020B0503020202020204" pitchFamily="34" charset="0"/>
              </a:rPr>
              <a:t>Komponen</a:t>
            </a:r>
            <a:endParaRPr lang="en-US" dirty="0">
              <a:latin typeface="Agency FB" panose="020B0503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 flipH="1">
            <a:off x="143021" y="3569771"/>
            <a:ext cx="29982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smtClean="0">
                <a:latin typeface="Agency FB" panose="020B0503020202020204" pitchFamily="34" charset="0"/>
              </a:rPr>
              <a:t>Form 2 </a:t>
            </a:r>
            <a:r>
              <a:rPr lang="en-US" dirty="0" err="1" smtClean="0">
                <a:latin typeface="Agency FB" panose="020B0503020202020204" pitchFamily="34" charset="0"/>
              </a:rPr>
              <a:t>Untuk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melihat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perubahan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pada</a:t>
            </a:r>
            <a:r>
              <a:rPr lang="en-US" dirty="0" smtClean="0">
                <a:latin typeface="Agency FB" panose="020B0503020202020204" pitchFamily="34" charset="0"/>
              </a:rPr>
              <a:t> level Output </a:t>
            </a:r>
            <a:r>
              <a:rPr lang="en-US" dirty="0" err="1" smtClean="0">
                <a:latin typeface="Agency FB" panose="020B0503020202020204" pitchFamily="34" charset="0"/>
              </a:rPr>
              <a:t>saja</a:t>
            </a:r>
            <a:endParaRPr lang="en-US" dirty="0">
              <a:latin typeface="Agency FB" panose="020B0503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 flipH="1">
            <a:off x="143021" y="4862433"/>
            <a:ext cx="325639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err="1" smtClean="0">
                <a:latin typeface="Agency FB" panose="020B0503020202020204" pitchFamily="34" charset="0"/>
              </a:rPr>
              <a:t>Apabila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pada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cetakan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terdapat</a:t>
            </a:r>
            <a:r>
              <a:rPr lang="en-US" dirty="0" smtClean="0">
                <a:latin typeface="Agency FB" panose="020B0503020202020204" pitchFamily="34" charset="0"/>
              </a:rPr>
              <a:t> DS </a:t>
            </a:r>
            <a:r>
              <a:rPr lang="en-US" dirty="0" err="1" smtClean="0">
                <a:latin typeface="Agency FB" panose="020B0503020202020204" pitchFamily="34" charset="0"/>
              </a:rPr>
              <a:t>Sebelum</a:t>
            </a:r>
            <a:r>
              <a:rPr lang="en-US" dirty="0" smtClean="0">
                <a:latin typeface="Agency FB" panose="020B0503020202020204" pitchFamily="34" charset="0"/>
              </a:rPr>
              <a:t> – null, </a:t>
            </a:r>
            <a:r>
              <a:rPr lang="en-US" dirty="0" err="1" smtClean="0">
                <a:latin typeface="Agency FB" panose="020B0503020202020204" pitchFamily="34" charset="0"/>
              </a:rPr>
              <a:t>maka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harap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mengklik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dahulu</a:t>
            </a:r>
            <a:r>
              <a:rPr lang="en-US" dirty="0" smtClean="0">
                <a:latin typeface="Agency FB" panose="020B0503020202020204" pitchFamily="34" charset="0"/>
              </a:rPr>
              <a:t> menu Monitoring &gt; Digital Stamp, </a:t>
            </a:r>
            <a:r>
              <a:rPr lang="en-US" dirty="0" err="1" smtClean="0">
                <a:latin typeface="Agency FB" panose="020B0503020202020204" pitchFamily="34" charset="0"/>
              </a:rPr>
              <a:t>kemudian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coba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cetak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kembali</a:t>
            </a:r>
            <a:r>
              <a:rPr lang="en-US" dirty="0" smtClean="0">
                <a:latin typeface="Agency FB" panose="020B0503020202020204" pitchFamily="34" charset="0"/>
              </a:rPr>
              <a:t>.</a:t>
            </a:r>
            <a:endParaRPr lang="en-US" dirty="0">
              <a:latin typeface="Agency FB" panose="020B0503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 flipH="1">
            <a:off x="143021" y="4216102"/>
            <a:ext cx="29982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smtClean="0">
                <a:latin typeface="Agency FB" panose="020B0503020202020204" pitchFamily="34" charset="0"/>
              </a:rPr>
              <a:t>Form  </a:t>
            </a:r>
            <a:r>
              <a:rPr lang="en-US" dirty="0" err="1" smtClean="0">
                <a:latin typeface="Agency FB" panose="020B0503020202020204" pitchFamily="34" charset="0"/>
              </a:rPr>
              <a:t>Untuk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melihat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perubahan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hingga</a:t>
            </a:r>
            <a:r>
              <a:rPr lang="en-US" dirty="0" smtClean="0">
                <a:latin typeface="Agency FB" panose="020B0503020202020204" pitchFamily="34" charset="0"/>
              </a:rPr>
              <a:t> level Detail</a:t>
            </a:r>
            <a:endParaRPr lang="en-US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9304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2428" y="1420009"/>
            <a:ext cx="85738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 smtClean="0">
                <a:latin typeface="Agency FB" panose="020B0503020202020204" pitchFamily="34" charset="0"/>
              </a:rPr>
              <a:t>Proses </a:t>
            </a:r>
            <a:r>
              <a:rPr lang="en-US" sz="2400" u="sng" dirty="0" err="1" smtClean="0">
                <a:latin typeface="Agency FB" panose="020B0503020202020204" pitchFamily="34" charset="0"/>
              </a:rPr>
              <a:t>Revisi</a:t>
            </a:r>
            <a:r>
              <a:rPr lang="en-US" sz="2400" u="sng" dirty="0" smtClean="0">
                <a:latin typeface="Agency FB" panose="020B0503020202020204" pitchFamily="34" charset="0"/>
              </a:rPr>
              <a:t> DIPA</a:t>
            </a:r>
            <a:endParaRPr lang="en-US" sz="2400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2000921" y="1881674"/>
            <a:ext cx="857384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latin typeface="Agency FB" panose="020B0503020202020204" pitchFamily="34" charset="0"/>
              </a:rPr>
              <a:t>Langkah-langkah</a:t>
            </a:r>
            <a:r>
              <a:rPr lang="en-US" sz="2400" dirty="0" smtClean="0">
                <a:latin typeface="Agency FB" panose="020B0503020202020204" pitchFamily="34" charset="0"/>
              </a:rPr>
              <a:t>: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smtClean="0">
                <a:latin typeface="Agency FB" panose="020B0503020202020204" pitchFamily="34" charset="0"/>
              </a:rPr>
              <a:t>Login Operator </a:t>
            </a:r>
            <a:r>
              <a:rPr lang="en-US" sz="2400" dirty="0" err="1" smtClean="0">
                <a:latin typeface="Agency FB" panose="020B0503020202020204" pitchFamily="34" charset="0"/>
              </a:rPr>
              <a:t>Anggaran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pada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tahun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anggaran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berjalan</a:t>
            </a:r>
            <a:endParaRPr lang="en-US" sz="2400" dirty="0" smtClean="0">
              <a:latin typeface="Agency FB" panose="020B0503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smtClean="0">
                <a:latin typeface="Agency FB" panose="020B0503020202020204" pitchFamily="34" charset="0"/>
              </a:rPr>
              <a:t>Menu Utility &gt; </a:t>
            </a:r>
            <a:r>
              <a:rPr lang="en-US" sz="2400" dirty="0" err="1" smtClean="0">
                <a:latin typeface="Agency FB" panose="020B0503020202020204" pitchFamily="34" charset="0"/>
              </a:rPr>
              <a:t>memilih</a:t>
            </a:r>
            <a:r>
              <a:rPr lang="en-US" sz="2400" dirty="0" smtClean="0">
                <a:latin typeface="Agency FB" panose="020B0503020202020204" pitchFamily="34" charset="0"/>
              </a:rPr>
              <a:t> status history &gt; </a:t>
            </a:r>
            <a:r>
              <a:rPr lang="en-US" sz="2400" dirty="0" err="1" smtClean="0">
                <a:latin typeface="Agency FB" panose="020B0503020202020204" pitchFamily="34" charset="0"/>
              </a:rPr>
              <a:t>Klik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tombol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Usulan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Revisi</a:t>
            </a:r>
            <a:r>
              <a:rPr lang="en-US" sz="2400" dirty="0" smtClean="0">
                <a:latin typeface="Agency FB" panose="020B0503020202020204" pitchFamily="34" charset="0"/>
              </a:rPr>
              <a:t> DIPA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smtClean="0">
                <a:latin typeface="Agency FB" panose="020B0503020202020204" pitchFamily="34" charset="0"/>
              </a:rPr>
              <a:t>Menu RUH &gt; </a:t>
            </a:r>
            <a:r>
              <a:rPr lang="en-US" sz="2400" dirty="0" err="1" smtClean="0">
                <a:latin typeface="Agency FB" panose="020B0503020202020204" pitchFamily="34" charset="0"/>
              </a:rPr>
              <a:t>Belanja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untuk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mengedit</a:t>
            </a:r>
            <a:r>
              <a:rPr lang="en-US" sz="2400" dirty="0" smtClean="0">
                <a:latin typeface="Agency FB" panose="020B0503020202020204" pitchFamily="34" charset="0"/>
              </a:rPr>
              <a:t> data yang </a:t>
            </a:r>
            <a:r>
              <a:rPr lang="en-US" sz="2400" dirty="0" err="1" smtClean="0">
                <a:latin typeface="Agency FB" panose="020B0503020202020204" pitchFamily="34" charset="0"/>
              </a:rPr>
              <a:t>telah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dibentuk</a:t>
            </a:r>
            <a:endParaRPr lang="en-US" sz="2400" dirty="0" smtClean="0">
              <a:latin typeface="Agency FB" panose="020B0503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err="1" smtClean="0">
                <a:latin typeface="Agency FB" panose="020B0503020202020204" pitchFamily="34" charset="0"/>
              </a:rPr>
              <a:t>Menyesuaikan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Rencana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Penarikan</a:t>
            </a:r>
            <a:r>
              <a:rPr lang="en-US" sz="2400" dirty="0" smtClean="0">
                <a:latin typeface="Agency FB" panose="020B0503020202020204" pitchFamily="34" charset="0"/>
              </a:rPr>
              <a:t> Dana </a:t>
            </a:r>
            <a:r>
              <a:rPr lang="en-US" sz="2400" dirty="0" err="1" smtClean="0">
                <a:latin typeface="Agency FB" panose="020B0503020202020204" pitchFamily="34" charset="0"/>
              </a:rPr>
              <a:t>bulanan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pada</a:t>
            </a:r>
            <a:r>
              <a:rPr lang="en-US" sz="2400" dirty="0" smtClean="0">
                <a:latin typeface="Agency FB" panose="020B0503020202020204" pitchFamily="34" charset="0"/>
              </a:rPr>
              <a:t> menu RUH &gt; POK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err="1" smtClean="0">
                <a:latin typeface="Agency FB" panose="020B0503020202020204" pitchFamily="34" charset="0"/>
              </a:rPr>
              <a:t>Menyesuaikan</a:t>
            </a:r>
            <a:r>
              <a:rPr lang="en-US" sz="2400" dirty="0" smtClean="0">
                <a:latin typeface="Agency FB" panose="020B0503020202020204" pitchFamily="34" charset="0"/>
              </a:rPr>
              <a:t> Form </a:t>
            </a:r>
            <a:r>
              <a:rPr lang="en-US" sz="2400" dirty="0" err="1" smtClean="0">
                <a:latin typeface="Agency FB" panose="020B0503020202020204" pitchFamily="34" charset="0"/>
              </a:rPr>
              <a:t>Rencana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Penerimaan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dan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Pendapatan</a:t>
            </a:r>
            <a:endParaRPr lang="en-US" sz="2400" dirty="0" smtClean="0">
              <a:latin typeface="Agency FB" panose="020B0503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err="1" smtClean="0">
                <a:latin typeface="Agency FB" panose="020B0503020202020204" pitchFamily="34" charset="0"/>
              </a:rPr>
              <a:t>Validasi</a:t>
            </a:r>
            <a:r>
              <a:rPr lang="en-US" sz="2400" dirty="0" smtClean="0">
                <a:latin typeface="Agency FB" panose="020B0503020202020204" pitchFamily="34" charset="0"/>
              </a:rPr>
              <a:t> Data </a:t>
            </a:r>
            <a:r>
              <a:rPr lang="en-US" sz="2400" dirty="0" err="1" smtClean="0">
                <a:latin typeface="Agency FB" panose="020B0503020202020204" pitchFamily="34" charset="0"/>
              </a:rPr>
              <a:t>Belanja</a:t>
            </a:r>
            <a:endParaRPr lang="en-US" sz="2400" dirty="0" smtClean="0">
              <a:latin typeface="Agency FB" panose="020B0503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smtClean="0">
                <a:latin typeface="Agency FB" panose="020B0503020202020204" pitchFamily="34" charset="0"/>
              </a:rPr>
              <a:t>Approval </a:t>
            </a:r>
            <a:r>
              <a:rPr lang="en-US" sz="2400" dirty="0" err="1" smtClean="0">
                <a:latin typeface="Agency FB" panose="020B0503020202020204" pitchFamily="34" charset="0"/>
              </a:rPr>
              <a:t>oleh</a:t>
            </a:r>
            <a:r>
              <a:rPr lang="en-US" sz="2400" dirty="0" smtClean="0">
                <a:latin typeface="Agency FB" panose="020B0503020202020204" pitchFamily="34" charset="0"/>
              </a:rPr>
              <a:t> KPA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err="1" smtClean="0">
                <a:solidFill>
                  <a:srgbClr val="FF0000"/>
                </a:solidFill>
                <a:latin typeface="Agency FB" panose="020B0503020202020204" pitchFamily="34" charset="0"/>
              </a:rPr>
              <a:t>Pengiriman</a:t>
            </a:r>
            <a:r>
              <a:rPr lang="en-US" sz="2400" dirty="0" smtClean="0">
                <a:solidFill>
                  <a:srgbClr val="FF0000"/>
                </a:solidFill>
                <a:latin typeface="Agency FB" panose="020B0503020202020204" pitchFamily="34" charset="0"/>
              </a:rPr>
              <a:t> data </a:t>
            </a:r>
            <a:r>
              <a:rPr lang="en-US" sz="2400" dirty="0" err="1" smtClean="0">
                <a:solidFill>
                  <a:srgbClr val="FF0000"/>
                </a:solidFill>
                <a:latin typeface="Agency FB" panose="020B0503020202020204" pitchFamily="34" charset="0"/>
              </a:rPr>
              <a:t>ke</a:t>
            </a:r>
            <a:r>
              <a:rPr lang="en-US" sz="2400" dirty="0" smtClean="0">
                <a:solidFill>
                  <a:srgbClr val="FF0000"/>
                </a:solidFill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latin typeface="Agency FB" panose="020B0503020202020204" pitchFamily="34" charset="0"/>
              </a:rPr>
              <a:t>Kanwil</a:t>
            </a:r>
            <a:r>
              <a:rPr lang="en-US" sz="2400" dirty="0" smtClean="0">
                <a:solidFill>
                  <a:srgbClr val="FF0000"/>
                </a:solidFill>
                <a:latin typeface="Agency FB" panose="020B0503020202020204" pitchFamily="34" charset="0"/>
              </a:rPr>
              <a:t>/PA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6527" y="365761"/>
            <a:ext cx="7874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err="1" smtClean="0">
                <a:latin typeface="Agency FB" panose="020B0503020202020204" pitchFamily="34" charset="0"/>
              </a:rPr>
              <a:t>Revisi</a:t>
            </a:r>
            <a:r>
              <a:rPr lang="en-US" sz="3600" b="1" dirty="0" smtClean="0">
                <a:latin typeface="Agency FB" panose="020B0503020202020204" pitchFamily="34" charset="0"/>
              </a:rPr>
              <a:t> DIPA </a:t>
            </a:r>
            <a:r>
              <a:rPr lang="en-US" sz="3600" b="1" dirty="0" err="1" smtClean="0">
                <a:latin typeface="Agency FB" panose="020B0503020202020204" pitchFamily="34" charset="0"/>
              </a:rPr>
              <a:t>pada</a:t>
            </a:r>
            <a:r>
              <a:rPr lang="en-US" sz="3600" b="1" dirty="0" smtClean="0">
                <a:latin typeface="Agency FB" panose="020B0503020202020204" pitchFamily="34" charset="0"/>
              </a:rPr>
              <a:t> </a:t>
            </a:r>
            <a:r>
              <a:rPr lang="en-US" sz="3600" b="1" dirty="0" err="1" smtClean="0">
                <a:latin typeface="Agency FB" panose="020B0503020202020204" pitchFamily="34" charset="0"/>
              </a:rPr>
              <a:t>aplikasi</a:t>
            </a:r>
            <a:r>
              <a:rPr lang="en-US" sz="3600" b="1" dirty="0" smtClean="0">
                <a:latin typeface="Agency FB" panose="020B0503020202020204" pitchFamily="34" charset="0"/>
              </a:rPr>
              <a:t> SAKTI</a:t>
            </a:r>
            <a:endParaRPr lang="en-US" sz="3600" b="1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6603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1095" y="1684841"/>
            <a:ext cx="7583250" cy="4139191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 flipH="1">
            <a:off x="143021" y="1446112"/>
            <a:ext cx="436807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err="1" smtClean="0">
                <a:latin typeface="Agency FB" panose="020B0503020202020204" pitchFamily="34" charset="0"/>
              </a:rPr>
              <a:t>Untuk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membuat</a:t>
            </a:r>
            <a:r>
              <a:rPr lang="en-US" dirty="0" smtClean="0">
                <a:latin typeface="Agency FB" panose="020B0503020202020204" pitchFamily="34" charset="0"/>
              </a:rPr>
              <a:t> ADK </a:t>
            </a:r>
            <a:r>
              <a:rPr lang="en-US" dirty="0" err="1" smtClean="0">
                <a:latin typeface="Agency FB" panose="020B0503020202020204" pitchFamily="34" charset="0"/>
              </a:rPr>
              <a:t>dan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mengirimkan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ke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kanwil</a:t>
            </a:r>
            <a:r>
              <a:rPr lang="en-US" dirty="0" smtClean="0">
                <a:latin typeface="Agency FB" panose="020B0503020202020204" pitchFamily="34" charset="0"/>
              </a:rPr>
              <a:t>, </a:t>
            </a:r>
            <a:r>
              <a:rPr lang="en-US" dirty="0" err="1" smtClean="0">
                <a:latin typeface="Agency FB" panose="020B0503020202020204" pitchFamily="34" charset="0"/>
              </a:rPr>
              <a:t>maka</a:t>
            </a:r>
            <a:r>
              <a:rPr lang="en-US" dirty="0" smtClean="0">
                <a:latin typeface="Agency FB" panose="020B0503020202020204" pitchFamily="34" charset="0"/>
              </a:rPr>
              <a:t> Operator </a:t>
            </a:r>
            <a:r>
              <a:rPr lang="en-US" dirty="0" err="1" smtClean="0">
                <a:latin typeface="Agency FB" panose="020B0503020202020204" pitchFamily="34" charset="0"/>
              </a:rPr>
              <a:t>Anggaran</a:t>
            </a:r>
            <a:r>
              <a:rPr lang="en-US" dirty="0" smtClean="0">
                <a:latin typeface="Agency FB" panose="020B0503020202020204" pitchFamily="34" charset="0"/>
              </a:rPr>
              <a:t>/Approver </a:t>
            </a:r>
            <a:r>
              <a:rPr lang="en-US" dirty="0" err="1" smtClean="0">
                <a:latin typeface="Agency FB" panose="020B0503020202020204" pitchFamily="34" charset="0"/>
              </a:rPr>
              <a:t>Anggaran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dapat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masuk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ke</a:t>
            </a:r>
            <a:r>
              <a:rPr lang="en-US" dirty="0" smtClean="0">
                <a:latin typeface="Agency FB" panose="020B0503020202020204" pitchFamily="34" charset="0"/>
              </a:rPr>
              <a:t> menu ADK &gt; RKAKL POK &gt; </a:t>
            </a:r>
            <a:r>
              <a:rPr lang="en-US" dirty="0" err="1" smtClean="0">
                <a:latin typeface="Agency FB" panose="020B0503020202020204" pitchFamily="34" charset="0"/>
              </a:rPr>
              <a:t>Kirim</a:t>
            </a:r>
            <a:endParaRPr lang="en-US" dirty="0">
              <a:latin typeface="Agency FB" panose="020B0503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 flipH="1">
            <a:off x="143021" y="2369442"/>
            <a:ext cx="436807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err="1" smtClean="0">
                <a:latin typeface="Agency FB" panose="020B0503020202020204" pitchFamily="34" charset="0"/>
              </a:rPr>
              <a:t>Pilih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jenis</a:t>
            </a:r>
            <a:r>
              <a:rPr lang="en-US" dirty="0" smtClean="0">
                <a:latin typeface="Agency FB" panose="020B0503020202020204" pitchFamily="34" charset="0"/>
              </a:rPr>
              <a:t> ADK SPAN, </a:t>
            </a:r>
            <a:r>
              <a:rPr lang="en-US" dirty="0" err="1" smtClean="0">
                <a:latin typeface="Agency FB" panose="020B0503020202020204" pitchFamily="34" charset="0"/>
              </a:rPr>
              <a:t>klik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tombol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Jenis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Revisi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untuk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memilih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jenis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revisi</a:t>
            </a:r>
            <a:r>
              <a:rPr lang="en-US" dirty="0" smtClean="0">
                <a:latin typeface="Agency FB" panose="020B0503020202020204" pitchFamily="34" charset="0"/>
              </a:rPr>
              <a:t>, </a:t>
            </a:r>
            <a:r>
              <a:rPr lang="en-US" dirty="0" err="1" smtClean="0">
                <a:latin typeface="Agency FB" panose="020B0503020202020204" pitchFamily="34" charset="0"/>
              </a:rPr>
              <a:t>lalu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klik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tombol</a:t>
            </a:r>
            <a:r>
              <a:rPr lang="en-US" dirty="0" smtClean="0">
                <a:latin typeface="Agency FB" panose="020B0503020202020204" pitchFamily="34" charset="0"/>
              </a:rPr>
              <a:t> parameter backup “</a:t>
            </a:r>
            <a:r>
              <a:rPr lang="en-US" dirty="0" err="1" smtClean="0">
                <a:latin typeface="Agency FB" panose="020B0503020202020204" pitchFamily="34" charset="0"/>
              </a:rPr>
              <a:t>Satker</a:t>
            </a:r>
            <a:r>
              <a:rPr lang="en-US" dirty="0" smtClean="0">
                <a:latin typeface="Agency FB" panose="020B0503020202020204" pitchFamily="34" charset="0"/>
              </a:rPr>
              <a:t>”</a:t>
            </a:r>
            <a:endParaRPr lang="en-US" dirty="0">
              <a:latin typeface="Agency FB" panose="020B0503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 flipH="1">
            <a:off x="143021" y="3292772"/>
            <a:ext cx="436807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err="1" smtClean="0">
                <a:latin typeface="Agency FB" panose="020B0503020202020204" pitchFamily="34" charset="0"/>
              </a:rPr>
              <a:t>Catatan</a:t>
            </a:r>
            <a:r>
              <a:rPr lang="en-US" dirty="0" smtClean="0">
                <a:latin typeface="Agency FB" panose="020B0503020202020204" pitchFamily="34" charset="0"/>
              </a:rPr>
              <a:t> : User level </a:t>
            </a:r>
            <a:r>
              <a:rPr lang="en-US" dirty="0" err="1" smtClean="0">
                <a:latin typeface="Agency FB" panose="020B0503020202020204" pitchFamily="34" charset="0"/>
              </a:rPr>
              <a:t>Satker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hanya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dapat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memilih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Tujuan</a:t>
            </a:r>
            <a:r>
              <a:rPr lang="en-US" dirty="0" smtClean="0">
                <a:latin typeface="Agency FB" panose="020B0503020202020204" pitchFamily="34" charset="0"/>
              </a:rPr>
              <a:t> ADK – </a:t>
            </a:r>
            <a:r>
              <a:rPr lang="en-US" dirty="0" err="1" smtClean="0">
                <a:latin typeface="Agency FB" panose="020B0503020202020204" pitchFamily="34" charset="0"/>
              </a:rPr>
              <a:t>Kanwil</a:t>
            </a:r>
            <a:r>
              <a:rPr lang="en-US" dirty="0" smtClean="0">
                <a:latin typeface="Agency FB" panose="020B0503020202020204" pitchFamily="34" charset="0"/>
              </a:rPr>
              <a:t>. User level Unit </a:t>
            </a:r>
            <a:r>
              <a:rPr lang="en-US" dirty="0" err="1" smtClean="0">
                <a:latin typeface="Agency FB" panose="020B0503020202020204" pitchFamily="34" charset="0"/>
              </a:rPr>
              <a:t>dapat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memilih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tujuan</a:t>
            </a:r>
            <a:r>
              <a:rPr lang="en-US" dirty="0" smtClean="0">
                <a:latin typeface="Agency FB" panose="020B0503020202020204" pitchFamily="34" charset="0"/>
              </a:rPr>
              <a:t> ADK – </a:t>
            </a:r>
            <a:r>
              <a:rPr lang="en-US" dirty="0" err="1" smtClean="0">
                <a:latin typeface="Agency FB" panose="020B0503020202020204" pitchFamily="34" charset="0"/>
              </a:rPr>
              <a:t>Kanwil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dan</a:t>
            </a:r>
            <a:r>
              <a:rPr lang="en-US" dirty="0" smtClean="0">
                <a:latin typeface="Agency FB" panose="020B0503020202020204" pitchFamily="34" charset="0"/>
              </a:rPr>
              <a:t> PA</a:t>
            </a:r>
            <a:endParaRPr lang="en-US" dirty="0">
              <a:latin typeface="Agency FB" panose="020B0503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 flipH="1">
            <a:off x="143021" y="4216102"/>
            <a:ext cx="436807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err="1" smtClean="0">
                <a:latin typeface="Agency FB" panose="020B0503020202020204" pitchFamily="34" charset="0"/>
              </a:rPr>
              <a:t>Lalu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Klik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baris</a:t>
            </a:r>
            <a:r>
              <a:rPr lang="en-US" dirty="0" smtClean="0">
                <a:latin typeface="Agency FB" panose="020B0503020202020204" pitchFamily="34" charset="0"/>
              </a:rPr>
              <a:t> yang </a:t>
            </a:r>
            <a:r>
              <a:rPr lang="en-US" dirty="0" err="1" smtClean="0">
                <a:latin typeface="Agency FB" panose="020B0503020202020204" pitchFamily="34" charset="0"/>
              </a:rPr>
              <a:t>akan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diproses</a:t>
            </a:r>
            <a:r>
              <a:rPr lang="en-US" dirty="0" smtClean="0">
                <a:latin typeface="Agency FB" panose="020B0503020202020204" pitchFamily="34" charset="0"/>
              </a:rPr>
              <a:t>, </a:t>
            </a:r>
            <a:r>
              <a:rPr lang="en-US" dirty="0" err="1" smtClean="0">
                <a:latin typeface="Agency FB" panose="020B0503020202020204" pitchFamily="34" charset="0"/>
              </a:rPr>
              <a:t>centang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pada</a:t>
            </a:r>
            <a:r>
              <a:rPr lang="en-US" dirty="0" smtClean="0">
                <a:latin typeface="Agency FB" panose="020B0503020202020204" pitchFamily="34" charset="0"/>
              </a:rPr>
              <a:t> checkbox di </a:t>
            </a:r>
            <a:r>
              <a:rPr lang="en-US" dirty="0" err="1" smtClean="0">
                <a:latin typeface="Agency FB" panose="020B0503020202020204" pitchFamily="34" charset="0"/>
              </a:rPr>
              <a:t>kolom</a:t>
            </a:r>
            <a:r>
              <a:rPr lang="en-US" dirty="0" smtClean="0">
                <a:latin typeface="Agency FB" panose="020B0503020202020204" pitchFamily="34" charset="0"/>
              </a:rPr>
              <a:t> “</a:t>
            </a:r>
            <a:r>
              <a:rPr lang="en-US" dirty="0" err="1" smtClean="0">
                <a:latin typeface="Agency FB" panose="020B0503020202020204" pitchFamily="34" charset="0"/>
              </a:rPr>
              <a:t>Pilih</a:t>
            </a:r>
            <a:r>
              <a:rPr lang="en-US" dirty="0" smtClean="0">
                <a:latin typeface="Agency FB" panose="020B0503020202020204" pitchFamily="34" charset="0"/>
              </a:rPr>
              <a:t>” </a:t>
            </a:r>
            <a:r>
              <a:rPr lang="en-US" dirty="0" err="1" smtClean="0">
                <a:latin typeface="Agency FB" panose="020B0503020202020204" pitchFamily="34" charset="0"/>
              </a:rPr>
              <a:t>dan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mengisi</a:t>
            </a:r>
            <a:r>
              <a:rPr lang="en-US" dirty="0" smtClean="0">
                <a:latin typeface="Agency FB" panose="020B0503020202020204" pitchFamily="34" charset="0"/>
              </a:rPr>
              <a:t> data </a:t>
            </a:r>
            <a:r>
              <a:rPr lang="en-US" dirty="0" err="1" smtClean="0">
                <a:latin typeface="Agency FB" panose="020B0503020202020204" pitchFamily="34" charset="0"/>
              </a:rPr>
              <a:t>untuk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dokumen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pendukung</a:t>
            </a:r>
            <a:r>
              <a:rPr lang="en-US" dirty="0" smtClean="0">
                <a:latin typeface="Agency FB" panose="020B0503020202020204" pitchFamily="34" charset="0"/>
              </a:rPr>
              <a:t>.</a:t>
            </a:r>
            <a:endParaRPr lang="en-US" dirty="0">
              <a:latin typeface="Agency FB" panose="020B0503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 flipH="1">
            <a:off x="143021" y="5123638"/>
            <a:ext cx="436807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err="1" smtClean="0">
                <a:latin typeface="Agency FB" panose="020B0503020202020204" pitchFamily="34" charset="0"/>
              </a:rPr>
              <a:t>Klik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tombol</a:t>
            </a:r>
            <a:r>
              <a:rPr lang="en-US" dirty="0" smtClean="0">
                <a:latin typeface="Agency FB" panose="020B0503020202020204" pitchFamily="34" charset="0"/>
              </a:rPr>
              <a:t> “</a:t>
            </a:r>
            <a:r>
              <a:rPr lang="en-US" dirty="0" err="1" smtClean="0">
                <a:latin typeface="Agency FB" panose="020B0503020202020204" pitchFamily="34" charset="0"/>
              </a:rPr>
              <a:t>Kirim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Dokumen</a:t>
            </a:r>
            <a:r>
              <a:rPr lang="en-US" dirty="0" smtClean="0">
                <a:latin typeface="Agency FB" panose="020B0503020202020204" pitchFamily="34" charset="0"/>
              </a:rPr>
              <a:t>” </a:t>
            </a:r>
            <a:r>
              <a:rPr lang="en-US" dirty="0" err="1" smtClean="0">
                <a:latin typeface="Agency FB" panose="020B0503020202020204" pitchFamily="34" charset="0"/>
              </a:rPr>
              <a:t>untuk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mengupload</a:t>
            </a:r>
            <a:r>
              <a:rPr lang="en-US" dirty="0" smtClean="0">
                <a:latin typeface="Agency FB" panose="020B0503020202020204" pitchFamily="34" charset="0"/>
              </a:rPr>
              <a:t> file </a:t>
            </a:r>
            <a:r>
              <a:rPr lang="en-US" dirty="0" err="1" smtClean="0">
                <a:latin typeface="Agency FB" panose="020B0503020202020204" pitchFamily="34" charset="0"/>
              </a:rPr>
              <a:t>Dokumen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Pendukung</a:t>
            </a:r>
            <a:r>
              <a:rPr lang="en-US" dirty="0" smtClean="0">
                <a:latin typeface="Agency FB" panose="020B0503020202020204" pitchFamily="34" charset="0"/>
              </a:rPr>
              <a:t>, </a:t>
            </a:r>
            <a:r>
              <a:rPr lang="en-US" dirty="0" err="1" smtClean="0">
                <a:latin typeface="Agency FB" panose="020B0503020202020204" pitchFamily="34" charset="0"/>
              </a:rPr>
              <a:t>dan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kemudian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klik</a:t>
            </a:r>
            <a:r>
              <a:rPr lang="en-US" dirty="0" smtClean="0">
                <a:latin typeface="Agency FB" panose="020B0503020202020204" pitchFamily="34" charset="0"/>
              </a:rPr>
              <a:t> “Proses” </a:t>
            </a:r>
            <a:r>
              <a:rPr lang="en-US" dirty="0" err="1" smtClean="0">
                <a:latin typeface="Agency FB" panose="020B0503020202020204" pitchFamily="34" charset="0"/>
              </a:rPr>
              <a:t>untuk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mengirimkan</a:t>
            </a:r>
            <a:r>
              <a:rPr lang="en-US" dirty="0" smtClean="0">
                <a:latin typeface="Agency FB" panose="020B0503020202020204" pitchFamily="34" charset="0"/>
              </a:rPr>
              <a:t> ADK </a:t>
            </a:r>
            <a:r>
              <a:rPr lang="en-US" dirty="0" err="1" smtClean="0">
                <a:latin typeface="Agency FB" panose="020B0503020202020204" pitchFamily="34" charset="0"/>
              </a:rPr>
              <a:t>ke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Kanwil</a:t>
            </a:r>
            <a:r>
              <a:rPr lang="en-US" dirty="0">
                <a:latin typeface="Agency FB" panose="020B0503020202020204" pitchFamily="34" charset="0"/>
              </a:rPr>
              <a:t>.</a:t>
            </a:r>
            <a:endParaRPr lang="en-US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9950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34409" y="3022898"/>
            <a:ext cx="684186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anose="020B0503020202020204" pitchFamily="34" charset="0"/>
              </a:rPr>
              <a:t>REVISI HALAMAN III DIPA PADA APLIKASI SAKTI</a:t>
            </a:r>
            <a:endParaRPr lang="en-US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443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34409" y="3022898"/>
            <a:ext cx="684186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anose="020B0503020202020204" pitchFamily="34" charset="0"/>
              </a:rPr>
              <a:t>REVISI HALAMAN III DIPA PADA APLIKASI SAKTI </a:t>
            </a:r>
            <a:r>
              <a:rPr lang="en-US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anose="020B0503020202020204" pitchFamily="34" charset="0"/>
              </a:rPr>
              <a:t>hampir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anose="020B0503020202020204" pitchFamily="34" charset="0"/>
              </a:rPr>
              <a:t> </a:t>
            </a:r>
            <a:r>
              <a:rPr lang="en-US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anose="020B0503020202020204" pitchFamily="34" charset="0"/>
              </a:rPr>
              <a:t>sama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anose="020B0503020202020204" pitchFamily="34" charset="0"/>
              </a:rPr>
              <a:t> </a:t>
            </a:r>
            <a:r>
              <a:rPr lang="en-US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anose="020B0503020202020204" pitchFamily="34" charset="0"/>
              </a:rPr>
              <a:t>dengan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anose="020B0503020202020204" pitchFamily="34" charset="0"/>
              </a:rPr>
              <a:t> </a:t>
            </a:r>
            <a:r>
              <a:rPr lang="en-US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anose="020B0503020202020204" pitchFamily="34" charset="0"/>
              </a:rPr>
              <a:t>revisi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anose="020B0503020202020204" pitchFamily="34" charset="0"/>
              </a:rPr>
              <a:t> DIPA </a:t>
            </a:r>
            <a:r>
              <a:rPr lang="en-US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anose="020B0503020202020204" pitchFamily="34" charset="0"/>
              </a:rPr>
              <a:t>biasa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anose="020B0503020202020204" pitchFamily="34" charset="0"/>
              </a:rPr>
              <a:t>, </a:t>
            </a:r>
            <a:r>
              <a:rPr lang="en-US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anose="020B0503020202020204" pitchFamily="34" charset="0"/>
              </a:rPr>
              <a:t>namun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anose="020B0503020202020204" pitchFamily="34" charset="0"/>
              </a:rPr>
              <a:t> </a:t>
            </a:r>
            <a:r>
              <a:rPr lang="en-US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anose="020B0503020202020204" pitchFamily="34" charset="0"/>
              </a:rPr>
              <a:t>tidak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anose="020B0503020202020204" pitchFamily="34" charset="0"/>
              </a:rPr>
              <a:t> </a:t>
            </a:r>
            <a:r>
              <a:rPr lang="en-US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anose="020B0503020202020204" pitchFamily="34" charset="0"/>
              </a:rPr>
              <a:t>ada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anose="020B0503020202020204" pitchFamily="34" charset="0"/>
              </a:rPr>
              <a:t> </a:t>
            </a:r>
            <a:r>
              <a:rPr lang="en-US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anose="020B0503020202020204" pitchFamily="34" charset="0"/>
              </a:rPr>
              <a:t>perubahan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anose="020B0503020202020204" pitchFamily="34" charset="0"/>
              </a:rPr>
              <a:t> </a:t>
            </a:r>
            <a:r>
              <a:rPr lang="en-US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anose="020B0503020202020204" pitchFamily="34" charset="0"/>
              </a:rPr>
              <a:t>pada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anose="020B0503020202020204" pitchFamily="34" charset="0"/>
              </a:rPr>
              <a:t> RUH </a:t>
            </a:r>
            <a:r>
              <a:rPr lang="en-US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anose="020B0503020202020204" pitchFamily="34" charset="0"/>
              </a:rPr>
              <a:t>Belanja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anose="020B0503020202020204" pitchFamily="34" charset="0"/>
              </a:rPr>
              <a:t>. </a:t>
            </a:r>
            <a:r>
              <a:rPr lang="en-US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anose="020B0503020202020204" pitchFamily="34" charset="0"/>
              </a:rPr>
              <a:t>Selamat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anose="020B0503020202020204" pitchFamily="34" charset="0"/>
              </a:rPr>
              <a:t> </a:t>
            </a:r>
            <a:r>
              <a:rPr lang="en-US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anose="020B0503020202020204" pitchFamily="34" charset="0"/>
              </a:rPr>
              <a:t>mencoba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anose="020B0503020202020204" pitchFamily="34" charset="0"/>
              </a:rPr>
              <a:t>!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6196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6527" y="365761"/>
            <a:ext cx="7874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err="1" smtClean="0">
                <a:latin typeface="Agency FB" panose="020B0503020202020204" pitchFamily="34" charset="0"/>
              </a:rPr>
              <a:t>Kesimpulan</a:t>
            </a:r>
            <a:endParaRPr lang="en-US" sz="3600" b="1" dirty="0">
              <a:latin typeface="Agency FB" panose="020B0503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 flipH="1">
            <a:off x="196809" y="1446112"/>
            <a:ext cx="436807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err="1" smtClean="0">
                <a:latin typeface="Agency FB" panose="020B0503020202020204" pitchFamily="34" charset="0"/>
              </a:rPr>
              <a:t>Secara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Umum</a:t>
            </a:r>
            <a:r>
              <a:rPr lang="en-US" dirty="0" smtClean="0">
                <a:latin typeface="Agency FB" panose="020B0503020202020204" pitchFamily="34" charset="0"/>
              </a:rPr>
              <a:t>, proses RKAKL </a:t>
            </a:r>
            <a:r>
              <a:rPr lang="en-US" dirty="0" err="1" smtClean="0">
                <a:latin typeface="Agency FB" panose="020B0503020202020204" pitchFamily="34" charset="0"/>
              </a:rPr>
              <a:t>dan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Revisi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memiliki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tahapan</a:t>
            </a:r>
            <a:r>
              <a:rPr lang="en-US" dirty="0" smtClean="0">
                <a:latin typeface="Agency FB" panose="020B0503020202020204" pitchFamily="34" charset="0"/>
              </a:rPr>
              <a:t> yang </a:t>
            </a:r>
            <a:r>
              <a:rPr lang="en-US" dirty="0" err="1" smtClean="0">
                <a:latin typeface="Agency FB" panose="020B0503020202020204" pitchFamily="34" charset="0"/>
              </a:rPr>
              <a:t>sama</a:t>
            </a:r>
            <a:r>
              <a:rPr lang="en-US" dirty="0" smtClean="0">
                <a:latin typeface="Agency FB" panose="020B0503020202020204" pitchFamily="34" charset="0"/>
              </a:rPr>
              <a:t>, </a:t>
            </a:r>
            <a:r>
              <a:rPr lang="en-US" dirty="0" err="1" smtClean="0">
                <a:latin typeface="Agency FB" panose="020B0503020202020204" pitchFamily="34" charset="0"/>
              </a:rPr>
              <a:t>diantaranya</a:t>
            </a:r>
            <a:r>
              <a:rPr lang="en-US" dirty="0" smtClean="0">
                <a:latin typeface="Agency FB" panose="020B0503020202020204" pitchFamily="34" charset="0"/>
              </a:rPr>
              <a:t>: </a:t>
            </a:r>
          </a:p>
          <a:p>
            <a:pPr marL="800100" lvl="1" indent="-342900">
              <a:buFont typeface="Wingdings" panose="05000000000000000000" pitchFamily="2" charset="2"/>
              <a:buChar char="v"/>
            </a:pPr>
            <a:r>
              <a:rPr lang="en-US" dirty="0" err="1" smtClean="0">
                <a:latin typeface="Agency FB" panose="020B0503020202020204" pitchFamily="34" charset="0"/>
              </a:rPr>
              <a:t>Memilih</a:t>
            </a:r>
            <a:r>
              <a:rPr lang="en-US" dirty="0" smtClean="0">
                <a:latin typeface="Agency FB" panose="020B0503020202020204" pitchFamily="34" charset="0"/>
              </a:rPr>
              <a:t> Status </a:t>
            </a:r>
            <a:r>
              <a:rPr lang="en-US" dirty="0" err="1" smtClean="0">
                <a:latin typeface="Agency FB" panose="020B0503020202020204" pitchFamily="34" charset="0"/>
              </a:rPr>
              <a:t>Histori</a:t>
            </a:r>
            <a:r>
              <a:rPr lang="en-US" dirty="0" smtClean="0">
                <a:latin typeface="Agency FB" panose="020B0503020202020204" pitchFamily="34" charset="0"/>
              </a:rPr>
              <a:t>,</a:t>
            </a:r>
          </a:p>
          <a:p>
            <a:pPr marL="800100" lvl="1" indent="-342900">
              <a:buFont typeface="Wingdings" panose="05000000000000000000" pitchFamily="2" charset="2"/>
              <a:buChar char="v"/>
            </a:pPr>
            <a:r>
              <a:rPr lang="en-US" dirty="0" smtClean="0">
                <a:latin typeface="Agency FB" panose="020B0503020202020204" pitchFamily="34" charset="0"/>
              </a:rPr>
              <a:t>Edit RUH </a:t>
            </a:r>
            <a:r>
              <a:rPr lang="en-US" dirty="0" err="1" smtClean="0">
                <a:latin typeface="Agency FB" panose="020B0503020202020204" pitchFamily="34" charset="0"/>
              </a:rPr>
              <a:t>Belanja</a:t>
            </a:r>
            <a:r>
              <a:rPr lang="en-US" dirty="0" smtClean="0">
                <a:latin typeface="Agency FB" panose="020B0503020202020204" pitchFamily="34" charset="0"/>
              </a:rPr>
              <a:t>,</a:t>
            </a:r>
          </a:p>
          <a:p>
            <a:pPr marL="800100" lvl="1" indent="-342900">
              <a:buFont typeface="Wingdings" panose="05000000000000000000" pitchFamily="2" charset="2"/>
              <a:buChar char="v"/>
            </a:pPr>
            <a:r>
              <a:rPr lang="en-US" dirty="0" smtClean="0">
                <a:latin typeface="Agency FB" panose="020B0503020202020204" pitchFamily="34" charset="0"/>
              </a:rPr>
              <a:t>Edit form POK </a:t>
            </a:r>
            <a:r>
              <a:rPr lang="en-US" dirty="0" err="1" smtClean="0">
                <a:latin typeface="Agency FB" panose="020B0503020202020204" pitchFamily="34" charset="0"/>
              </a:rPr>
              <a:t>untuk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Rencana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Penarikan</a:t>
            </a:r>
            <a:r>
              <a:rPr lang="en-US" dirty="0" smtClean="0">
                <a:latin typeface="Agency FB" panose="020B0503020202020204" pitchFamily="34" charset="0"/>
              </a:rPr>
              <a:t> Dana </a:t>
            </a:r>
            <a:r>
              <a:rPr lang="en-US" dirty="0" err="1" smtClean="0">
                <a:latin typeface="Agency FB" panose="020B0503020202020204" pitchFamily="34" charset="0"/>
              </a:rPr>
              <a:t>Bulanan</a:t>
            </a:r>
            <a:r>
              <a:rPr lang="en-US" dirty="0" smtClean="0">
                <a:latin typeface="Agency FB" panose="020B0503020202020204" pitchFamily="34" charset="0"/>
              </a:rPr>
              <a:t>,</a:t>
            </a:r>
          </a:p>
          <a:p>
            <a:pPr marL="800100" lvl="1" indent="-342900">
              <a:buFont typeface="Wingdings" panose="05000000000000000000" pitchFamily="2" charset="2"/>
              <a:buChar char="v"/>
            </a:pPr>
            <a:r>
              <a:rPr lang="en-US" dirty="0" smtClean="0">
                <a:latin typeface="Agency FB" panose="020B0503020202020204" pitchFamily="34" charset="0"/>
              </a:rPr>
              <a:t>Edit form </a:t>
            </a:r>
            <a:r>
              <a:rPr lang="en-US" dirty="0" err="1" smtClean="0">
                <a:latin typeface="Agency FB" panose="020B0503020202020204" pitchFamily="34" charset="0"/>
              </a:rPr>
              <a:t>Estimasi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Pendapatan</a:t>
            </a:r>
            <a:r>
              <a:rPr lang="en-US" dirty="0" smtClean="0">
                <a:latin typeface="Agency FB" panose="020B0503020202020204" pitchFamily="34" charset="0"/>
              </a:rPr>
              <a:t>/</a:t>
            </a:r>
            <a:r>
              <a:rPr lang="en-US" dirty="0" err="1" smtClean="0">
                <a:latin typeface="Agency FB" panose="020B0503020202020204" pitchFamily="34" charset="0"/>
              </a:rPr>
              <a:t>Penerimaan</a:t>
            </a:r>
            <a:r>
              <a:rPr lang="en-US" dirty="0" smtClean="0">
                <a:latin typeface="Agency FB" panose="020B0503020202020204" pitchFamily="34" charset="0"/>
              </a:rPr>
              <a:t>,</a:t>
            </a:r>
          </a:p>
          <a:p>
            <a:pPr marL="800100" lvl="1" indent="-342900">
              <a:buFont typeface="Wingdings" panose="05000000000000000000" pitchFamily="2" charset="2"/>
              <a:buChar char="v"/>
            </a:pPr>
            <a:r>
              <a:rPr lang="en-US" dirty="0" err="1" smtClean="0">
                <a:latin typeface="Agency FB" panose="020B0503020202020204" pitchFamily="34" charset="0"/>
              </a:rPr>
              <a:t>Validasi</a:t>
            </a:r>
            <a:r>
              <a:rPr lang="en-US" dirty="0" smtClean="0">
                <a:latin typeface="Agency FB" panose="020B0503020202020204" pitchFamily="34" charset="0"/>
              </a:rPr>
              <a:t> Data </a:t>
            </a:r>
            <a:r>
              <a:rPr lang="en-US" dirty="0" err="1" smtClean="0">
                <a:latin typeface="Agency FB" panose="020B0503020202020204" pitchFamily="34" charset="0"/>
              </a:rPr>
              <a:t>Belanja</a:t>
            </a:r>
            <a:r>
              <a:rPr lang="en-US" dirty="0" smtClean="0">
                <a:latin typeface="Agency FB" panose="020B0503020202020204" pitchFamily="34" charset="0"/>
              </a:rPr>
              <a:t>,</a:t>
            </a:r>
          </a:p>
          <a:p>
            <a:pPr marL="800100" lvl="1" indent="-342900">
              <a:buFont typeface="Wingdings" panose="05000000000000000000" pitchFamily="2" charset="2"/>
              <a:buChar char="v"/>
            </a:pPr>
            <a:r>
              <a:rPr lang="en-US" dirty="0" smtClean="0">
                <a:latin typeface="Agency FB" panose="020B0503020202020204" pitchFamily="34" charset="0"/>
              </a:rPr>
              <a:t>Approval </a:t>
            </a:r>
            <a:r>
              <a:rPr lang="en-US" dirty="0" err="1" smtClean="0">
                <a:latin typeface="Agency FB" panose="020B0503020202020204" pitchFamily="34" charset="0"/>
              </a:rPr>
              <a:t>oleh</a:t>
            </a:r>
            <a:r>
              <a:rPr lang="en-US" dirty="0" smtClean="0">
                <a:latin typeface="Agency FB" panose="020B0503020202020204" pitchFamily="34" charset="0"/>
              </a:rPr>
              <a:t> KPA</a:t>
            </a:r>
            <a:endParaRPr lang="en-US" dirty="0">
              <a:latin typeface="Agency FB" panose="020B0503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 flipH="1">
            <a:off x="5104089" y="1446112"/>
            <a:ext cx="436807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err="1" smtClean="0">
                <a:latin typeface="Agency FB" panose="020B0503020202020204" pitchFamily="34" charset="0"/>
              </a:rPr>
              <a:t>Untuk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Revisi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Satker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tidak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menghasilkan</a:t>
            </a:r>
            <a:r>
              <a:rPr lang="en-US" dirty="0" smtClean="0">
                <a:latin typeface="Agency FB" panose="020B0503020202020204" pitchFamily="34" charset="0"/>
              </a:rPr>
              <a:t> ADK </a:t>
            </a:r>
            <a:r>
              <a:rPr lang="en-US" dirty="0" err="1" smtClean="0">
                <a:latin typeface="Agency FB" panose="020B0503020202020204" pitchFamily="34" charset="0"/>
              </a:rPr>
              <a:t>apapun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kecuali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untuk</a:t>
            </a:r>
            <a:r>
              <a:rPr lang="en-US" dirty="0" smtClean="0">
                <a:latin typeface="Agency FB" panose="020B0503020202020204" pitchFamily="34" charset="0"/>
              </a:rPr>
              <a:t> backup </a:t>
            </a:r>
            <a:r>
              <a:rPr lang="en-US" dirty="0" err="1" smtClean="0">
                <a:latin typeface="Agency FB" panose="020B0503020202020204" pitchFamily="34" charset="0"/>
              </a:rPr>
              <a:t>saja</a:t>
            </a:r>
            <a:r>
              <a:rPr lang="en-US" dirty="0" smtClean="0">
                <a:latin typeface="Agency FB" panose="020B0503020202020204" pitchFamily="34" charset="0"/>
              </a:rPr>
              <a:t>. </a:t>
            </a:r>
            <a:r>
              <a:rPr lang="en-US" dirty="0" err="1" smtClean="0">
                <a:latin typeface="Agency FB" panose="020B0503020202020204" pitchFamily="34" charset="0"/>
              </a:rPr>
              <a:t>Pengiriman</a:t>
            </a:r>
            <a:r>
              <a:rPr lang="en-US" dirty="0" smtClean="0">
                <a:latin typeface="Agency FB" panose="020B0503020202020204" pitchFamily="34" charset="0"/>
              </a:rPr>
              <a:t> ADK </a:t>
            </a:r>
            <a:r>
              <a:rPr lang="en-US" dirty="0" err="1" smtClean="0">
                <a:latin typeface="Agency FB" panose="020B0503020202020204" pitchFamily="34" charset="0"/>
              </a:rPr>
              <a:t>Revisi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Satker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ke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kanwil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akan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menyebabkan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masalah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perbedaan</a:t>
            </a:r>
            <a:r>
              <a:rPr lang="en-US" dirty="0" smtClean="0">
                <a:latin typeface="Agency FB" panose="020B0503020202020204" pitchFamily="34" charset="0"/>
              </a:rPr>
              <a:t> status </a:t>
            </a:r>
            <a:r>
              <a:rPr lang="en-US" dirty="0" err="1" smtClean="0">
                <a:latin typeface="Agency FB" panose="020B0503020202020204" pitchFamily="34" charset="0"/>
              </a:rPr>
              <a:t>histori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pada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aplikasi</a:t>
            </a:r>
            <a:r>
              <a:rPr lang="en-US" dirty="0" smtClean="0">
                <a:latin typeface="Agency FB" panose="020B0503020202020204" pitchFamily="34" charset="0"/>
              </a:rPr>
              <a:t> SAKTI </a:t>
            </a:r>
            <a:r>
              <a:rPr lang="en-US" dirty="0" err="1" smtClean="0">
                <a:latin typeface="Agency FB" panose="020B0503020202020204" pitchFamily="34" charset="0"/>
              </a:rPr>
              <a:t>dan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SatuDJA</a:t>
            </a:r>
            <a:r>
              <a:rPr lang="en-US" dirty="0" smtClean="0">
                <a:latin typeface="Agency FB" panose="020B0503020202020204" pitchFamily="34" charset="0"/>
              </a:rPr>
              <a:t>.</a:t>
            </a:r>
            <a:endParaRPr lang="en-US" dirty="0">
              <a:latin typeface="Agency FB" panose="020B0503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 flipH="1">
            <a:off x="5104089" y="2923440"/>
            <a:ext cx="436807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err="1" smtClean="0">
                <a:latin typeface="Agency FB" panose="020B0503020202020204" pitchFamily="34" charset="0"/>
              </a:rPr>
              <a:t>Seluruh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Revisi</a:t>
            </a:r>
            <a:r>
              <a:rPr lang="en-US" dirty="0" smtClean="0">
                <a:latin typeface="Agency FB" panose="020B0503020202020204" pitchFamily="34" charset="0"/>
              </a:rPr>
              <a:t> yang </a:t>
            </a:r>
            <a:r>
              <a:rPr lang="en-US" dirty="0" err="1" smtClean="0">
                <a:latin typeface="Agency FB" panose="020B0503020202020204" pitchFamily="34" charset="0"/>
              </a:rPr>
              <a:t>akan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diajukan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ke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kanwil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harus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memilih</a:t>
            </a:r>
            <a:r>
              <a:rPr lang="en-US" dirty="0" smtClean="0">
                <a:latin typeface="Agency FB" panose="020B0503020202020204" pitchFamily="34" charset="0"/>
              </a:rPr>
              <a:t> status </a:t>
            </a:r>
            <a:r>
              <a:rPr lang="en-US" dirty="0" err="1" smtClean="0">
                <a:latin typeface="Agency FB" panose="020B0503020202020204" pitchFamily="34" charset="0"/>
              </a:rPr>
              <a:t>revisi</a:t>
            </a:r>
            <a:r>
              <a:rPr lang="en-US" dirty="0" smtClean="0">
                <a:latin typeface="Agency FB" panose="020B0503020202020204" pitchFamily="34" charset="0"/>
              </a:rPr>
              <a:t> USULAN REVISI DIPA, </a:t>
            </a:r>
            <a:r>
              <a:rPr lang="en-US" dirty="0" err="1" smtClean="0">
                <a:latin typeface="Agency FB" panose="020B0503020202020204" pitchFamily="34" charset="0"/>
              </a:rPr>
              <a:t>bukan</a:t>
            </a:r>
            <a:r>
              <a:rPr lang="en-US" dirty="0" smtClean="0">
                <a:latin typeface="Agency FB" panose="020B0503020202020204" pitchFamily="34" charset="0"/>
              </a:rPr>
              <a:t> REVISI SATKER. </a:t>
            </a:r>
            <a:r>
              <a:rPr lang="en-US" dirty="0" err="1" smtClean="0">
                <a:latin typeface="Agency FB" panose="020B0503020202020204" pitchFamily="34" charset="0"/>
              </a:rPr>
              <a:t>Termasuk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juga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diantaranya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Usulan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Revisi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Halaman</a:t>
            </a:r>
            <a:r>
              <a:rPr lang="en-US" dirty="0" smtClean="0">
                <a:latin typeface="Agency FB" panose="020B0503020202020204" pitchFamily="34" charset="0"/>
              </a:rPr>
              <a:t> III </a:t>
            </a:r>
            <a:r>
              <a:rPr lang="en-US" dirty="0" err="1" smtClean="0">
                <a:latin typeface="Agency FB" panose="020B0503020202020204" pitchFamily="34" charset="0"/>
              </a:rPr>
              <a:t>Dipa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dan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Revisi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Triwulanan</a:t>
            </a:r>
            <a:r>
              <a:rPr lang="en-US" dirty="0" smtClean="0">
                <a:latin typeface="Agency FB" panose="020B0503020202020204" pitchFamily="34" charset="0"/>
              </a:rPr>
              <a:t>, </a:t>
            </a:r>
            <a:r>
              <a:rPr lang="en-US" dirty="0" err="1" smtClean="0">
                <a:latin typeface="Agency FB" panose="020B0503020202020204" pitchFamily="34" charset="0"/>
              </a:rPr>
              <a:t>meskipun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tidak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ada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perubahan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pada</a:t>
            </a:r>
            <a:r>
              <a:rPr lang="en-US" dirty="0" smtClean="0">
                <a:latin typeface="Agency FB" panose="020B0503020202020204" pitchFamily="34" charset="0"/>
              </a:rPr>
              <a:t> RUH </a:t>
            </a:r>
            <a:r>
              <a:rPr lang="en-US" dirty="0" err="1" smtClean="0">
                <a:latin typeface="Agency FB" panose="020B0503020202020204" pitchFamily="34" charset="0"/>
              </a:rPr>
              <a:t>Belanja</a:t>
            </a:r>
            <a:r>
              <a:rPr lang="en-US" dirty="0" smtClean="0">
                <a:latin typeface="Agency FB" panose="020B0503020202020204" pitchFamily="34" charset="0"/>
              </a:rPr>
              <a:t>.</a:t>
            </a:r>
            <a:endParaRPr lang="en-US" dirty="0">
              <a:latin typeface="Agency FB" panose="020B0503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 flipH="1">
            <a:off x="196809" y="4031435"/>
            <a:ext cx="436807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smtClean="0">
                <a:latin typeface="Agency FB" panose="020B0503020202020204" pitchFamily="34" charset="0"/>
              </a:rPr>
              <a:t>Proses </a:t>
            </a:r>
            <a:r>
              <a:rPr lang="en-US" dirty="0" err="1" smtClean="0">
                <a:latin typeface="Agency FB" panose="020B0503020202020204" pitchFamily="34" charset="0"/>
              </a:rPr>
              <a:t>Revisi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harus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urut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dan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menunggu</a:t>
            </a:r>
            <a:r>
              <a:rPr lang="en-US" dirty="0" smtClean="0">
                <a:latin typeface="Agency FB" panose="020B0503020202020204" pitchFamily="34" charset="0"/>
              </a:rPr>
              <a:t> proses </a:t>
            </a:r>
            <a:r>
              <a:rPr lang="en-US" dirty="0" err="1" smtClean="0">
                <a:latin typeface="Agency FB" panose="020B0503020202020204" pitchFamily="34" charset="0"/>
              </a:rPr>
              <a:t>sebelumnya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untuk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selesa</a:t>
            </a:r>
            <a:r>
              <a:rPr lang="en-US" dirty="0" err="1" smtClean="0">
                <a:latin typeface="Agency FB" panose="020B0503020202020204" pitchFamily="34" charset="0"/>
              </a:rPr>
              <a:t>i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sebelum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memulai</a:t>
            </a:r>
            <a:r>
              <a:rPr lang="en-US" dirty="0" smtClean="0">
                <a:latin typeface="Agency FB" panose="020B0503020202020204" pitchFamily="34" charset="0"/>
              </a:rPr>
              <a:t> proses </a:t>
            </a:r>
            <a:r>
              <a:rPr lang="en-US" dirty="0" err="1" smtClean="0">
                <a:latin typeface="Agency FB" panose="020B0503020202020204" pitchFamily="34" charset="0"/>
              </a:rPr>
              <a:t>revisi</a:t>
            </a:r>
            <a:r>
              <a:rPr lang="en-US" dirty="0" smtClean="0">
                <a:latin typeface="Agency FB" panose="020B0503020202020204" pitchFamily="34" charset="0"/>
              </a:rPr>
              <a:t> yang </a:t>
            </a:r>
            <a:r>
              <a:rPr lang="en-US" dirty="0" err="1" smtClean="0">
                <a:latin typeface="Agency FB" panose="020B0503020202020204" pitchFamily="34" charset="0"/>
              </a:rPr>
              <a:t>baru</a:t>
            </a:r>
            <a:r>
              <a:rPr lang="en-US" dirty="0" smtClean="0">
                <a:latin typeface="Agency FB" panose="020B0503020202020204" pitchFamily="34" charset="0"/>
              </a:rPr>
              <a:t>. </a:t>
            </a:r>
            <a:r>
              <a:rPr lang="en-US" dirty="0" err="1" smtClean="0">
                <a:latin typeface="Agency FB" panose="020B0503020202020204" pitchFamily="34" charset="0"/>
              </a:rPr>
              <a:t>Apabila</a:t>
            </a:r>
            <a:r>
              <a:rPr lang="en-US" dirty="0" smtClean="0">
                <a:latin typeface="Agency FB" panose="020B0503020202020204" pitchFamily="34" charset="0"/>
              </a:rPr>
              <a:t> proses </a:t>
            </a:r>
            <a:r>
              <a:rPr lang="en-US" dirty="0" err="1" smtClean="0">
                <a:latin typeface="Agency FB" panose="020B0503020202020204" pitchFamily="34" charset="0"/>
              </a:rPr>
              <a:t>revisi</a:t>
            </a:r>
            <a:r>
              <a:rPr lang="en-US" dirty="0" smtClean="0">
                <a:latin typeface="Agency FB" panose="020B0503020202020204" pitchFamily="34" charset="0"/>
              </a:rPr>
              <a:t> DIPA </a:t>
            </a:r>
            <a:r>
              <a:rPr lang="en-US" dirty="0" err="1" smtClean="0">
                <a:latin typeface="Agency FB" panose="020B0503020202020204" pitchFamily="34" charset="0"/>
              </a:rPr>
              <a:t>belum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selesai</a:t>
            </a:r>
            <a:r>
              <a:rPr lang="en-US" dirty="0" smtClean="0">
                <a:latin typeface="Agency FB" panose="020B0503020202020204" pitchFamily="34" charset="0"/>
              </a:rPr>
              <a:t>, </a:t>
            </a:r>
            <a:r>
              <a:rPr lang="en-US" dirty="0" err="1" smtClean="0">
                <a:latin typeface="Agency FB" panose="020B0503020202020204" pitchFamily="34" charset="0"/>
              </a:rPr>
              <a:t>namun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satker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mengajukan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revisi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satker</a:t>
            </a:r>
            <a:r>
              <a:rPr lang="en-US" dirty="0" smtClean="0">
                <a:latin typeface="Agency FB" panose="020B0503020202020204" pitchFamily="34" charset="0"/>
              </a:rPr>
              <a:t>, </a:t>
            </a:r>
            <a:r>
              <a:rPr lang="en-US" dirty="0" err="1" smtClean="0">
                <a:latin typeface="Agency FB" panose="020B0503020202020204" pitchFamily="34" charset="0"/>
              </a:rPr>
              <a:t>maka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pagu</a:t>
            </a:r>
            <a:r>
              <a:rPr lang="en-US" dirty="0" smtClean="0">
                <a:latin typeface="Agency FB" panose="020B0503020202020204" pitchFamily="34" charset="0"/>
              </a:rPr>
              <a:t> yang </a:t>
            </a:r>
            <a:r>
              <a:rPr lang="en-US" dirty="0" err="1" smtClean="0">
                <a:latin typeface="Agency FB" panose="020B0503020202020204" pitchFamily="34" charset="0"/>
              </a:rPr>
              <a:t>akan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aktif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adalah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pagu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revisi</a:t>
            </a:r>
            <a:r>
              <a:rPr lang="en-US" dirty="0" smtClean="0">
                <a:latin typeface="Agency FB" panose="020B0503020202020204" pitchFamily="34" charset="0"/>
              </a:rPr>
              <a:t> DIPA</a:t>
            </a:r>
            <a:endParaRPr lang="en-US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1816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5440" y="1276992"/>
            <a:ext cx="11975183" cy="4521200"/>
          </a:xfrm>
          <a:prstGeom prst="rect">
            <a:avLst/>
          </a:prstGeom>
          <a:solidFill>
            <a:srgbClr val="A0D9F6"/>
          </a:solidFill>
          <a:ln>
            <a:noFill/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535382" y="1924297"/>
            <a:ext cx="22860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b="1" dirty="0" smtClean="0"/>
              <a:t>TERIMA</a:t>
            </a:r>
            <a:endParaRPr lang="en-US" sz="48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6782" y="1428997"/>
            <a:ext cx="4038600" cy="407898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420828" y="2343397"/>
            <a:ext cx="215315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b="1" dirty="0">
                <a:solidFill>
                  <a:schemeClr val="accent5">
                    <a:lumMod val="50000"/>
                  </a:schemeClr>
                </a:solidFill>
                <a:latin typeface="Century Gothic" pitchFamily="34" charset="0"/>
              </a:rPr>
              <a:t>KASIH</a:t>
            </a:r>
            <a:endParaRPr lang="en-US" sz="5400" b="1" dirty="0"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4051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63671" y="1354698"/>
            <a:ext cx="6937518" cy="4810335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73397" y="3007665"/>
            <a:ext cx="45640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>
                <a:latin typeface="Agency FB" panose="020B0503020202020204" pitchFamily="34" charset="0"/>
              </a:rPr>
              <a:t>Login Operator </a:t>
            </a:r>
            <a:r>
              <a:rPr lang="en-US" dirty="0" err="1">
                <a:latin typeface="Agency FB" panose="020B0503020202020204" pitchFamily="34" charset="0"/>
              </a:rPr>
              <a:t>Anggaran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pada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tahun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anggaran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berjalan</a:t>
            </a:r>
            <a:endParaRPr lang="en-US" dirty="0">
              <a:latin typeface="Agency FB" panose="020B0503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73397" y="3491759"/>
            <a:ext cx="442769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>
                <a:latin typeface="Agency FB" panose="020B0503020202020204" pitchFamily="34" charset="0"/>
              </a:rPr>
              <a:t>Menu Utility &gt; </a:t>
            </a:r>
            <a:r>
              <a:rPr lang="en-US" dirty="0" err="1">
                <a:latin typeface="Agency FB" panose="020B0503020202020204" pitchFamily="34" charset="0"/>
              </a:rPr>
              <a:t>memilih</a:t>
            </a:r>
            <a:r>
              <a:rPr lang="en-US" dirty="0">
                <a:latin typeface="Agency FB" panose="020B0503020202020204" pitchFamily="34" charset="0"/>
              </a:rPr>
              <a:t> status history &gt; </a:t>
            </a:r>
            <a:r>
              <a:rPr lang="en-US" dirty="0" err="1" smtClean="0">
                <a:latin typeface="Agency FB" panose="020B0503020202020204" pitchFamily="34" charset="0"/>
              </a:rPr>
              <a:t>Klik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tombol</a:t>
            </a:r>
            <a:r>
              <a:rPr lang="en-US" dirty="0" smtClean="0">
                <a:latin typeface="Agency FB" panose="020B0503020202020204" pitchFamily="34" charset="0"/>
              </a:rPr>
              <a:t> “</a:t>
            </a:r>
            <a:r>
              <a:rPr lang="en-US" dirty="0" err="1" smtClean="0">
                <a:latin typeface="Agency FB" panose="020B0503020202020204" pitchFamily="34" charset="0"/>
              </a:rPr>
              <a:t>Revisi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Satker</a:t>
            </a:r>
            <a:r>
              <a:rPr lang="en-US" dirty="0" smtClean="0">
                <a:latin typeface="Agency FB" panose="020B0503020202020204" pitchFamily="34" charset="0"/>
              </a:rPr>
              <a:t> (POK)”</a:t>
            </a:r>
            <a:endParaRPr lang="en-US" dirty="0">
              <a:latin typeface="Agency FB" panose="020B0503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73397" y="4138090"/>
            <a:ext cx="10150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err="1" smtClean="0">
                <a:latin typeface="Agency FB" panose="020B0503020202020204" pitchFamily="34" charset="0"/>
              </a:rPr>
              <a:t>Klik</a:t>
            </a:r>
            <a:r>
              <a:rPr lang="en-US" dirty="0" smtClean="0">
                <a:latin typeface="Agency FB" panose="020B0503020202020204" pitchFamily="34" charset="0"/>
              </a:rPr>
              <a:t> OK</a:t>
            </a:r>
          </a:p>
        </p:txBody>
      </p:sp>
    </p:spTree>
    <p:extLst>
      <p:ext uri="{BB962C8B-B14F-4D97-AF65-F5344CB8AC3E}">
        <p14:creationId xmlns:p14="http://schemas.microsoft.com/office/powerpoint/2010/main" val="850781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557" y="1351385"/>
            <a:ext cx="12004840" cy="2704248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04557" y="4223279"/>
            <a:ext cx="1184718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err="1" smtClean="0">
                <a:latin typeface="Agency FB" panose="020B0503020202020204" pitchFamily="34" charset="0"/>
              </a:rPr>
              <a:t>Sebaiknya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dibiasakan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untuk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memeriksa</a:t>
            </a:r>
            <a:r>
              <a:rPr lang="en-US" dirty="0" smtClean="0">
                <a:latin typeface="Agency FB" panose="020B0503020202020204" pitchFamily="34" charset="0"/>
              </a:rPr>
              <a:t> status </a:t>
            </a:r>
            <a:r>
              <a:rPr lang="en-US" dirty="0" err="1" smtClean="0">
                <a:latin typeface="Agency FB" panose="020B0503020202020204" pitchFamily="34" charset="0"/>
              </a:rPr>
              <a:t>histori</a:t>
            </a:r>
            <a:r>
              <a:rPr lang="en-US" dirty="0" smtClean="0">
                <a:latin typeface="Agency FB" panose="020B0503020202020204" pitchFamily="34" charset="0"/>
              </a:rPr>
              <a:t> yang </a:t>
            </a:r>
            <a:r>
              <a:rPr lang="en-US" dirty="0" err="1" smtClean="0">
                <a:latin typeface="Agency FB" panose="020B0503020202020204" pitchFamily="34" charset="0"/>
              </a:rPr>
              <a:t>baru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dibentuk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pada</a:t>
            </a:r>
            <a:r>
              <a:rPr lang="en-US" dirty="0" smtClean="0">
                <a:latin typeface="Agency FB" panose="020B0503020202020204" pitchFamily="34" charset="0"/>
              </a:rPr>
              <a:t> form Monitoring &gt; Monitoring Submit </a:t>
            </a:r>
            <a:r>
              <a:rPr lang="en-US" dirty="0" err="1" smtClean="0">
                <a:latin typeface="Agency FB" panose="020B0503020202020204" pitchFamily="34" charset="0"/>
              </a:rPr>
              <a:t>dan</a:t>
            </a:r>
            <a:r>
              <a:rPr lang="en-US" dirty="0" smtClean="0">
                <a:latin typeface="Agency FB" panose="020B0503020202020204" pitchFamily="34" charset="0"/>
              </a:rPr>
              <a:t> Approve Data. </a:t>
            </a:r>
            <a:r>
              <a:rPr lang="en-US" dirty="0" err="1" smtClean="0">
                <a:latin typeface="Agency FB" panose="020B0503020202020204" pitchFamily="34" charset="0"/>
              </a:rPr>
              <a:t>Dapat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dilihat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bahwa</a:t>
            </a:r>
            <a:r>
              <a:rPr lang="en-US" dirty="0" smtClean="0">
                <a:latin typeface="Agency FB" panose="020B0503020202020204" pitchFamily="34" charset="0"/>
              </a:rPr>
              <a:t> Status </a:t>
            </a:r>
            <a:r>
              <a:rPr lang="en-US" dirty="0" err="1" smtClean="0">
                <a:latin typeface="Agency FB" panose="020B0503020202020204" pitchFamily="34" charset="0"/>
              </a:rPr>
              <a:t>Histori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Revisi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Satker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telah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dibentuk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pada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baris</a:t>
            </a:r>
            <a:r>
              <a:rPr lang="en-US" dirty="0" smtClean="0">
                <a:latin typeface="Agency FB" panose="020B0503020202020204" pitchFamily="34" charset="0"/>
              </a:rPr>
              <a:t> paling </a:t>
            </a:r>
            <a:r>
              <a:rPr lang="en-US" dirty="0" err="1" smtClean="0">
                <a:latin typeface="Agency FB" panose="020B0503020202020204" pitchFamily="34" charset="0"/>
              </a:rPr>
              <a:t>atas</a:t>
            </a:r>
            <a:r>
              <a:rPr lang="en-US" dirty="0" smtClean="0">
                <a:latin typeface="Agency FB" panose="020B0503020202020204" pitchFamily="34" charset="0"/>
              </a:rPr>
              <a:t> (C01) </a:t>
            </a:r>
            <a:endParaRPr lang="en-US" dirty="0">
              <a:latin typeface="Agency FB" panose="020B0503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6527" y="365761"/>
            <a:ext cx="7874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err="1" smtClean="0">
                <a:latin typeface="Agency FB" panose="020B0503020202020204" pitchFamily="34" charset="0"/>
              </a:rPr>
              <a:t>Revisi</a:t>
            </a:r>
            <a:r>
              <a:rPr lang="en-US" sz="3600" b="1" dirty="0" smtClean="0">
                <a:latin typeface="Agency FB" panose="020B0503020202020204" pitchFamily="34" charset="0"/>
              </a:rPr>
              <a:t> SATKER </a:t>
            </a:r>
            <a:r>
              <a:rPr lang="en-US" sz="3600" b="1" dirty="0" err="1" smtClean="0">
                <a:latin typeface="Agency FB" panose="020B0503020202020204" pitchFamily="34" charset="0"/>
              </a:rPr>
              <a:t>pada</a:t>
            </a:r>
            <a:r>
              <a:rPr lang="en-US" sz="3600" b="1" dirty="0" smtClean="0">
                <a:latin typeface="Agency FB" panose="020B0503020202020204" pitchFamily="34" charset="0"/>
              </a:rPr>
              <a:t> </a:t>
            </a:r>
            <a:r>
              <a:rPr lang="en-US" sz="3600" b="1" dirty="0" err="1" smtClean="0">
                <a:latin typeface="Agency FB" panose="020B0503020202020204" pitchFamily="34" charset="0"/>
              </a:rPr>
              <a:t>aplikasi</a:t>
            </a:r>
            <a:r>
              <a:rPr lang="en-US" sz="3600" b="1" dirty="0" smtClean="0">
                <a:latin typeface="Agency FB" panose="020B0503020202020204" pitchFamily="34" charset="0"/>
              </a:rPr>
              <a:t> SAKTI</a:t>
            </a:r>
            <a:endParaRPr lang="en-US" sz="3600" b="1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417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2428" y="1420009"/>
            <a:ext cx="85738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 smtClean="0">
                <a:latin typeface="Agency FB" panose="020B0503020202020204" pitchFamily="34" charset="0"/>
              </a:rPr>
              <a:t>Proses </a:t>
            </a:r>
            <a:r>
              <a:rPr lang="en-US" sz="2400" u="sng" dirty="0" err="1" smtClean="0">
                <a:latin typeface="Agency FB" panose="020B0503020202020204" pitchFamily="34" charset="0"/>
              </a:rPr>
              <a:t>Revisi</a:t>
            </a:r>
            <a:r>
              <a:rPr lang="en-US" sz="2400" u="sng" dirty="0" smtClean="0">
                <a:latin typeface="Agency FB" panose="020B0503020202020204" pitchFamily="34" charset="0"/>
              </a:rPr>
              <a:t> </a:t>
            </a:r>
            <a:r>
              <a:rPr lang="en-US" sz="2400" u="sng" dirty="0" err="1" smtClean="0">
                <a:latin typeface="Agency FB" panose="020B0503020202020204" pitchFamily="34" charset="0"/>
              </a:rPr>
              <a:t>kewenangan</a:t>
            </a:r>
            <a:r>
              <a:rPr lang="en-US" sz="2400" u="sng" dirty="0" smtClean="0">
                <a:latin typeface="Agency FB" panose="020B0503020202020204" pitchFamily="34" charset="0"/>
              </a:rPr>
              <a:t> </a:t>
            </a:r>
            <a:r>
              <a:rPr lang="en-US" sz="2400" u="sng" dirty="0" err="1" smtClean="0">
                <a:latin typeface="Agency FB" panose="020B0503020202020204" pitchFamily="34" charset="0"/>
              </a:rPr>
              <a:t>satker</a:t>
            </a:r>
            <a:r>
              <a:rPr lang="en-US" sz="2400" u="sng" dirty="0" smtClean="0">
                <a:latin typeface="Agency FB" panose="020B0503020202020204" pitchFamily="34" charset="0"/>
              </a:rPr>
              <a:t> </a:t>
            </a:r>
            <a:r>
              <a:rPr lang="en-US" sz="2400" u="sng" dirty="0" err="1" smtClean="0">
                <a:latin typeface="Agency FB" panose="020B0503020202020204" pitchFamily="34" charset="0"/>
              </a:rPr>
              <a:t>pada</a:t>
            </a:r>
            <a:r>
              <a:rPr lang="en-US" sz="2400" u="sng" dirty="0" smtClean="0">
                <a:latin typeface="Agency FB" panose="020B0503020202020204" pitchFamily="34" charset="0"/>
              </a:rPr>
              <a:t> </a:t>
            </a:r>
            <a:r>
              <a:rPr lang="en-US" sz="2400" u="sng" dirty="0" err="1" smtClean="0">
                <a:latin typeface="Agency FB" panose="020B0503020202020204" pitchFamily="34" charset="0"/>
              </a:rPr>
              <a:t>aplikasi</a:t>
            </a:r>
            <a:r>
              <a:rPr lang="en-US" sz="2400" u="sng" dirty="0" smtClean="0">
                <a:latin typeface="Agency FB" panose="020B0503020202020204" pitchFamily="34" charset="0"/>
              </a:rPr>
              <a:t> SAKTI</a:t>
            </a:r>
            <a:endParaRPr lang="en-US" sz="2400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2000921" y="1881674"/>
            <a:ext cx="857384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latin typeface="Agency FB" panose="020B0503020202020204" pitchFamily="34" charset="0"/>
              </a:rPr>
              <a:t>Langkah-langkah</a:t>
            </a:r>
            <a:r>
              <a:rPr lang="en-US" sz="2400" dirty="0" smtClean="0">
                <a:latin typeface="Agency FB" panose="020B0503020202020204" pitchFamily="34" charset="0"/>
              </a:rPr>
              <a:t>: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smtClean="0">
                <a:latin typeface="Agency FB" panose="020B0503020202020204" pitchFamily="34" charset="0"/>
              </a:rPr>
              <a:t>Login Operator </a:t>
            </a:r>
            <a:r>
              <a:rPr lang="en-US" sz="2400" dirty="0" err="1" smtClean="0">
                <a:latin typeface="Agency FB" panose="020B0503020202020204" pitchFamily="34" charset="0"/>
              </a:rPr>
              <a:t>Anggaran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pada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tahun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anggaran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berjalan</a:t>
            </a:r>
            <a:endParaRPr lang="en-US" sz="2400" dirty="0" smtClean="0">
              <a:latin typeface="Agency FB" panose="020B0503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smtClean="0">
                <a:latin typeface="Agency FB" panose="020B0503020202020204" pitchFamily="34" charset="0"/>
              </a:rPr>
              <a:t>Menu Utility &gt; </a:t>
            </a:r>
            <a:r>
              <a:rPr lang="en-US" sz="2400" dirty="0" err="1" smtClean="0">
                <a:latin typeface="Agency FB" panose="020B0503020202020204" pitchFamily="34" charset="0"/>
              </a:rPr>
              <a:t>memilih</a:t>
            </a:r>
            <a:r>
              <a:rPr lang="en-US" sz="2400" dirty="0" smtClean="0">
                <a:latin typeface="Agency FB" panose="020B0503020202020204" pitchFamily="34" charset="0"/>
              </a:rPr>
              <a:t> status history &gt; </a:t>
            </a:r>
            <a:r>
              <a:rPr lang="en-US" sz="2400" dirty="0" err="1" smtClean="0">
                <a:latin typeface="Agency FB" panose="020B0503020202020204" pitchFamily="34" charset="0"/>
              </a:rPr>
              <a:t>Klik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tombol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Revisi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Satker</a:t>
            </a:r>
            <a:r>
              <a:rPr lang="en-US" sz="2400" dirty="0" smtClean="0">
                <a:latin typeface="Agency FB" panose="020B0503020202020204" pitchFamily="34" charset="0"/>
              </a:rPr>
              <a:t> (POK)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smtClean="0">
                <a:solidFill>
                  <a:srgbClr val="FF0000"/>
                </a:solidFill>
                <a:latin typeface="Agency FB" panose="020B0503020202020204" pitchFamily="34" charset="0"/>
              </a:rPr>
              <a:t>Menu RUH &gt; </a:t>
            </a:r>
            <a:r>
              <a:rPr lang="en-US" sz="2400" dirty="0" err="1" smtClean="0">
                <a:solidFill>
                  <a:srgbClr val="FF0000"/>
                </a:solidFill>
                <a:latin typeface="Agency FB" panose="020B0503020202020204" pitchFamily="34" charset="0"/>
              </a:rPr>
              <a:t>Belanja</a:t>
            </a:r>
            <a:r>
              <a:rPr lang="en-US" sz="2400" dirty="0" smtClean="0">
                <a:solidFill>
                  <a:srgbClr val="FF0000"/>
                </a:solidFill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latin typeface="Agency FB" panose="020B0503020202020204" pitchFamily="34" charset="0"/>
              </a:rPr>
              <a:t>untuk</a:t>
            </a:r>
            <a:r>
              <a:rPr lang="en-US" sz="2400" dirty="0" smtClean="0">
                <a:solidFill>
                  <a:srgbClr val="FF0000"/>
                </a:solidFill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latin typeface="Agency FB" panose="020B0503020202020204" pitchFamily="34" charset="0"/>
              </a:rPr>
              <a:t>mengedit</a:t>
            </a:r>
            <a:r>
              <a:rPr lang="en-US" sz="2400" dirty="0" smtClean="0">
                <a:solidFill>
                  <a:srgbClr val="FF0000"/>
                </a:solidFill>
                <a:latin typeface="Agency FB" panose="020B0503020202020204" pitchFamily="34" charset="0"/>
              </a:rPr>
              <a:t> data yang </a:t>
            </a:r>
            <a:r>
              <a:rPr lang="en-US" sz="2400" dirty="0" err="1" smtClean="0">
                <a:solidFill>
                  <a:srgbClr val="FF0000"/>
                </a:solidFill>
                <a:latin typeface="Agency FB" panose="020B0503020202020204" pitchFamily="34" charset="0"/>
              </a:rPr>
              <a:t>telah</a:t>
            </a:r>
            <a:r>
              <a:rPr lang="en-US" sz="2400" dirty="0" smtClean="0">
                <a:solidFill>
                  <a:srgbClr val="FF0000"/>
                </a:solidFill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latin typeface="Agency FB" panose="020B0503020202020204" pitchFamily="34" charset="0"/>
              </a:rPr>
              <a:t>dibentuk</a:t>
            </a:r>
            <a:endParaRPr lang="en-US" sz="2400" dirty="0" smtClean="0">
              <a:solidFill>
                <a:srgbClr val="FF0000"/>
              </a:solidFill>
              <a:latin typeface="Agency FB" panose="020B0503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err="1" smtClean="0">
                <a:latin typeface="Agency FB" panose="020B0503020202020204" pitchFamily="34" charset="0"/>
              </a:rPr>
              <a:t>Menyesuaikan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Rencana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Penarikan</a:t>
            </a:r>
            <a:r>
              <a:rPr lang="en-US" sz="2400" dirty="0" smtClean="0">
                <a:latin typeface="Agency FB" panose="020B0503020202020204" pitchFamily="34" charset="0"/>
              </a:rPr>
              <a:t> Dana </a:t>
            </a:r>
            <a:r>
              <a:rPr lang="en-US" sz="2400" dirty="0" err="1" smtClean="0">
                <a:latin typeface="Agency FB" panose="020B0503020202020204" pitchFamily="34" charset="0"/>
              </a:rPr>
              <a:t>bulanan</a:t>
            </a:r>
            <a:r>
              <a:rPr lang="en-US" sz="2400" dirty="0" smtClean="0">
                <a:latin typeface="Agency FB" panose="020B0503020202020204" pitchFamily="34" charset="0"/>
              </a:rPr>
              <a:t> </a:t>
            </a:r>
            <a:r>
              <a:rPr lang="en-US" sz="2400" dirty="0" err="1" smtClean="0">
                <a:latin typeface="Agency FB" panose="020B0503020202020204" pitchFamily="34" charset="0"/>
              </a:rPr>
              <a:t>pada</a:t>
            </a:r>
            <a:r>
              <a:rPr lang="en-US" sz="2400" dirty="0" smtClean="0">
                <a:latin typeface="Agency FB" panose="020B0503020202020204" pitchFamily="34" charset="0"/>
              </a:rPr>
              <a:t> menu RUH &gt; POK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err="1" smtClean="0">
                <a:latin typeface="Agency FB" panose="020B0503020202020204" pitchFamily="34" charset="0"/>
              </a:rPr>
              <a:t>Validasi</a:t>
            </a:r>
            <a:r>
              <a:rPr lang="en-US" sz="2400" dirty="0" smtClean="0">
                <a:latin typeface="Agency FB" panose="020B0503020202020204" pitchFamily="34" charset="0"/>
              </a:rPr>
              <a:t> Data </a:t>
            </a:r>
            <a:r>
              <a:rPr lang="en-US" sz="2400" dirty="0" err="1" smtClean="0">
                <a:latin typeface="Agency FB" panose="020B0503020202020204" pitchFamily="34" charset="0"/>
              </a:rPr>
              <a:t>Belanja</a:t>
            </a:r>
            <a:endParaRPr lang="en-US" sz="2400" dirty="0" smtClean="0">
              <a:latin typeface="Agency FB" panose="020B0503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smtClean="0">
                <a:latin typeface="Agency FB" panose="020B0503020202020204" pitchFamily="34" charset="0"/>
              </a:rPr>
              <a:t>Approval </a:t>
            </a:r>
            <a:r>
              <a:rPr lang="en-US" sz="2400" dirty="0" err="1" smtClean="0">
                <a:latin typeface="Agency FB" panose="020B0503020202020204" pitchFamily="34" charset="0"/>
              </a:rPr>
              <a:t>oleh</a:t>
            </a:r>
            <a:r>
              <a:rPr lang="en-US" sz="2400" dirty="0" smtClean="0">
                <a:latin typeface="Agency FB" panose="020B0503020202020204" pitchFamily="34" charset="0"/>
              </a:rPr>
              <a:t> KPA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1796527" y="365761"/>
            <a:ext cx="7874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err="1" smtClean="0">
                <a:latin typeface="Agency FB" panose="020B0503020202020204" pitchFamily="34" charset="0"/>
              </a:rPr>
              <a:t>Revisi</a:t>
            </a:r>
            <a:r>
              <a:rPr lang="en-US" sz="3600" b="1" dirty="0" smtClean="0">
                <a:latin typeface="Agency FB" panose="020B0503020202020204" pitchFamily="34" charset="0"/>
              </a:rPr>
              <a:t> SATKER </a:t>
            </a:r>
            <a:r>
              <a:rPr lang="en-US" sz="3600" b="1" dirty="0" err="1" smtClean="0">
                <a:latin typeface="Agency FB" panose="020B0503020202020204" pitchFamily="34" charset="0"/>
              </a:rPr>
              <a:t>pada</a:t>
            </a:r>
            <a:r>
              <a:rPr lang="en-US" sz="3600" b="1" dirty="0" smtClean="0">
                <a:latin typeface="Agency FB" panose="020B0503020202020204" pitchFamily="34" charset="0"/>
              </a:rPr>
              <a:t> </a:t>
            </a:r>
            <a:r>
              <a:rPr lang="en-US" sz="3600" b="1" dirty="0" err="1" smtClean="0">
                <a:latin typeface="Agency FB" panose="020B0503020202020204" pitchFamily="34" charset="0"/>
              </a:rPr>
              <a:t>aplikasi</a:t>
            </a:r>
            <a:r>
              <a:rPr lang="en-US" sz="3600" b="1" dirty="0" smtClean="0">
                <a:latin typeface="Agency FB" panose="020B0503020202020204" pitchFamily="34" charset="0"/>
              </a:rPr>
              <a:t> SAKTI</a:t>
            </a:r>
            <a:endParaRPr lang="en-US" sz="3600" b="1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0704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080" y="1518480"/>
            <a:ext cx="9111078" cy="438470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49684" y="1349203"/>
            <a:ext cx="277639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1600" dirty="0" err="1" smtClean="0">
                <a:latin typeface="Agency FB" panose="020B0503020202020204" pitchFamily="34" charset="0"/>
              </a:rPr>
              <a:t>Masuk</a:t>
            </a:r>
            <a:r>
              <a:rPr lang="en-US" sz="1600" dirty="0" smtClean="0">
                <a:latin typeface="Agency FB" panose="020B0503020202020204" pitchFamily="34" charset="0"/>
              </a:rPr>
              <a:t> </a:t>
            </a:r>
            <a:r>
              <a:rPr lang="en-US" sz="1600" dirty="0" err="1" smtClean="0">
                <a:latin typeface="Agency FB" panose="020B0503020202020204" pitchFamily="34" charset="0"/>
              </a:rPr>
              <a:t>ke</a:t>
            </a:r>
            <a:r>
              <a:rPr lang="en-US" sz="1600" dirty="0" smtClean="0">
                <a:latin typeface="Agency FB" panose="020B0503020202020204" pitchFamily="34" charset="0"/>
              </a:rPr>
              <a:t> menu RUH &gt; </a:t>
            </a:r>
            <a:r>
              <a:rPr lang="en-US" sz="1600" dirty="0" err="1" smtClean="0">
                <a:latin typeface="Agency FB" panose="020B0503020202020204" pitchFamily="34" charset="0"/>
              </a:rPr>
              <a:t>Belanja</a:t>
            </a:r>
            <a:endParaRPr lang="en-US" sz="1600" dirty="0">
              <a:latin typeface="Agency FB" panose="020B0503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49684" y="1687757"/>
            <a:ext cx="27763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1600" dirty="0" err="1" smtClean="0">
                <a:latin typeface="Agency FB" panose="020B0503020202020204" pitchFamily="34" charset="0"/>
              </a:rPr>
              <a:t>Pilih</a:t>
            </a:r>
            <a:r>
              <a:rPr lang="en-US" sz="1600" dirty="0" smtClean="0">
                <a:latin typeface="Agency FB" panose="020B0503020202020204" pitchFamily="34" charset="0"/>
              </a:rPr>
              <a:t> </a:t>
            </a:r>
            <a:r>
              <a:rPr lang="en-US" sz="1600" dirty="0" err="1" smtClean="0">
                <a:latin typeface="Agency FB" panose="020B0503020202020204" pitchFamily="34" charset="0"/>
              </a:rPr>
              <a:t>satker</a:t>
            </a:r>
            <a:r>
              <a:rPr lang="en-US" sz="1600" dirty="0" smtClean="0">
                <a:latin typeface="Agency FB" panose="020B0503020202020204" pitchFamily="34" charset="0"/>
              </a:rPr>
              <a:t> </a:t>
            </a:r>
            <a:r>
              <a:rPr lang="en-US" sz="1600" dirty="0" err="1" smtClean="0">
                <a:latin typeface="Agency FB" panose="020B0503020202020204" pitchFamily="34" charset="0"/>
              </a:rPr>
              <a:t>pada</a:t>
            </a:r>
            <a:r>
              <a:rPr lang="en-US" sz="1600" dirty="0" smtClean="0">
                <a:latin typeface="Agency FB" panose="020B0503020202020204" pitchFamily="34" charset="0"/>
              </a:rPr>
              <a:t> </a:t>
            </a:r>
            <a:r>
              <a:rPr lang="en-US" sz="1600" dirty="0" err="1" smtClean="0">
                <a:latin typeface="Agency FB" panose="020B0503020202020204" pitchFamily="34" charset="0"/>
              </a:rPr>
              <a:t>tombol</a:t>
            </a:r>
            <a:r>
              <a:rPr lang="en-US" sz="1600" dirty="0" smtClean="0">
                <a:latin typeface="Agency FB" panose="020B0503020202020204" pitchFamily="34" charset="0"/>
              </a:rPr>
              <a:t> </a:t>
            </a:r>
            <a:r>
              <a:rPr lang="en-US" sz="1600" dirty="0" err="1" smtClean="0">
                <a:latin typeface="Agency FB" panose="020B0503020202020204" pitchFamily="34" charset="0"/>
              </a:rPr>
              <a:t>pencarian</a:t>
            </a:r>
            <a:r>
              <a:rPr lang="en-US" sz="1600" dirty="0" smtClean="0">
                <a:latin typeface="Agency FB" panose="020B0503020202020204" pitchFamily="34" charset="0"/>
              </a:rPr>
              <a:t> </a:t>
            </a:r>
            <a:r>
              <a:rPr lang="en-US" sz="1600" dirty="0" err="1" smtClean="0">
                <a:latin typeface="Agency FB" panose="020B0503020202020204" pitchFamily="34" charset="0"/>
              </a:rPr>
              <a:t>satker</a:t>
            </a:r>
            <a:endParaRPr lang="en-US" sz="1600" dirty="0">
              <a:latin typeface="Agency FB" panose="020B0503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49684" y="2272532"/>
            <a:ext cx="277639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1600" dirty="0" err="1" smtClean="0">
                <a:latin typeface="Agency FB" panose="020B0503020202020204" pitchFamily="34" charset="0"/>
              </a:rPr>
              <a:t>Pada</a:t>
            </a:r>
            <a:r>
              <a:rPr lang="en-US" sz="1600" dirty="0" smtClean="0">
                <a:latin typeface="Agency FB" panose="020B0503020202020204" pitchFamily="34" charset="0"/>
              </a:rPr>
              <a:t> User Interface </a:t>
            </a:r>
            <a:r>
              <a:rPr lang="en-US" sz="1600" dirty="0" err="1" smtClean="0">
                <a:latin typeface="Agency FB" panose="020B0503020202020204" pitchFamily="34" charset="0"/>
              </a:rPr>
              <a:t>terdapat</a:t>
            </a:r>
            <a:r>
              <a:rPr lang="en-US" sz="1600" dirty="0" smtClean="0">
                <a:latin typeface="Agency FB" panose="020B0503020202020204" pitchFamily="34" charset="0"/>
              </a:rPr>
              <a:t> </a:t>
            </a:r>
            <a:r>
              <a:rPr lang="en-US" sz="1600" dirty="0" err="1" smtClean="0">
                <a:latin typeface="Agency FB" panose="020B0503020202020204" pitchFamily="34" charset="0"/>
              </a:rPr>
              <a:t>tombol-tombol</a:t>
            </a:r>
            <a:r>
              <a:rPr lang="en-US" sz="1600" dirty="0" smtClean="0">
                <a:latin typeface="Agency FB" panose="020B0503020202020204" pitchFamily="34" charset="0"/>
              </a:rPr>
              <a:t> </a:t>
            </a:r>
            <a:r>
              <a:rPr lang="en-US" sz="1600" dirty="0" err="1" smtClean="0">
                <a:latin typeface="Agency FB" panose="020B0503020202020204" pitchFamily="34" charset="0"/>
              </a:rPr>
              <a:t>untuk</a:t>
            </a:r>
            <a:r>
              <a:rPr lang="en-US" sz="1600" dirty="0" smtClean="0">
                <a:latin typeface="Agency FB" panose="020B0503020202020204" pitchFamily="34" charset="0"/>
              </a:rPr>
              <a:t> </a:t>
            </a:r>
            <a:r>
              <a:rPr lang="en-US" sz="1600" dirty="0" err="1" smtClean="0">
                <a:latin typeface="Agency FB" panose="020B0503020202020204" pitchFamily="34" charset="0"/>
              </a:rPr>
              <a:t>melakukan</a:t>
            </a:r>
            <a:r>
              <a:rPr lang="en-US" sz="1600" dirty="0" smtClean="0">
                <a:latin typeface="Agency FB" panose="020B0503020202020204" pitchFamily="34" charset="0"/>
              </a:rPr>
              <a:t> </a:t>
            </a:r>
            <a:r>
              <a:rPr lang="en-US" sz="1600" dirty="0" err="1" smtClean="0">
                <a:latin typeface="Agency FB" panose="020B0503020202020204" pitchFamily="34" charset="0"/>
              </a:rPr>
              <a:t>penginputan</a:t>
            </a:r>
            <a:r>
              <a:rPr lang="en-US" sz="1600" dirty="0" smtClean="0">
                <a:latin typeface="Agency FB" panose="020B0503020202020204" pitchFamily="34" charset="0"/>
              </a:rPr>
              <a:t> form </a:t>
            </a:r>
            <a:r>
              <a:rPr lang="en-US" sz="1600" dirty="0" err="1" smtClean="0">
                <a:latin typeface="Agency FB" panose="020B0503020202020204" pitchFamily="34" charset="0"/>
              </a:rPr>
              <a:t>Belanja</a:t>
            </a:r>
            <a:r>
              <a:rPr lang="en-US" sz="1600" dirty="0" smtClean="0">
                <a:latin typeface="Agency FB" panose="020B0503020202020204" pitchFamily="34" charset="0"/>
              </a:rPr>
              <a:t>, </a:t>
            </a:r>
            <a:r>
              <a:rPr lang="en-US" sz="1600" dirty="0" err="1" smtClean="0">
                <a:latin typeface="Agency FB" panose="020B0503020202020204" pitchFamily="34" charset="0"/>
              </a:rPr>
              <a:t>seperti</a:t>
            </a:r>
            <a:r>
              <a:rPr lang="en-US" sz="1600" dirty="0" smtClean="0">
                <a:latin typeface="Agency FB" panose="020B0503020202020204" pitchFamily="34" charset="0"/>
              </a:rPr>
              <a:t> </a:t>
            </a:r>
            <a:r>
              <a:rPr lang="en-US" sz="1600" dirty="0" err="1" smtClean="0">
                <a:latin typeface="Agency FB" panose="020B0503020202020204" pitchFamily="34" charset="0"/>
              </a:rPr>
              <a:t>Rekam</a:t>
            </a:r>
            <a:r>
              <a:rPr lang="en-US" sz="1600" dirty="0" smtClean="0">
                <a:latin typeface="Agency FB" panose="020B0503020202020204" pitchFamily="34" charset="0"/>
              </a:rPr>
              <a:t> </a:t>
            </a:r>
            <a:r>
              <a:rPr lang="en-US" sz="1600" dirty="0" err="1" smtClean="0">
                <a:latin typeface="Agency FB" panose="020B0503020202020204" pitchFamily="34" charset="0"/>
              </a:rPr>
              <a:t>Belanja</a:t>
            </a:r>
            <a:r>
              <a:rPr lang="en-US" sz="1600" dirty="0" smtClean="0">
                <a:latin typeface="Agency FB" panose="020B0503020202020204" pitchFamily="34" charset="0"/>
              </a:rPr>
              <a:t>, Search, Calculator, </a:t>
            </a:r>
            <a:r>
              <a:rPr lang="en-US" sz="1600" dirty="0" err="1" smtClean="0">
                <a:latin typeface="Agency FB" panose="020B0503020202020204" pitchFamily="34" charset="0"/>
              </a:rPr>
              <a:t>Hapus</a:t>
            </a:r>
            <a:r>
              <a:rPr lang="en-US" sz="1600" dirty="0" smtClean="0">
                <a:latin typeface="Agency FB" panose="020B0503020202020204" pitchFamily="34" charset="0"/>
              </a:rPr>
              <a:t>, </a:t>
            </a:r>
            <a:r>
              <a:rPr lang="en-US" sz="1600" dirty="0" err="1" smtClean="0">
                <a:latin typeface="Agency FB" panose="020B0503020202020204" pitchFamily="34" charset="0"/>
              </a:rPr>
              <a:t>Ubah</a:t>
            </a:r>
            <a:r>
              <a:rPr lang="en-US" sz="1600" dirty="0" smtClean="0">
                <a:latin typeface="Agency FB" panose="020B0503020202020204" pitchFamily="34" charset="0"/>
              </a:rPr>
              <a:t>, Copy, Paste, </a:t>
            </a:r>
            <a:r>
              <a:rPr lang="en-US" sz="1600" dirty="0" err="1" smtClean="0">
                <a:latin typeface="Agency FB" panose="020B0503020202020204" pitchFamily="34" charset="0"/>
              </a:rPr>
              <a:t>Cetak</a:t>
            </a:r>
            <a:r>
              <a:rPr lang="en-US" sz="1600" dirty="0" smtClean="0">
                <a:latin typeface="Agency FB" panose="020B0503020202020204" pitchFamily="34" charset="0"/>
              </a:rPr>
              <a:t>, </a:t>
            </a:r>
            <a:r>
              <a:rPr lang="en-US" sz="1600" dirty="0" err="1" smtClean="0">
                <a:latin typeface="Agency FB" panose="020B0503020202020204" pitchFamily="34" charset="0"/>
              </a:rPr>
              <a:t>Simpan</a:t>
            </a:r>
            <a:r>
              <a:rPr lang="en-US" sz="1600" dirty="0" smtClean="0">
                <a:latin typeface="Agency FB" panose="020B0503020202020204" pitchFamily="34" charset="0"/>
              </a:rPr>
              <a:t>, </a:t>
            </a:r>
            <a:r>
              <a:rPr lang="en-US" sz="1600" dirty="0" err="1" smtClean="0">
                <a:latin typeface="Agency FB" panose="020B0503020202020204" pitchFamily="34" charset="0"/>
              </a:rPr>
              <a:t>dan</a:t>
            </a:r>
            <a:r>
              <a:rPr lang="en-US" sz="1600" dirty="0" smtClean="0">
                <a:latin typeface="Agency FB" panose="020B0503020202020204" pitchFamily="34" charset="0"/>
              </a:rPr>
              <a:t> </a:t>
            </a:r>
            <a:r>
              <a:rPr lang="en-US" sz="1600" dirty="0" err="1" smtClean="0">
                <a:latin typeface="Agency FB" panose="020B0503020202020204" pitchFamily="34" charset="0"/>
              </a:rPr>
              <a:t>Keluar</a:t>
            </a:r>
            <a:r>
              <a:rPr lang="en-US" sz="1600" dirty="0" smtClean="0">
                <a:latin typeface="Agency FB" panose="020B0503020202020204" pitchFamily="34" charset="0"/>
              </a:rPr>
              <a:t>.</a:t>
            </a:r>
            <a:endParaRPr lang="en-US" sz="1600" dirty="0">
              <a:latin typeface="Agency FB" panose="020B0503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49684" y="3841638"/>
            <a:ext cx="277639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1600" dirty="0" smtClean="0">
                <a:latin typeface="Agency FB" panose="020B0503020202020204" pitchFamily="34" charset="0"/>
              </a:rPr>
              <a:t>PENTING: </a:t>
            </a:r>
            <a:r>
              <a:rPr lang="en-US" sz="1600" dirty="0" err="1" smtClean="0">
                <a:latin typeface="Agency FB" panose="020B0503020202020204" pitchFamily="34" charset="0"/>
              </a:rPr>
              <a:t>Selalu</a:t>
            </a:r>
            <a:r>
              <a:rPr lang="en-US" sz="1600" dirty="0" smtClean="0">
                <a:latin typeface="Agency FB" panose="020B0503020202020204" pitchFamily="34" charset="0"/>
              </a:rPr>
              <a:t> </a:t>
            </a:r>
            <a:r>
              <a:rPr lang="en-US" sz="1600" dirty="0" err="1" smtClean="0">
                <a:latin typeface="Agency FB" panose="020B0503020202020204" pitchFamily="34" charset="0"/>
              </a:rPr>
              <a:t>pastikan</a:t>
            </a:r>
            <a:r>
              <a:rPr lang="en-US" sz="1600" dirty="0" smtClean="0">
                <a:latin typeface="Agency FB" panose="020B0503020202020204" pitchFamily="34" charset="0"/>
              </a:rPr>
              <a:t> </a:t>
            </a:r>
            <a:r>
              <a:rPr lang="en-US" sz="1600" dirty="0" err="1" smtClean="0">
                <a:latin typeface="Agency FB" panose="020B0503020202020204" pitchFamily="34" charset="0"/>
              </a:rPr>
              <a:t>untuk</a:t>
            </a:r>
            <a:r>
              <a:rPr lang="en-US" sz="1600" dirty="0" smtClean="0">
                <a:latin typeface="Agency FB" panose="020B0503020202020204" pitchFamily="34" charset="0"/>
              </a:rPr>
              <a:t> </a:t>
            </a:r>
            <a:r>
              <a:rPr lang="en-US" sz="1600" dirty="0" err="1" smtClean="0">
                <a:latin typeface="Agency FB" panose="020B0503020202020204" pitchFamily="34" charset="0"/>
              </a:rPr>
              <a:t>melihat</a:t>
            </a:r>
            <a:r>
              <a:rPr lang="en-US" sz="1600" dirty="0" smtClean="0">
                <a:latin typeface="Agency FB" panose="020B0503020202020204" pitchFamily="34" charset="0"/>
              </a:rPr>
              <a:t> status history yang </a:t>
            </a:r>
            <a:r>
              <a:rPr lang="en-US" sz="1600" dirty="0" err="1" smtClean="0">
                <a:latin typeface="Agency FB" panose="020B0503020202020204" pitchFamily="34" charset="0"/>
              </a:rPr>
              <a:t>sedang</a:t>
            </a:r>
            <a:r>
              <a:rPr lang="en-US" sz="1600" dirty="0" smtClean="0">
                <a:latin typeface="Agency FB" panose="020B0503020202020204" pitchFamily="34" charset="0"/>
              </a:rPr>
              <a:t> </a:t>
            </a:r>
            <a:r>
              <a:rPr lang="en-US" sz="1600" dirty="0" err="1" smtClean="0">
                <a:latin typeface="Agency FB" panose="020B0503020202020204" pitchFamily="34" charset="0"/>
              </a:rPr>
              <a:t>dibuka</a:t>
            </a:r>
            <a:r>
              <a:rPr lang="en-US" sz="1600" dirty="0" smtClean="0">
                <a:latin typeface="Agency FB" panose="020B0503020202020204" pitchFamily="34" charset="0"/>
              </a:rPr>
              <a:t> </a:t>
            </a:r>
            <a:r>
              <a:rPr lang="en-US" sz="1600" dirty="0" err="1" smtClean="0">
                <a:latin typeface="Agency FB" panose="020B0503020202020204" pitchFamily="34" charset="0"/>
              </a:rPr>
              <a:t>pada</a:t>
            </a:r>
            <a:r>
              <a:rPr lang="en-US" sz="1600" dirty="0" smtClean="0">
                <a:latin typeface="Agency FB" panose="020B0503020202020204" pitchFamily="34" charset="0"/>
              </a:rPr>
              <a:t> </a:t>
            </a:r>
            <a:r>
              <a:rPr lang="en-US" sz="1600" dirty="0" err="1" smtClean="0">
                <a:latin typeface="Agency FB" panose="020B0503020202020204" pitchFamily="34" charset="0"/>
              </a:rPr>
              <a:t>teks</a:t>
            </a:r>
            <a:r>
              <a:rPr lang="en-US" sz="1600" dirty="0" smtClean="0">
                <a:latin typeface="Agency FB" panose="020B0503020202020204" pitchFamily="34" charset="0"/>
              </a:rPr>
              <a:t> di </a:t>
            </a:r>
            <a:r>
              <a:rPr lang="en-US" sz="1600" dirty="0" err="1" smtClean="0">
                <a:latin typeface="Agency FB" panose="020B0503020202020204" pitchFamily="34" charset="0"/>
              </a:rPr>
              <a:t>sebelah</a:t>
            </a:r>
            <a:r>
              <a:rPr lang="en-US" sz="1600" dirty="0" smtClean="0">
                <a:latin typeface="Agency FB" panose="020B0503020202020204" pitchFamily="34" charset="0"/>
              </a:rPr>
              <a:t> </a:t>
            </a:r>
            <a:r>
              <a:rPr lang="en-US" sz="1600" dirty="0" err="1" smtClean="0">
                <a:latin typeface="Agency FB" panose="020B0503020202020204" pitchFamily="34" charset="0"/>
              </a:rPr>
              <a:t>tahun</a:t>
            </a:r>
            <a:r>
              <a:rPr lang="en-US" sz="1600" dirty="0" smtClean="0">
                <a:latin typeface="Agency FB" panose="020B0503020202020204" pitchFamily="34" charset="0"/>
              </a:rPr>
              <a:t> </a:t>
            </a:r>
            <a:r>
              <a:rPr lang="en-US" sz="1600" dirty="0" err="1" smtClean="0">
                <a:latin typeface="Agency FB" panose="020B0503020202020204" pitchFamily="34" charset="0"/>
              </a:rPr>
              <a:t>Anggaran</a:t>
            </a:r>
            <a:r>
              <a:rPr lang="en-US" sz="1600" dirty="0" smtClean="0">
                <a:latin typeface="Agency FB" panose="020B0503020202020204" pitchFamily="34" charset="0"/>
              </a:rPr>
              <a:t>. </a:t>
            </a:r>
            <a:r>
              <a:rPr lang="en-US" sz="1600" dirty="0" err="1" smtClean="0">
                <a:latin typeface="Agency FB" panose="020B0503020202020204" pitchFamily="34" charset="0"/>
              </a:rPr>
              <a:t>Hanya</a:t>
            </a:r>
            <a:r>
              <a:rPr lang="en-US" sz="1600" dirty="0" smtClean="0">
                <a:latin typeface="Agency FB" panose="020B0503020202020204" pitchFamily="34" charset="0"/>
              </a:rPr>
              <a:t> RKAKL </a:t>
            </a:r>
            <a:r>
              <a:rPr lang="en-US" sz="1600" dirty="0" err="1" smtClean="0">
                <a:latin typeface="Agency FB" panose="020B0503020202020204" pitchFamily="34" charset="0"/>
              </a:rPr>
              <a:t>Awal</a:t>
            </a:r>
            <a:r>
              <a:rPr lang="en-US" sz="1600" dirty="0" smtClean="0">
                <a:latin typeface="Agency FB" panose="020B0503020202020204" pitchFamily="34" charset="0"/>
              </a:rPr>
              <a:t>, </a:t>
            </a:r>
            <a:r>
              <a:rPr lang="en-US" sz="1600" dirty="0" err="1" smtClean="0">
                <a:latin typeface="Agency FB" panose="020B0503020202020204" pitchFamily="34" charset="0"/>
              </a:rPr>
              <a:t>Usulan</a:t>
            </a:r>
            <a:r>
              <a:rPr lang="en-US" sz="1600" dirty="0" smtClean="0">
                <a:latin typeface="Agency FB" panose="020B0503020202020204" pitchFamily="34" charset="0"/>
              </a:rPr>
              <a:t> DIPA, </a:t>
            </a:r>
            <a:r>
              <a:rPr lang="en-US" sz="1600" dirty="0" err="1" smtClean="0">
                <a:latin typeface="Agency FB" panose="020B0503020202020204" pitchFamily="34" charset="0"/>
              </a:rPr>
              <a:t>dan</a:t>
            </a:r>
            <a:r>
              <a:rPr lang="en-US" sz="1600" dirty="0" smtClean="0">
                <a:latin typeface="Agency FB" panose="020B0503020202020204" pitchFamily="34" charset="0"/>
              </a:rPr>
              <a:t> </a:t>
            </a:r>
            <a:r>
              <a:rPr lang="en-US" sz="1600" dirty="0" err="1" smtClean="0">
                <a:latin typeface="Agency FB" panose="020B0503020202020204" pitchFamily="34" charset="0"/>
              </a:rPr>
              <a:t>Revisi</a:t>
            </a:r>
            <a:r>
              <a:rPr lang="en-US" sz="1600" dirty="0" smtClean="0">
                <a:latin typeface="Agency FB" panose="020B0503020202020204" pitchFamily="34" charset="0"/>
              </a:rPr>
              <a:t> </a:t>
            </a:r>
            <a:r>
              <a:rPr lang="en-US" sz="1600" dirty="0" err="1" smtClean="0">
                <a:latin typeface="Agency FB" panose="020B0503020202020204" pitchFamily="34" charset="0"/>
              </a:rPr>
              <a:t>Satker</a:t>
            </a:r>
            <a:r>
              <a:rPr lang="en-US" sz="1600" dirty="0" smtClean="0">
                <a:latin typeface="Agency FB" panose="020B0503020202020204" pitchFamily="34" charset="0"/>
              </a:rPr>
              <a:t> yang </a:t>
            </a:r>
            <a:r>
              <a:rPr lang="en-US" sz="1600" dirty="0" err="1" smtClean="0">
                <a:latin typeface="Agency FB" panose="020B0503020202020204" pitchFamily="34" charset="0"/>
              </a:rPr>
              <a:t>belum</a:t>
            </a:r>
            <a:r>
              <a:rPr lang="en-US" sz="1600" dirty="0" smtClean="0">
                <a:latin typeface="Agency FB" panose="020B0503020202020204" pitchFamily="34" charset="0"/>
              </a:rPr>
              <a:t> </a:t>
            </a:r>
            <a:r>
              <a:rPr lang="en-US" sz="1600" dirty="0" err="1" smtClean="0">
                <a:latin typeface="Agency FB" panose="020B0503020202020204" pitchFamily="34" charset="0"/>
              </a:rPr>
              <a:t>disetujui</a:t>
            </a:r>
            <a:r>
              <a:rPr lang="en-US" sz="1600" dirty="0" smtClean="0">
                <a:latin typeface="Agency FB" panose="020B0503020202020204" pitchFamily="34" charset="0"/>
              </a:rPr>
              <a:t> KPA yang </a:t>
            </a:r>
            <a:r>
              <a:rPr lang="en-US" sz="1600" dirty="0" err="1" smtClean="0">
                <a:latin typeface="Agency FB" panose="020B0503020202020204" pitchFamily="34" charset="0"/>
              </a:rPr>
              <a:t>dapat</a:t>
            </a:r>
            <a:r>
              <a:rPr lang="en-US" sz="1600" dirty="0" smtClean="0">
                <a:latin typeface="Agency FB" panose="020B0503020202020204" pitchFamily="34" charset="0"/>
              </a:rPr>
              <a:t> </a:t>
            </a:r>
            <a:r>
              <a:rPr lang="en-US" sz="1600" dirty="0" err="1" smtClean="0">
                <a:latin typeface="Agency FB" panose="020B0503020202020204" pitchFamily="34" charset="0"/>
              </a:rPr>
              <a:t>diedit</a:t>
            </a:r>
            <a:r>
              <a:rPr lang="en-US" sz="1600" dirty="0" smtClean="0">
                <a:latin typeface="Agency FB" panose="020B0503020202020204" pitchFamily="34" charset="0"/>
              </a:rPr>
              <a:t>. DIPA </a:t>
            </a:r>
            <a:r>
              <a:rPr lang="en-US" sz="1600" dirty="0" err="1" smtClean="0">
                <a:latin typeface="Agency FB" panose="020B0503020202020204" pitchFamily="34" charset="0"/>
              </a:rPr>
              <a:t>Revisi</a:t>
            </a:r>
            <a:r>
              <a:rPr lang="en-US" sz="1600" dirty="0" smtClean="0">
                <a:latin typeface="Agency FB" panose="020B0503020202020204" pitchFamily="34" charset="0"/>
              </a:rPr>
              <a:t> </a:t>
            </a:r>
            <a:r>
              <a:rPr lang="en-US" sz="1600" dirty="0" err="1" smtClean="0">
                <a:latin typeface="Agency FB" panose="020B0503020202020204" pitchFamily="34" charset="0"/>
              </a:rPr>
              <a:t>tidak</a:t>
            </a:r>
            <a:r>
              <a:rPr lang="en-US" sz="1600" dirty="0" smtClean="0">
                <a:latin typeface="Agency FB" panose="020B0503020202020204" pitchFamily="34" charset="0"/>
              </a:rPr>
              <a:t> </a:t>
            </a:r>
            <a:r>
              <a:rPr lang="en-US" sz="1600" dirty="0" err="1" smtClean="0">
                <a:latin typeface="Agency FB" panose="020B0503020202020204" pitchFamily="34" charset="0"/>
              </a:rPr>
              <a:t>dapat</a:t>
            </a:r>
            <a:r>
              <a:rPr lang="en-US" sz="1600" dirty="0" smtClean="0">
                <a:latin typeface="Agency FB" panose="020B0503020202020204" pitchFamily="34" charset="0"/>
              </a:rPr>
              <a:t> </a:t>
            </a:r>
            <a:r>
              <a:rPr lang="en-US" sz="1600" dirty="0" err="1" smtClean="0">
                <a:latin typeface="Agency FB" panose="020B0503020202020204" pitchFamily="34" charset="0"/>
              </a:rPr>
              <a:t>diedit</a:t>
            </a:r>
            <a:r>
              <a:rPr lang="en-US" sz="1600" dirty="0" smtClean="0">
                <a:latin typeface="Agency FB" panose="020B0503020202020204" pitchFamily="34" charset="0"/>
              </a:rPr>
              <a:t>.</a:t>
            </a:r>
            <a:endParaRPr lang="en-US" sz="1600" dirty="0">
              <a:latin typeface="Agency FB" panose="020B0503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96527" y="365761"/>
            <a:ext cx="7874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err="1" smtClean="0">
                <a:latin typeface="Agency FB" panose="020B0503020202020204" pitchFamily="34" charset="0"/>
              </a:rPr>
              <a:t>Revisi</a:t>
            </a:r>
            <a:r>
              <a:rPr lang="en-US" sz="3600" b="1" dirty="0" smtClean="0">
                <a:latin typeface="Agency FB" panose="020B0503020202020204" pitchFamily="34" charset="0"/>
              </a:rPr>
              <a:t> SATKER </a:t>
            </a:r>
            <a:r>
              <a:rPr lang="en-US" sz="3600" b="1" dirty="0" err="1" smtClean="0">
                <a:latin typeface="Agency FB" panose="020B0503020202020204" pitchFamily="34" charset="0"/>
              </a:rPr>
              <a:t>pada</a:t>
            </a:r>
            <a:r>
              <a:rPr lang="en-US" sz="3600" b="1" dirty="0" smtClean="0">
                <a:latin typeface="Agency FB" panose="020B0503020202020204" pitchFamily="34" charset="0"/>
              </a:rPr>
              <a:t> </a:t>
            </a:r>
            <a:r>
              <a:rPr lang="en-US" sz="3600" b="1" dirty="0" err="1" smtClean="0">
                <a:latin typeface="Agency FB" panose="020B0503020202020204" pitchFamily="34" charset="0"/>
              </a:rPr>
              <a:t>aplikasi</a:t>
            </a:r>
            <a:r>
              <a:rPr lang="en-US" sz="3600" b="1" dirty="0" smtClean="0">
                <a:latin typeface="Agency FB" panose="020B0503020202020204" pitchFamily="34" charset="0"/>
              </a:rPr>
              <a:t> SAKTI</a:t>
            </a:r>
            <a:endParaRPr lang="en-US" sz="3600" b="1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5043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64836" y="3113457"/>
            <a:ext cx="27763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1600" dirty="0" err="1" smtClean="0">
                <a:latin typeface="Agency FB" panose="020B0503020202020204" pitchFamily="34" charset="0"/>
              </a:rPr>
              <a:t>Untuk</a:t>
            </a:r>
            <a:r>
              <a:rPr lang="en-US" sz="1600" dirty="0" smtClean="0">
                <a:latin typeface="Agency FB" panose="020B0503020202020204" pitchFamily="34" charset="0"/>
              </a:rPr>
              <a:t> </a:t>
            </a:r>
            <a:r>
              <a:rPr lang="en-US" sz="1600" dirty="0" err="1" smtClean="0">
                <a:latin typeface="Agency FB" panose="020B0503020202020204" pitchFamily="34" charset="0"/>
              </a:rPr>
              <a:t>mengedit</a:t>
            </a:r>
            <a:r>
              <a:rPr lang="en-US" sz="1600" dirty="0" smtClean="0">
                <a:latin typeface="Agency FB" panose="020B0503020202020204" pitchFamily="34" charset="0"/>
              </a:rPr>
              <a:t> data, </a:t>
            </a:r>
            <a:r>
              <a:rPr lang="en-US" sz="1600" dirty="0" err="1" smtClean="0">
                <a:latin typeface="Agency FB" panose="020B0503020202020204" pitchFamily="34" charset="0"/>
              </a:rPr>
              <a:t>klik</a:t>
            </a:r>
            <a:r>
              <a:rPr lang="en-US" sz="1600" dirty="0" smtClean="0">
                <a:latin typeface="Agency FB" panose="020B0503020202020204" pitchFamily="34" charset="0"/>
              </a:rPr>
              <a:t> </a:t>
            </a:r>
            <a:r>
              <a:rPr lang="en-US" sz="1600" dirty="0" err="1" smtClean="0">
                <a:latin typeface="Agency FB" panose="020B0503020202020204" pitchFamily="34" charset="0"/>
              </a:rPr>
              <a:t>pada</a:t>
            </a:r>
            <a:r>
              <a:rPr lang="en-US" sz="1600" dirty="0" smtClean="0">
                <a:latin typeface="Agency FB" panose="020B0503020202020204" pitchFamily="34" charset="0"/>
              </a:rPr>
              <a:t> </a:t>
            </a:r>
            <a:r>
              <a:rPr lang="en-US" sz="1600" dirty="0" err="1" smtClean="0">
                <a:latin typeface="Agency FB" panose="020B0503020202020204" pitchFamily="34" charset="0"/>
              </a:rPr>
              <a:t>baris</a:t>
            </a:r>
            <a:r>
              <a:rPr lang="en-US" sz="1600" dirty="0" smtClean="0">
                <a:latin typeface="Agency FB" panose="020B0503020202020204" pitchFamily="34" charset="0"/>
              </a:rPr>
              <a:t> yang </a:t>
            </a:r>
            <a:r>
              <a:rPr lang="en-US" sz="1600" dirty="0" err="1" smtClean="0">
                <a:latin typeface="Agency FB" panose="020B0503020202020204" pitchFamily="34" charset="0"/>
              </a:rPr>
              <a:t>akan</a:t>
            </a:r>
            <a:r>
              <a:rPr lang="en-US" sz="1600" dirty="0" smtClean="0">
                <a:latin typeface="Agency FB" panose="020B0503020202020204" pitchFamily="34" charset="0"/>
              </a:rPr>
              <a:t> </a:t>
            </a:r>
            <a:r>
              <a:rPr lang="en-US" sz="1600" dirty="0" err="1" smtClean="0">
                <a:latin typeface="Agency FB" panose="020B0503020202020204" pitchFamily="34" charset="0"/>
              </a:rPr>
              <a:t>diedit</a:t>
            </a:r>
            <a:r>
              <a:rPr lang="en-US" sz="1600" dirty="0" smtClean="0">
                <a:latin typeface="Agency FB" panose="020B0503020202020204" pitchFamily="34" charset="0"/>
              </a:rPr>
              <a:t> </a:t>
            </a:r>
            <a:r>
              <a:rPr lang="en-US" sz="1600" dirty="0" err="1" smtClean="0">
                <a:latin typeface="Agency FB" panose="020B0503020202020204" pitchFamily="34" charset="0"/>
              </a:rPr>
              <a:t>dan</a:t>
            </a:r>
            <a:r>
              <a:rPr lang="en-US" sz="1600" dirty="0" smtClean="0">
                <a:latin typeface="Agency FB" panose="020B0503020202020204" pitchFamily="34" charset="0"/>
              </a:rPr>
              <a:t> </a:t>
            </a:r>
            <a:r>
              <a:rPr lang="en-US" sz="1600" dirty="0" err="1" smtClean="0">
                <a:latin typeface="Agency FB" panose="020B0503020202020204" pitchFamily="34" charset="0"/>
              </a:rPr>
              <a:t>klik</a:t>
            </a:r>
            <a:r>
              <a:rPr lang="en-US" sz="1600" dirty="0" smtClean="0">
                <a:latin typeface="Agency FB" panose="020B0503020202020204" pitchFamily="34" charset="0"/>
              </a:rPr>
              <a:t> </a:t>
            </a:r>
            <a:r>
              <a:rPr lang="en-US" sz="1600" dirty="0" err="1" smtClean="0">
                <a:latin typeface="Agency FB" panose="020B0503020202020204" pitchFamily="34" charset="0"/>
              </a:rPr>
              <a:t>tombol</a:t>
            </a:r>
            <a:r>
              <a:rPr lang="en-US" sz="1600" dirty="0" smtClean="0">
                <a:latin typeface="Agency FB" panose="020B0503020202020204" pitchFamily="34" charset="0"/>
              </a:rPr>
              <a:t> “</a:t>
            </a:r>
            <a:r>
              <a:rPr lang="en-US" sz="1600" dirty="0" err="1" smtClean="0">
                <a:latin typeface="Agency FB" panose="020B0503020202020204" pitchFamily="34" charset="0"/>
              </a:rPr>
              <a:t>Ubah</a:t>
            </a:r>
            <a:r>
              <a:rPr lang="en-US" sz="1600" dirty="0" smtClean="0">
                <a:latin typeface="Agency FB" panose="020B0503020202020204" pitchFamily="34" charset="0"/>
              </a:rPr>
              <a:t>”.</a:t>
            </a:r>
            <a:endParaRPr lang="en-US" sz="1600" dirty="0">
              <a:latin typeface="Agency FB" panose="020B0503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25327" y="1341428"/>
            <a:ext cx="8464937" cy="4802901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64836" y="3944454"/>
            <a:ext cx="27763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1600" dirty="0" err="1" smtClean="0">
                <a:latin typeface="Agency FB" panose="020B0503020202020204" pitchFamily="34" charset="0"/>
              </a:rPr>
              <a:t>Setelah</a:t>
            </a:r>
            <a:r>
              <a:rPr lang="en-US" sz="1600" dirty="0" smtClean="0">
                <a:latin typeface="Agency FB" panose="020B0503020202020204" pitchFamily="34" charset="0"/>
              </a:rPr>
              <a:t> </a:t>
            </a:r>
            <a:r>
              <a:rPr lang="en-US" sz="1600" dirty="0" err="1" smtClean="0">
                <a:latin typeface="Agency FB" panose="020B0503020202020204" pitchFamily="34" charset="0"/>
              </a:rPr>
              <a:t>selesai</a:t>
            </a:r>
            <a:r>
              <a:rPr lang="en-US" sz="1600" dirty="0" smtClean="0">
                <a:latin typeface="Agency FB" panose="020B0503020202020204" pitchFamily="34" charset="0"/>
              </a:rPr>
              <a:t> </a:t>
            </a:r>
            <a:r>
              <a:rPr lang="en-US" sz="1600" dirty="0" err="1" smtClean="0">
                <a:latin typeface="Agency FB" panose="020B0503020202020204" pitchFamily="34" charset="0"/>
              </a:rPr>
              <a:t>mengubah</a:t>
            </a:r>
            <a:r>
              <a:rPr lang="en-US" sz="1600" dirty="0" smtClean="0">
                <a:latin typeface="Agency FB" panose="020B0503020202020204" pitchFamily="34" charset="0"/>
              </a:rPr>
              <a:t> data yang </a:t>
            </a:r>
            <a:r>
              <a:rPr lang="en-US" sz="1600" dirty="0" err="1" smtClean="0">
                <a:latin typeface="Agency FB" panose="020B0503020202020204" pitchFamily="34" charset="0"/>
              </a:rPr>
              <a:t>ingin</a:t>
            </a:r>
            <a:r>
              <a:rPr lang="en-US" sz="1600" dirty="0" smtClean="0">
                <a:latin typeface="Agency FB" panose="020B0503020202020204" pitchFamily="34" charset="0"/>
              </a:rPr>
              <a:t> </a:t>
            </a:r>
            <a:r>
              <a:rPr lang="en-US" sz="1600" dirty="0" err="1" smtClean="0">
                <a:latin typeface="Agency FB" panose="020B0503020202020204" pitchFamily="34" charset="0"/>
              </a:rPr>
              <a:t>diubah</a:t>
            </a:r>
            <a:r>
              <a:rPr lang="en-US" sz="1600" dirty="0" smtClean="0">
                <a:latin typeface="Agency FB" panose="020B0503020202020204" pitchFamily="34" charset="0"/>
              </a:rPr>
              <a:t>, </a:t>
            </a:r>
            <a:r>
              <a:rPr lang="en-US" sz="1600" dirty="0" err="1" smtClean="0">
                <a:latin typeface="Agency FB" panose="020B0503020202020204" pitchFamily="34" charset="0"/>
              </a:rPr>
              <a:t>klik</a:t>
            </a:r>
            <a:r>
              <a:rPr lang="en-US" sz="1600" dirty="0" smtClean="0">
                <a:latin typeface="Agency FB" panose="020B0503020202020204" pitchFamily="34" charset="0"/>
              </a:rPr>
              <a:t> </a:t>
            </a:r>
            <a:r>
              <a:rPr lang="en-US" sz="1600" dirty="0" err="1" smtClean="0">
                <a:latin typeface="Agency FB" panose="020B0503020202020204" pitchFamily="34" charset="0"/>
              </a:rPr>
              <a:t>tombol</a:t>
            </a:r>
            <a:r>
              <a:rPr lang="en-US" sz="1600" dirty="0" smtClean="0">
                <a:latin typeface="Agency FB" panose="020B0503020202020204" pitchFamily="34" charset="0"/>
              </a:rPr>
              <a:t> “</a:t>
            </a:r>
            <a:r>
              <a:rPr lang="en-US" sz="1600" dirty="0" err="1" smtClean="0">
                <a:latin typeface="Agency FB" panose="020B0503020202020204" pitchFamily="34" charset="0"/>
              </a:rPr>
              <a:t>Simpan</a:t>
            </a:r>
            <a:r>
              <a:rPr lang="en-US" sz="1600" dirty="0" smtClean="0">
                <a:latin typeface="Agency FB" panose="020B0503020202020204" pitchFamily="34" charset="0"/>
              </a:rPr>
              <a:t>”</a:t>
            </a:r>
            <a:endParaRPr lang="en-US" sz="1600" dirty="0">
              <a:latin typeface="Agency FB" panose="020B0503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6527" y="365761"/>
            <a:ext cx="7874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err="1" smtClean="0">
                <a:latin typeface="Agency FB" panose="020B0503020202020204" pitchFamily="34" charset="0"/>
              </a:rPr>
              <a:t>Revisi</a:t>
            </a:r>
            <a:r>
              <a:rPr lang="en-US" sz="3600" b="1" dirty="0" smtClean="0">
                <a:latin typeface="Agency FB" panose="020B0503020202020204" pitchFamily="34" charset="0"/>
              </a:rPr>
              <a:t> SATKER </a:t>
            </a:r>
            <a:r>
              <a:rPr lang="en-US" sz="3600" b="1" dirty="0" err="1" smtClean="0">
                <a:latin typeface="Agency FB" panose="020B0503020202020204" pitchFamily="34" charset="0"/>
              </a:rPr>
              <a:t>pada</a:t>
            </a:r>
            <a:r>
              <a:rPr lang="en-US" sz="3600" b="1" dirty="0" smtClean="0">
                <a:latin typeface="Agency FB" panose="020B0503020202020204" pitchFamily="34" charset="0"/>
              </a:rPr>
              <a:t> </a:t>
            </a:r>
            <a:r>
              <a:rPr lang="en-US" sz="3600" b="1" dirty="0" err="1" smtClean="0">
                <a:latin typeface="Agency FB" panose="020B0503020202020204" pitchFamily="34" charset="0"/>
              </a:rPr>
              <a:t>aplikasi</a:t>
            </a:r>
            <a:r>
              <a:rPr lang="en-US" sz="3600" b="1" dirty="0" smtClean="0">
                <a:latin typeface="Agency FB" panose="020B0503020202020204" pitchFamily="34" charset="0"/>
              </a:rPr>
              <a:t> SAKTI</a:t>
            </a:r>
            <a:endParaRPr lang="en-US" sz="3600" b="1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085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2293</TotalTime>
  <Words>2477</Words>
  <Application>Microsoft Office PowerPoint</Application>
  <PresentationFormat>Widescreen</PresentationFormat>
  <Paragraphs>249</Paragraphs>
  <Slides>47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54" baseType="lpstr">
      <vt:lpstr>Agency FB</vt:lpstr>
      <vt:lpstr>Arial</vt:lpstr>
      <vt:lpstr>Calibri</vt:lpstr>
      <vt:lpstr>Calibri Light</vt:lpstr>
      <vt:lpstr>Century Gothic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DJPBN-45</dc:creator>
  <cp:lastModifiedBy>Krishna Govinda</cp:lastModifiedBy>
  <cp:revision>108</cp:revision>
  <dcterms:created xsi:type="dcterms:W3CDTF">2018-01-15T13:23:47Z</dcterms:created>
  <dcterms:modified xsi:type="dcterms:W3CDTF">2019-08-02T10:11:29Z</dcterms:modified>
</cp:coreProperties>
</file>