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20"/>
  </p:handoutMasterIdLst>
  <p:sldIdLst>
    <p:sldId id="302" r:id="rId3"/>
    <p:sldId id="359" r:id="rId4"/>
    <p:sldId id="360" r:id="rId5"/>
    <p:sldId id="357" r:id="rId6"/>
    <p:sldId id="358" r:id="rId7"/>
    <p:sldId id="354" r:id="rId9"/>
    <p:sldId id="297" r:id="rId10"/>
    <p:sldId id="430" r:id="rId11"/>
    <p:sldId id="425" r:id="rId12"/>
    <p:sldId id="431" r:id="rId13"/>
    <p:sldId id="432" r:id="rId14"/>
    <p:sldId id="435" r:id="rId15"/>
    <p:sldId id="436" r:id="rId16"/>
    <p:sldId id="437" r:id="rId17"/>
    <p:sldId id="453" r:id="rId18"/>
    <p:sldId id="45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B2EC0A"/>
    <a:srgbClr val="F64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-293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EFDCB-30CF-45D1-BBF6-9E176B5DE78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17195-1F83-4E7D-BD3E-B213F5E93C2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D3B65-7F48-4BB5-A04C-52814B8D0533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445" y="6162040"/>
            <a:ext cx="12203430" cy="693420"/>
          </a:xfrm>
          <a:prstGeom prst="rect">
            <a:avLst/>
          </a:prstGeom>
          <a:solidFill>
            <a:schemeClr val="tx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kemenkeu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9740" y="6213475"/>
            <a:ext cx="616585" cy="608330"/>
          </a:xfrm>
          <a:prstGeom prst="rect">
            <a:avLst/>
          </a:prstGeom>
        </p:spPr>
      </p:pic>
      <p:sp>
        <p:nvSpPr>
          <p:cNvPr id="13" name="Text Box 12"/>
          <p:cNvSpPr txBox="1"/>
          <p:nvPr userDrawn="1"/>
        </p:nvSpPr>
        <p:spPr>
          <a:xfrm>
            <a:off x="6019165" y="6245225"/>
            <a:ext cx="4530725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x-none" altLang="en-US" sz="1200">
                <a:solidFill>
                  <a:schemeClr val="tx1"/>
                </a:solidFill>
                <a:latin typeface="Century Gothic" panose="020B0502020202020204" charset="0"/>
              </a:rPr>
              <a:t>Direktorat Jenderal Perbendaharaan</a:t>
            </a:r>
            <a:endParaRPr lang="x-none" altLang="en-US" sz="1200">
              <a:solidFill>
                <a:schemeClr val="tx1"/>
              </a:solidFill>
              <a:latin typeface="Century Gothic" panose="020B0502020202020204" charset="0"/>
            </a:endParaRPr>
          </a:p>
          <a:p>
            <a:pPr algn="r"/>
            <a:r>
              <a:rPr lang="x-none" altLang="en-US" sz="1200">
                <a:solidFill>
                  <a:schemeClr val="tx1"/>
                </a:solidFill>
                <a:latin typeface="Century Gothic" panose="020B0502020202020204" charset="0"/>
              </a:rPr>
              <a:t>Direktorat Sistem Informasi dan Teknologi Perbendaharaan</a:t>
            </a:r>
            <a:endParaRPr lang="x-none" altLang="en-US" sz="1200">
              <a:solidFill>
                <a:schemeClr val="tx1"/>
              </a:solidFill>
              <a:latin typeface="Century Gothic" panose="020B050202020202020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1CAB-B033-469D-B2EF-11FF52B99527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8BC-1B43-4C15-84FD-D92C7E1B092E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C3786-794B-4900-9797-E0AFF893B450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5D782-7BF9-4943-BD60-F5499DB73964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CB9A-000F-47E3-A082-D238C394A967}" type="datetime1">
              <a:rPr lang="en-US" smtClean="0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166D3-103D-4698-AB85-B89261C25577}" type="datetime1">
              <a:rPr lang="en-US" smtClean="0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DDAB-D9F4-4FAF-B114-EB9157B34CE7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1B6F-8A09-4A03-997A-8B2A005DAABC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6AB8-C4E5-494B-A868-09B851E5C024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-5715" y="6159500"/>
            <a:ext cx="12204700" cy="693420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kemenkeu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45775" y="6224270"/>
            <a:ext cx="616585" cy="608330"/>
          </a:xfrm>
          <a:prstGeom prst="rect">
            <a:avLst/>
          </a:prstGeom>
        </p:spPr>
      </p:pic>
      <p:sp>
        <p:nvSpPr>
          <p:cNvPr id="13" name="Text Box 12"/>
          <p:cNvSpPr txBox="1"/>
          <p:nvPr userDrawn="1"/>
        </p:nvSpPr>
        <p:spPr>
          <a:xfrm>
            <a:off x="5949950" y="6240780"/>
            <a:ext cx="4530725" cy="4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x-none" altLang="en-US" sz="1200">
                <a:solidFill>
                  <a:schemeClr val="tx1"/>
                </a:solidFill>
                <a:latin typeface="Century Gothic" panose="020B0502020202020204" charset="0"/>
              </a:rPr>
              <a:t>Direktorat Jenderal Perbendaharaan</a:t>
            </a:r>
            <a:endParaRPr lang="x-none" altLang="en-US" sz="1200">
              <a:solidFill>
                <a:schemeClr val="tx1"/>
              </a:solidFill>
              <a:latin typeface="Century Gothic" panose="020B0502020202020204" charset="0"/>
            </a:endParaRPr>
          </a:p>
          <a:p>
            <a:pPr algn="r"/>
            <a:r>
              <a:rPr lang="x-none" altLang="en-US" sz="1200">
                <a:solidFill>
                  <a:schemeClr val="tx1"/>
                </a:solidFill>
                <a:latin typeface="Century Gothic" panose="020B0502020202020204" charset="0"/>
              </a:rPr>
              <a:t>Direktorat Sistem Informasi dan Teknologi Perbendaharaan</a:t>
            </a:r>
            <a:endParaRPr lang="x-none" altLang="en-US" sz="1200">
              <a:solidFill>
                <a:schemeClr val="tx1"/>
              </a:solidFill>
              <a:latin typeface="Century Gothic" panose="020B050202020202020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A431-6B8E-40FE-93AF-D711B3D29E21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8491-0F51-43C7-A026-FED4507FD5F5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F4A6-D5EE-422F-AC10-23D82CA71890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1C31-25AC-4F0B-AD9A-1E404E1BB0B2}" type="datetime1">
              <a:rPr lang="en-US" smtClean="0"/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6263-BBAD-4EAA-B1D6-7B2FD5C18C06}" type="datetime1">
              <a:rPr lang="en-US" smtClean="0"/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28-E92D-4E97-B35B-6588EC6F0864}" type="datetime1">
              <a:rPr lang="en-US" smtClean="0"/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592C-D94E-4C3B-914F-F144631F0CC7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image" Target="../media/image6.png"/><Relationship Id="rId21" Type="http://schemas.openxmlformats.org/officeDocument/2006/relationships/image" Target="../media/image5.png"/><Relationship Id="rId20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3.png"/><Relationship Id="rId18" Type="http://schemas.openxmlformats.org/officeDocument/2006/relationships/image" Target="../media/image2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126ADF9-6CB4-41F3-8C8C-E90FA91F4B73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571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id-ID" cap="none" dirty="0" smtClean="0"/>
              <a:t>Jakarta</a:t>
            </a:r>
            <a:r>
              <a:rPr lang="en-US" cap="none" dirty="0" smtClean="0"/>
              <a:t>, </a:t>
            </a:r>
            <a:r>
              <a:rPr lang="id-ID" cap="none" dirty="0" smtClean="0"/>
              <a:t>15</a:t>
            </a:r>
            <a:r>
              <a:rPr lang="en-US" cap="none" dirty="0" smtClean="0"/>
              <a:t> Mei 2018</a:t>
            </a:r>
            <a:endParaRPr lang="en-US" cap="none" dirty="0"/>
          </a:p>
        </p:txBody>
      </p:sp>
      <p:pic>
        <p:nvPicPr>
          <p:cNvPr id="4" name="Picture 3" descr="e-rekon_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501" y="1099903"/>
            <a:ext cx="11499362" cy="22430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16139" y="3465689"/>
            <a:ext cx="9148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Integrasi</a:t>
            </a:r>
            <a:r>
              <a:rPr lang="en-US" sz="3200" b="1" dirty="0" smtClean="0"/>
              <a:t> data BMN </a:t>
            </a:r>
            <a:r>
              <a:rPr lang="en-US" sz="3200" b="1" dirty="0" err="1" smtClean="0"/>
              <a:t>ke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E-Rekon&amp;LK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G2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247760"/>
            <a:ext cx="10956605" cy="761933"/>
          </a:xfrm>
        </p:spPr>
        <p:txBody>
          <a:bodyPr/>
          <a:lstStyle/>
          <a:p>
            <a:r>
              <a:rPr lang="en-US" sz="3600" b="1" dirty="0" err="1" smtClean="0">
                <a:solidFill>
                  <a:schemeClr val="tx1"/>
                </a:solidFill>
              </a:rPr>
              <a:t>Langkah-langkah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Implementasi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G2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10" y="1150222"/>
            <a:ext cx="10594428" cy="543976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Persiapan</a:t>
            </a:r>
            <a:r>
              <a:rPr lang="en-US" sz="3200" dirty="0" smtClean="0"/>
              <a:t> 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Penyiapan</a:t>
            </a:r>
            <a:r>
              <a:rPr lang="en-US" sz="2400" dirty="0" smtClean="0"/>
              <a:t> User </a:t>
            </a:r>
            <a:r>
              <a:rPr lang="en-US" dirty="0" smtClean="0"/>
              <a:t>(user </a:t>
            </a:r>
            <a:r>
              <a:rPr lang="en-US" dirty="0" err="1" smtClean="0"/>
              <a:t>pengguna</a:t>
            </a:r>
            <a:r>
              <a:rPr lang="en-US" dirty="0" smtClean="0"/>
              <a:t> BMN)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Kesiapan</a:t>
            </a:r>
            <a:r>
              <a:rPr lang="en-US" sz="2400" dirty="0" smtClean="0"/>
              <a:t> data BMN </a:t>
            </a:r>
            <a:r>
              <a:rPr lang="en-US" dirty="0" smtClean="0"/>
              <a:t>(data BMN yang </a:t>
            </a:r>
            <a:r>
              <a:rPr lang="en-US" dirty="0" err="1" smtClean="0"/>
              <a:t>telah</a:t>
            </a:r>
            <a:r>
              <a:rPr lang="en-US" dirty="0" smtClean="0"/>
              <a:t> di </a:t>
            </a:r>
            <a:r>
              <a:rPr lang="en-US" dirty="0" err="1" smtClean="0"/>
              <a:t>rekonsiliasi</a:t>
            </a:r>
            <a:r>
              <a:rPr lang="en-US" dirty="0" smtClean="0"/>
              <a:t> internal)</a:t>
            </a:r>
            <a:endParaRPr lang="en-US" sz="24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Operasional</a:t>
            </a:r>
            <a:r>
              <a:rPr lang="en-US" sz="3200" dirty="0" smtClean="0"/>
              <a:t> </a:t>
            </a:r>
            <a:endParaRPr lang="en-US" sz="28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Upload </a:t>
            </a:r>
            <a:r>
              <a:rPr lang="en-US" sz="2400" dirty="0" err="1" smtClean="0"/>
              <a:t>Saldo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r>
              <a:rPr lang="en-US" sz="2400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user </a:t>
            </a:r>
            <a:r>
              <a:rPr lang="en-US" dirty="0" err="1" smtClean="0"/>
              <a:t>pengguna</a:t>
            </a:r>
            <a:r>
              <a:rPr lang="en-US" dirty="0" smtClean="0"/>
              <a:t> BMN)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Upload data </a:t>
            </a:r>
            <a:r>
              <a:rPr lang="en-US" sz="2400" dirty="0" err="1" smtClean="0"/>
              <a:t>mutasi</a:t>
            </a:r>
            <a:r>
              <a:rPr lang="en-US" sz="2400" dirty="0" smtClean="0"/>
              <a:t> BMN TAB </a:t>
            </a:r>
            <a:r>
              <a:rPr lang="en-US" sz="1600" dirty="0" smtClean="0"/>
              <a:t>(</a:t>
            </a:r>
            <a:r>
              <a:rPr lang="en-US" sz="1600" dirty="0" err="1" smtClean="0"/>
              <a:t>dilakukan</a:t>
            </a:r>
            <a:r>
              <a:rPr lang="en-US" sz="1600" dirty="0" smtClean="0"/>
              <a:t> </a:t>
            </a:r>
            <a:r>
              <a:rPr lang="en-US" sz="1600" dirty="0" err="1" smtClean="0"/>
              <a:t>oleh</a:t>
            </a:r>
            <a:r>
              <a:rPr lang="en-US" sz="1600" dirty="0" smtClean="0"/>
              <a:t> user </a:t>
            </a:r>
            <a:r>
              <a:rPr lang="en-US" sz="1600" dirty="0" err="1" smtClean="0"/>
              <a:t>pengguna</a:t>
            </a:r>
            <a:r>
              <a:rPr lang="en-US" sz="1600" dirty="0" smtClean="0"/>
              <a:t> </a:t>
            </a:r>
            <a:r>
              <a:rPr lang="en-US" sz="1600" dirty="0" err="1" smtClean="0"/>
              <a:t>anggaran</a:t>
            </a:r>
            <a:r>
              <a:rPr lang="en-US" sz="1600" dirty="0" smtClean="0"/>
              <a:t>/SAIBA)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Rekonsiliasi</a:t>
            </a:r>
            <a:r>
              <a:rPr lang="en-US" sz="2400" dirty="0" smtClean="0"/>
              <a:t> internal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tindak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rekonsiliasi</a:t>
            </a:r>
            <a:r>
              <a:rPr lang="en-US" sz="2400" dirty="0" smtClean="0"/>
              <a:t> internal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Monitoring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tindak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validasi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302352"/>
            <a:ext cx="10588115" cy="761933"/>
          </a:xfrm>
        </p:spPr>
        <p:txBody>
          <a:bodyPr/>
          <a:lstStyle/>
          <a:p>
            <a:r>
              <a:rPr lang="en-US" sz="3200" b="1" dirty="0" smtClean="0"/>
              <a:t>Hal yang </a:t>
            </a:r>
            <a:r>
              <a:rPr lang="en-US" sz="3200" b="1" dirty="0" err="1" smtClean="0"/>
              <a:t>perlu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diperhatikan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pada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G2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10" y="1150222"/>
            <a:ext cx="10594428" cy="543976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Jadwal</a:t>
            </a:r>
            <a:r>
              <a:rPr lang="en-US" sz="3200" dirty="0" smtClean="0"/>
              <a:t> upload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200" dirty="0" smtClean="0"/>
              <a:t>Proses upload data </a:t>
            </a:r>
            <a:r>
              <a:rPr lang="en-US" sz="2200" dirty="0" err="1" smtClean="0"/>
              <a:t>mutasi</a:t>
            </a:r>
            <a:r>
              <a:rPr lang="en-US" sz="2200" dirty="0" smtClean="0"/>
              <a:t> TAB </a:t>
            </a:r>
            <a:r>
              <a:rPr lang="en-US" sz="2200" dirty="0" err="1" smtClean="0"/>
              <a:t>mengikuti</a:t>
            </a:r>
            <a:r>
              <a:rPr lang="en-US" sz="2200" dirty="0" smtClean="0"/>
              <a:t>  </a:t>
            </a:r>
            <a:r>
              <a:rPr lang="en-US" sz="2200" dirty="0" err="1" smtClean="0"/>
              <a:t>jadwal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berlaku</a:t>
            </a:r>
            <a:r>
              <a:rPr lang="en-US" sz="2200" dirty="0" smtClean="0"/>
              <a:t> </a:t>
            </a:r>
            <a:r>
              <a:rPr lang="en-US" sz="2200" dirty="0" err="1" smtClean="0"/>
              <a:t>bagi</a:t>
            </a:r>
            <a:r>
              <a:rPr lang="en-US" sz="2200" dirty="0" smtClean="0"/>
              <a:t> SAIBA. </a:t>
            </a:r>
            <a:r>
              <a:rPr lang="en-US" sz="2200" dirty="0" err="1" smtClean="0"/>
              <a:t>Jadwal</a:t>
            </a:r>
            <a:r>
              <a:rPr lang="en-US" sz="2200" dirty="0" smtClean="0"/>
              <a:t> upload </a:t>
            </a:r>
            <a:r>
              <a:rPr lang="en-US" sz="2200" dirty="0" err="1" smtClean="0"/>
              <a:t>dapat</a:t>
            </a:r>
            <a:r>
              <a:rPr lang="en-US" sz="2200" dirty="0" smtClean="0"/>
              <a:t> </a:t>
            </a:r>
            <a:r>
              <a:rPr lang="en-US" sz="2200" dirty="0" err="1" smtClean="0"/>
              <a:t>dilihat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monitoring </a:t>
            </a:r>
            <a:r>
              <a:rPr lang="en-US" sz="2200" dirty="0" err="1" smtClean="0"/>
              <a:t>jadwal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smtClean="0"/>
              <a:t>Proses </a:t>
            </a:r>
            <a:r>
              <a:rPr lang="en-US" sz="3200" dirty="0" err="1" smtClean="0"/>
              <a:t>Pelaporan</a:t>
            </a:r>
            <a:r>
              <a:rPr lang="en-US" sz="3200" dirty="0" smtClean="0"/>
              <a:t>, Monitoring, </a:t>
            </a:r>
            <a:r>
              <a:rPr lang="en-US" sz="3200" dirty="0" err="1" smtClean="0"/>
              <a:t>Validasi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100" dirty="0" smtClean="0"/>
              <a:t>Proses OLAP </a:t>
            </a:r>
            <a:r>
              <a:rPr lang="en-US" sz="2100" dirty="0" err="1" smtClean="0"/>
              <a:t>dilakukan</a:t>
            </a:r>
            <a:r>
              <a:rPr lang="en-US" sz="2100" dirty="0" smtClean="0"/>
              <a:t> </a:t>
            </a:r>
            <a:r>
              <a:rPr lang="en-US" sz="2100" dirty="0" err="1" smtClean="0"/>
              <a:t>setiap</a:t>
            </a:r>
            <a:r>
              <a:rPr lang="en-US" sz="2100" dirty="0" smtClean="0"/>
              <a:t> 3 jam </a:t>
            </a:r>
            <a:r>
              <a:rPr lang="en-US" sz="2100" dirty="0" err="1" smtClean="0"/>
              <a:t>sekali</a:t>
            </a:r>
            <a:r>
              <a:rPr lang="en-US" sz="2100" dirty="0" smtClean="0"/>
              <a:t> </a:t>
            </a:r>
            <a:r>
              <a:rPr lang="en-US" sz="2100" dirty="0" err="1" smtClean="0"/>
              <a:t>dimulai</a:t>
            </a:r>
            <a:r>
              <a:rPr lang="en-US" sz="2100" dirty="0" smtClean="0"/>
              <a:t> </a:t>
            </a:r>
            <a:r>
              <a:rPr lang="en-US" sz="2100" dirty="0" err="1" smtClean="0"/>
              <a:t>pada</a:t>
            </a:r>
            <a:r>
              <a:rPr lang="en-US" sz="2100" dirty="0" smtClean="0"/>
              <a:t> </a:t>
            </a:r>
            <a:r>
              <a:rPr lang="en-US" sz="2100" dirty="0" err="1" smtClean="0"/>
              <a:t>pk</a:t>
            </a:r>
            <a:r>
              <a:rPr lang="en-US" sz="2100" dirty="0" smtClean="0"/>
              <a:t> 00.00. </a:t>
            </a:r>
            <a:r>
              <a:rPr lang="en-US" sz="2100" dirty="0" err="1" smtClean="0"/>
              <a:t>informasi</a:t>
            </a:r>
            <a:r>
              <a:rPr lang="en-US" sz="2100" dirty="0" smtClean="0"/>
              <a:t> proses OLAP </a:t>
            </a:r>
            <a:r>
              <a:rPr lang="en-US" sz="2100" dirty="0" err="1" smtClean="0"/>
              <a:t>dapat</a:t>
            </a:r>
            <a:r>
              <a:rPr lang="en-US" sz="2100" dirty="0" smtClean="0"/>
              <a:t> </a:t>
            </a:r>
            <a:r>
              <a:rPr lang="en-US" sz="2100" dirty="0" err="1" smtClean="0"/>
              <a:t>dilihat</a:t>
            </a:r>
            <a:r>
              <a:rPr lang="en-US" sz="2100" dirty="0" smtClean="0"/>
              <a:t> </a:t>
            </a:r>
            <a:r>
              <a:rPr lang="en-US" sz="2100" dirty="0" err="1" smtClean="0"/>
              <a:t>pada</a:t>
            </a:r>
            <a:r>
              <a:rPr lang="en-US" sz="2100" dirty="0" smtClean="0"/>
              <a:t> </a:t>
            </a:r>
            <a:r>
              <a:rPr lang="en-US" sz="2100" dirty="0" err="1" smtClean="0"/>
              <a:t>halaman</a:t>
            </a:r>
            <a:r>
              <a:rPr lang="en-US" sz="2100" dirty="0" smtClean="0"/>
              <a:t> </a:t>
            </a:r>
            <a:r>
              <a:rPr lang="en-US" sz="2100" dirty="0" err="1" smtClean="0"/>
              <a:t>depan</a:t>
            </a:r>
            <a:r>
              <a:rPr lang="en-US" sz="2100" dirty="0" smtClean="0"/>
              <a:t> </a:t>
            </a:r>
            <a:r>
              <a:rPr lang="en-US" sz="2100" dirty="0" err="1" smtClean="0"/>
              <a:t>e-Rekon&amp;LK</a:t>
            </a:r>
            <a:endParaRPr lang="en-US" sz="21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smtClean="0"/>
              <a:t>User single Session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200" dirty="0" smtClean="0"/>
              <a:t>User ID </a:t>
            </a:r>
            <a:r>
              <a:rPr lang="en-US" sz="2200" dirty="0" err="1" smtClean="0"/>
              <a:t>hanya</a:t>
            </a:r>
            <a:r>
              <a:rPr lang="en-US" sz="2200" dirty="0" smtClean="0"/>
              <a:t> </a:t>
            </a:r>
            <a:r>
              <a:rPr lang="en-US" sz="2200" dirty="0" err="1" smtClean="0"/>
              <a:t>dapat</a:t>
            </a:r>
            <a:r>
              <a:rPr lang="en-US" sz="2200" dirty="0" smtClean="0"/>
              <a:t> login </a:t>
            </a:r>
            <a:r>
              <a:rPr lang="en-US" sz="2200" dirty="0" err="1" smtClean="0"/>
              <a:t>sekali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waktu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bersamaan</a:t>
            </a:r>
            <a:endParaRPr lang="en-US" sz="22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Pembagian</a:t>
            </a:r>
            <a:r>
              <a:rPr lang="en-US" sz="3200" dirty="0" smtClean="0"/>
              <a:t> </a:t>
            </a:r>
            <a:r>
              <a:rPr lang="en-US" sz="3200" dirty="0" err="1" smtClean="0"/>
              <a:t>Fitur</a:t>
            </a:r>
            <a:r>
              <a:rPr lang="en-US" sz="3200" dirty="0" smtClean="0"/>
              <a:t> </a:t>
            </a:r>
            <a:r>
              <a:rPr lang="en-US" sz="3200" dirty="0" err="1" smtClean="0"/>
              <a:t>Keuangan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BMN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100" dirty="0" smtClean="0"/>
              <a:t>User </a:t>
            </a:r>
            <a:r>
              <a:rPr lang="en-US" sz="2100" dirty="0" err="1" smtClean="0"/>
              <a:t>Keuangan</a:t>
            </a:r>
            <a:r>
              <a:rPr lang="en-US" sz="2100" dirty="0" smtClean="0"/>
              <a:t> </a:t>
            </a:r>
            <a:r>
              <a:rPr lang="en-US" sz="2100" dirty="0" err="1" smtClean="0"/>
              <a:t>mendapatkan</a:t>
            </a:r>
            <a:r>
              <a:rPr lang="en-US" sz="2100" dirty="0" smtClean="0"/>
              <a:t> </a:t>
            </a:r>
            <a:r>
              <a:rPr lang="en-US" sz="2100" dirty="0" err="1" smtClean="0"/>
              <a:t>akses</a:t>
            </a:r>
            <a:r>
              <a:rPr lang="en-US" sz="2100" dirty="0" smtClean="0"/>
              <a:t> </a:t>
            </a:r>
            <a:r>
              <a:rPr lang="en-US" sz="2100" dirty="0" err="1" smtClean="0"/>
              <a:t>seluruh</a:t>
            </a:r>
            <a:r>
              <a:rPr lang="en-US" sz="2100" dirty="0" smtClean="0"/>
              <a:t> </a:t>
            </a:r>
            <a:r>
              <a:rPr lang="en-US" sz="2100" dirty="0" err="1" smtClean="0"/>
              <a:t>fitur</a:t>
            </a:r>
            <a:r>
              <a:rPr lang="en-US" sz="2100" dirty="0" smtClean="0"/>
              <a:t> </a:t>
            </a:r>
            <a:r>
              <a:rPr lang="en-US" sz="2100" dirty="0" err="1" smtClean="0"/>
              <a:t>keuangan</a:t>
            </a:r>
            <a:r>
              <a:rPr lang="en-US" sz="2100" dirty="0" smtClean="0"/>
              <a:t> </a:t>
            </a:r>
            <a:r>
              <a:rPr lang="en-US" sz="2100" dirty="0" err="1" smtClean="0"/>
              <a:t>dan</a:t>
            </a:r>
            <a:r>
              <a:rPr lang="en-US" sz="2100" dirty="0" smtClean="0"/>
              <a:t> BMN (</a:t>
            </a:r>
            <a:r>
              <a:rPr lang="en-US" sz="2100" dirty="0" err="1" smtClean="0"/>
              <a:t>sebatas</a:t>
            </a:r>
            <a:r>
              <a:rPr lang="en-US" sz="2100" dirty="0" smtClean="0"/>
              <a:t> monitoring). User BMN </a:t>
            </a:r>
            <a:r>
              <a:rPr lang="en-US" sz="2100" dirty="0" err="1" smtClean="0"/>
              <a:t>mendapatkan</a:t>
            </a:r>
            <a:r>
              <a:rPr lang="en-US" sz="2100" dirty="0" smtClean="0"/>
              <a:t> </a:t>
            </a:r>
            <a:r>
              <a:rPr lang="en-US" sz="2100" dirty="0" err="1" smtClean="0"/>
              <a:t>akses</a:t>
            </a:r>
            <a:r>
              <a:rPr lang="en-US" sz="2100" dirty="0" smtClean="0"/>
              <a:t> </a:t>
            </a:r>
            <a:r>
              <a:rPr lang="en-US" sz="2100" dirty="0" err="1" smtClean="0"/>
              <a:t>seluruh</a:t>
            </a:r>
            <a:r>
              <a:rPr lang="en-US" sz="2100" dirty="0" smtClean="0"/>
              <a:t> </a:t>
            </a:r>
            <a:r>
              <a:rPr lang="en-US" sz="2100" dirty="0" err="1" smtClean="0"/>
              <a:t>fitur</a:t>
            </a:r>
            <a:r>
              <a:rPr lang="en-US" sz="2100" dirty="0" smtClean="0"/>
              <a:t> BMN </a:t>
            </a:r>
            <a:r>
              <a:rPr lang="en-US" sz="2100" dirty="0" err="1" smtClean="0"/>
              <a:t>dan</a:t>
            </a:r>
            <a:r>
              <a:rPr lang="en-US" sz="2100" dirty="0" smtClean="0"/>
              <a:t> </a:t>
            </a:r>
            <a:r>
              <a:rPr lang="en-US" sz="2100" dirty="0" err="1" smtClean="0"/>
              <a:t>sebagian</a:t>
            </a:r>
            <a:r>
              <a:rPr lang="en-US" sz="2100" dirty="0" smtClean="0"/>
              <a:t> </a:t>
            </a:r>
            <a:r>
              <a:rPr lang="en-US" sz="2100" dirty="0" err="1" smtClean="0"/>
              <a:t>keuangan</a:t>
            </a:r>
            <a:r>
              <a:rPr lang="en-US" sz="2100" dirty="0" smtClean="0"/>
              <a:t>.</a:t>
            </a: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302352"/>
            <a:ext cx="10588115" cy="761933"/>
          </a:xfrm>
        </p:spPr>
        <p:txBody>
          <a:bodyPr/>
          <a:lstStyle/>
          <a:p>
            <a:r>
              <a:rPr lang="en-US" sz="3200" b="1" dirty="0" smtClean="0"/>
              <a:t>Hal yang </a:t>
            </a:r>
            <a:r>
              <a:rPr lang="en-US" sz="3200" b="1" dirty="0" err="1" smtClean="0"/>
              <a:t>perlu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dipersiapkan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pada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G2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10" y="1150222"/>
            <a:ext cx="10594428" cy="543976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Pastikan</a:t>
            </a:r>
            <a:r>
              <a:rPr lang="en-US" sz="3200" dirty="0" smtClean="0"/>
              <a:t> </a:t>
            </a:r>
            <a:r>
              <a:rPr lang="en-US" sz="3200" dirty="0" err="1" smtClean="0"/>
              <a:t>ketersediaan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kelengkapan</a:t>
            </a:r>
            <a:r>
              <a:rPr lang="en-US" sz="3200" dirty="0" smtClean="0"/>
              <a:t> data BMN </a:t>
            </a:r>
            <a:r>
              <a:rPr lang="en-US" sz="2400" dirty="0" smtClean="0"/>
              <a:t>per </a:t>
            </a:r>
            <a:r>
              <a:rPr lang="en-US" sz="2400" dirty="0" err="1" smtClean="0"/>
              <a:t>satker</a:t>
            </a:r>
            <a:r>
              <a:rPr lang="en-US" sz="2400" dirty="0" smtClean="0"/>
              <a:t> </a:t>
            </a:r>
            <a:r>
              <a:rPr lang="en-US" sz="2400" dirty="0" err="1" smtClean="0"/>
              <a:t>sebgaimana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dilaporkan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LKKL (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data BMN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satker</a:t>
            </a:r>
            <a:r>
              <a:rPr lang="en-US" sz="2400" dirty="0" smtClean="0"/>
              <a:t> </a:t>
            </a:r>
            <a:r>
              <a:rPr lang="en-US" sz="2400" dirty="0" err="1" smtClean="0"/>
              <a:t>inaktif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Pastikan</a:t>
            </a:r>
            <a:r>
              <a:rPr lang="en-US" sz="3200" dirty="0" smtClean="0"/>
              <a:t> data BMN </a:t>
            </a:r>
            <a:r>
              <a:rPr lang="en-US" sz="3200" dirty="0" err="1" smtClean="0"/>
              <a:t>telah</a:t>
            </a:r>
            <a:r>
              <a:rPr lang="en-US" sz="3200" dirty="0" smtClean="0"/>
              <a:t> </a:t>
            </a:r>
            <a:r>
              <a:rPr lang="en-US" sz="3200" dirty="0" err="1" smtClean="0"/>
              <a:t>dilakukan</a:t>
            </a:r>
            <a:r>
              <a:rPr lang="en-US" sz="3200" dirty="0" smtClean="0"/>
              <a:t> </a:t>
            </a:r>
            <a:r>
              <a:rPr lang="en-US" sz="3200" dirty="0" err="1" smtClean="0"/>
              <a:t>rekonsiliasi</a:t>
            </a:r>
            <a:r>
              <a:rPr lang="en-US" sz="3200" dirty="0" smtClean="0"/>
              <a:t> internal </a:t>
            </a:r>
            <a:r>
              <a:rPr lang="en-US" sz="3200" dirty="0" err="1" smtClean="0"/>
              <a:t>sebelum</a:t>
            </a:r>
            <a:r>
              <a:rPr lang="en-US" sz="3200" dirty="0" smtClean="0"/>
              <a:t> proses upload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Persediaan</a:t>
            </a:r>
            <a:r>
              <a:rPr lang="en-US" sz="2400" dirty="0" smtClean="0"/>
              <a:t> </a:t>
            </a:r>
            <a:r>
              <a:rPr lang="en-US" sz="2400" dirty="0" err="1" smtClean="0"/>
              <a:t>vs</a:t>
            </a:r>
            <a:r>
              <a:rPr lang="en-US" sz="2400" dirty="0" smtClean="0"/>
              <a:t> SIMAK BMN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Rekonsiliasi</a:t>
            </a:r>
            <a:r>
              <a:rPr lang="en-US" sz="2400" dirty="0" smtClean="0"/>
              <a:t> SIMAK BMN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vertikal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dengan KL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SIMAK BMN </a:t>
            </a:r>
            <a:r>
              <a:rPr lang="en-US" sz="2400" dirty="0" err="1" smtClean="0"/>
              <a:t>vs</a:t>
            </a:r>
            <a:r>
              <a:rPr lang="en-US" sz="2400" dirty="0" smtClean="0"/>
              <a:t> SAIBA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Persediaan</a:t>
            </a:r>
            <a:r>
              <a:rPr lang="en-US" sz="2400" dirty="0" smtClean="0"/>
              <a:t> </a:t>
            </a:r>
            <a:r>
              <a:rPr lang="en-US" sz="2400" dirty="0" err="1" smtClean="0"/>
              <a:t>vs</a:t>
            </a:r>
            <a:r>
              <a:rPr lang="en-US" sz="2400" dirty="0" smtClean="0"/>
              <a:t> SAIBA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SAIBA </a:t>
            </a:r>
            <a:r>
              <a:rPr lang="en-US" sz="2400" dirty="0" err="1" smtClean="0"/>
              <a:t>vs</a:t>
            </a:r>
            <a:r>
              <a:rPr lang="en-US" sz="2400" dirty="0" smtClean="0"/>
              <a:t> e-</a:t>
            </a:r>
            <a:r>
              <a:rPr lang="en-US" sz="2400" dirty="0" err="1" smtClean="0"/>
              <a:t>Rekon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302352"/>
            <a:ext cx="10588115" cy="761933"/>
          </a:xfrm>
        </p:spPr>
        <p:txBody>
          <a:bodyPr/>
          <a:lstStyle/>
          <a:p>
            <a:r>
              <a:rPr lang="en-US" sz="3200" b="1" dirty="0" smtClean="0"/>
              <a:t>Proses </a:t>
            </a:r>
            <a:r>
              <a:rPr lang="en-US" sz="3200" b="1" dirty="0" err="1" smtClean="0"/>
              <a:t>Verifikasi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hasil</a:t>
            </a:r>
            <a:r>
              <a:rPr lang="en-US" sz="3200" b="1" dirty="0" smtClean="0"/>
              <a:t> Upload </a:t>
            </a:r>
            <a:r>
              <a:rPr lang="en-US" sz="3200" b="1" dirty="0" err="1" smtClean="0"/>
              <a:t>pada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G2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09" y="1150222"/>
            <a:ext cx="11032803" cy="543976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Bandingkan</a:t>
            </a:r>
            <a:r>
              <a:rPr lang="en-US" sz="3200" dirty="0" smtClean="0"/>
              <a:t> </a:t>
            </a:r>
            <a:r>
              <a:rPr lang="en-US" sz="3200" dirty="0" err="1" smtClean="0"/>
              <a:t>beberapa</a:t>
            </a:r>
            <a:r>
              <a:rPr lang="en-US" sz="3200" dirty="0" smtClean="0"/>
              <a:t> </a:t>
            </a:r>
            <a:r>
              <a:rPr lang="en-US" sz="3200" dirty="0" err="1" smtClean="0"/>
              <a:t>laporan</a:t>
            </a:r>
            <a:r>
              <a:rPr lang="en-US" sz="3200" dirty="0" smtClean="0"/>
              <a:t> </a:t>
            </a:r>
            <a:r>
              <a:rPr lang="en-US" sz="3200" dirty="0" err="1" smtClean="0"/>
              <a:t>utama</a:t>
            </a:r>
            <a:r>
              <a:rPr lang="en-US" sz="3200" dirty="0" smtClean="0"/>
              <a:t> </a:t>
            </a:r>
            <a:r>
              <a:rPr lang="en-US" sz="3200" dirty="0" err="1" smtClean="0"/>
              <a:t>antara</a:t>
            </a:r>
            <a:r>
              <a:rPr lang="en-US" sz="3200" dirty="0" smtClean="0"/>
              <a:t>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e-Rekon&amp;LK</a:t>
            </a:r>
            <a:r>
              <a:rPr lang="en-US" sz="3200" dirty="0" smtClean="0"/>
              <a:t> dengan SIMAK BMN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err="1" smtClean="0"/>
              <a:t>Baik</a:t>
            </a:r>
            <a:r>
              <a:rPr lang="en-US" sz="2400" dirty="0" smtClean="0"/>
              <a:t> data </a:t>
            </a:r>
            <a:r>
              <a:rPr lang="en-US" sz="2400" dirty="0" err="1" smtClean="0"/>
              <a:t>saldo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r>
              <a:rPr lang="en-US" sz="2400" dirty="0" smtClean="0"/>
              <a:t>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akumulasi</a:t>
            </a:r>
            <a:r>
              <a:rPr lang="en-US" sz="2400" dirty="0" smtClean="0"/>
              <a:t> data </a:t>
            </a:r>
            <a:r>
              <a:rPr lang="en-US" sz="2400" dirty="0" err="1" smtClean="0"/>
              <a:t>saldo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data </a:t>
            </a:r>
            <a:r>
              <a:rPr lang="en-US" sz="2400" dirty="0" err="1" smtClean="0"/>
              <a:t>mutasi</a:t>
            </a:r>
            <a:r>
              <a:rPr lang="en-US" sz="2400" dirty="0" smtClean="0"/>
              <a:t> TAB</a:t>
            </a:r>
            <a:endParaRPr lang="en-US" sz="24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Lakukan</a:t>
            </a:r>
            <a:r>
              <a:rPr lang="en-US" sz="3200" dirty="0" smtClean="0"/>
              <a:t> </a:t>
            </a:r>
            <a:r>
              <a:rPr lang="en-US" sz="3200" dirty="0" err="1" smtClean="0"/>
              <a:t>pengecekan</a:t>
            </a:r>
            <a:r>
              <a:rPr lang="en-US" sz="3200" dirty="0" smtClean="0"/>
              <a:t>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rekonsiliasi</a:t>
            </a:r>
            <a:r>
              <a:rPr lang="en-US" sz="3200" dirty="0" smtClean="0"/>
              <a:t> internal</a:t>
            </a:r>
            <a:endParaRPr lang="en-US" sz="32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Telusuri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tindak</a:t>
            </a:r>
            <a:r>
              <a:rPr lang="en-US" sz="3200" dirty="0" smtClean="0"/>
              <a:t> </a:t>
            </a:r>
            <a:r>
              <a:rPr lang="en-US" sz="3200" dirty="0" err="1" smtClean="0"/>
              <a:t>lanjut</a:t>
            </a:r>
            <a:r>
              <a:rPr lang="en-US" sz="3200" dirty="0" smtClean="0"/>
              <a:t>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perbedaan</a:t>
            </a:r>
            <a:r>
              <a:rPr lang="en-US" sz="3200" dirty="0" smtClean="0"/>
              <a:t> (</a:t>
            </a:r>
            <a:r>
              <a:rPr lang="en-US" sz="3200" dirty="0" err="1" smtClean="0"/>
              <a:t>jika</a:t>
            </a:r>
            <a:r>
              <a:rPr lang="en-US" sz="3200" dirty="0" smtClean="0"/>
              <a:t> </a:t>
            </a:r>
            <a:r>
              <a:rPr lang="en-US" sz="3200" dirty="0" err="1" smtClean="0"/>
              <a:t>ada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Identifikasi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tindak</a:t>
            </a:r>
            <a:r>
              <a:rPr lang="en-US" sz="3200" dirty="0" smtClean="0"/>
              <a:t> </a:t>
            </a:r>
            <a:r>
              <a:rPr lang="en-US" sz="3200" dirty="0" err="1" smtClean="0"/>
              <a:t>lanjut</a:t>
            </a:r>
            <a:r>
              <a:rPr lang="en-US" sz="3200" dirty="0" smtClean="0"/>
              <a:t> </a:t>
            </a:r>
            <a:r>
              <a:rPr lang="en-US" sz="3200" dirty="0" err="1" smtClean="0"/>
              <a:t>indikasi</a:t>
            </a:r>
            <a:r>
              <a:rPr lang="en-US" sz="3200" dirty="0" smtClean="0"/>
              <a:t> data-data </a:t>
            </a:r>
            <a:r>
              <a:rPr lang="en-US" sz="3200" dirty="0" err="1" smtClean="0"/>
              <a:t>tidak</a:t>
            </a:r>
            <a:r>
              <a:rPr lang="en-US" sz="3200" dirty="0" smtClean="0"/>
              <a:t> normal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302352"/>
            <a:ext cx="10588115" cy="761933"/>
          </a:xfrm>
        </p:spPr>
        <p:txBody>
          <a:bodyPr/>
          <a:lstStyle/>
          <a:p>
            <a:r>
              <a:rPr lang="en-US" sz="3200" b="1" dirty="0" err="1" smtClean="0"/>
              <a:t>Peran</a:t>
            </a:r>
            <a:r>
              <a:rPr lang="en-US" sz="3200" b="1" dirty="0" smtClean="0"/>
              <a:t> Unit </a:t>
            </a:r>
            <a:r>
              <a:rPr lang="en-US" sz="3200" b="1" dirty="0" err="1" smtClean="0"/>
              <a:t>Konsolidator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pada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G2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10" y="1150222"/>
            <a:ext cx="10594428" cy="543976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smtClean="0"/>
              <a:t>Unit </a:t>
            </a:r>
            <a:r>
              <a:rPr lang="en-US" sz="3200" dirty="0" err="1" smtClean="0"/>
              <a:t>Konsolidator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UAPPBW, UAPPBE1, UAPB</a:t>
            </a:r>
            <a:endParaRPr lang="en-US" sz="24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Penguatan</a:t>
            </a:r>
            <a:r>
              <a:rPr lang="en-US" sz="3200" dirty="0" smtClean="0"/>
              <a:t> </a:t>
            </a:r>
            <a:r>
              <a:rPr lang="en-US" sz="3200" dirty="0" err="1" smtClean="0"/>
              <a:t>peran</a:t>
            </a:r>
            <a:r>
              <a:rPr lang="en-US" sz="3200" dirty="0" smtClean="0"/>
              <a:t>:</a:t>
            </a:r>
            <a:endParaRPr lang="en-US" sz="32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Monitoring </a:t>
            </a:r>
            <a:r>
              <a:rPr lang="en-US" sz="2400" dirty="0" err="1" smtClean="0"/>
              <a:t>kepatuhan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Monitoring </a:t>
            </a:r>
            <a:r>
              <a:rPr lang="en-US" sz="2400" dirty="0" err="1" smtClean="0"/>
              <a:t>kelengkapan</a:t>
            </a:r>
            <a:r>
              <a:rPr lang="en-US" sz="2400" dirty="0" smtClean="0"/>
              <a:t> data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Monitoring </a:t>
            </a:r>
            <a:r>
              <a:rPr lang="en-US" sz="2400" dirty="0" err="1" smtClean="0"/>
              <a:t>validitas</a:t>
            </a:r>
            <a:r>
              <a:rPr lang="en-US" sz="2400" dirty="0" smtClean="0"/>
              <a:t> data</a:t>
            </a:r>
            <a:endParaRPr lang="en-US" sz="24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400" dirty="0" smtClean="0"/>
              <a:t>Monitoring </a:t>
            </a:r>
            <a:r>
              <a:rPr lang="en-US" sz="2400" dirty="0" err="1" smtClean="0"/>
              <a:t>rekonsiliasi</a:t>
            </a:r>
            <a:r>
              <a:rPr lang="en-US" sz="2400" dirty="0" smtClean="0"/>
              <a:t> internal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162916" cy="939354"/>
          </a:xfrm>
        </p:spPr>
        <p:txBody>
          <a:bodyPr/>
          <a:lstStyle/>
          <a:p>
            <a:r>
              <a:rPr lang="en-US" b="1" dirty="0" smtClean="0"/>
              <a:t>Monitoring TKTM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e-Rekon&amp;LK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92D050"/>
                </a:solidFill>
              </a:rPr>
              <a:t>G2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68" y="1331297"/>
            <a:ext cx="2306882" cy="325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14468" y="4244452"/>
            <a:ext cx="2306882" cy="259308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097" y="3008168"/>
            <a:ext cx="8875737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62" y="1243653"/>
            <a:ext cx="8875736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/>
          <p:nvPr/>
        </p:nvSpPr>
        <p:spPr>
          <a:xfrm>
            <a:off x="2781725" y="3721296"/>
            <a:ext cx="9100992" cy="7824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Satker</a:t>
            </a:r>
            <a:r>
              <a:rPr lang="en-US" sz="1200" dirty="0" smtClean="0"/>
              <a:t> TK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TK </a:t>
            </a:r>
            <a:r>
              <a:rPr lang="en-US" sz="1200" dirty="0" err="1" smtClean="0"/>
              <a:t>dan</a:t>
            </a:r>
            <a:r>
              <a:rPr lang="en-US" sz="1200" dirty="0" smtClean="0"/>
              <a:t>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menindklanjuti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</a:t>
            </a:r>
            <a:r>
              <a:rPr lang="en-US" sz="1200" dirty="0" err="1" smtClean="0"/>
              <a:t>aplikasi</a:t>
            </a:r>
            <a:r>
              <a:rPr lang="en-US" sz="1200" dirty="0" smtClean="0"/>
              <a:t>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tujuan</a:t>
            </a:r>
            <a:r>
              <a:rPr lang="en-US" sz="1200" dirty="0"/>
              <a:t> transfer</a:t>
            </a:r>
            <a:r>
              <a:rPr lang="en-US" sz="1200" dirty="0" smtClean="0"/>
              <a:t>), </a:t>
            </a:r>
            <a:r>
              <a:rPr lang="en-US" sz="1200" dirty="0" err="1" smtClean="0"/>
              <a:t>sementara</a:t>
            </a:r>
            <a:r>
              <a:rPr lang="en-US" sz="1200" dirty="0" smtClean="0"/>
              <a:t> </a:t>
            </a:r>
            <a:r>
              <a:rPr lang="en-US" sz="1200" dirty="0" err="1" smtClean="0"/>
              <a:t>satker</a:t>
            </a:r>
            <a:r>
              <a:rPr lang="en-US" sz="1200" dirty="0" smtClean="0"/>
              <a:t> TM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</a:t>
            </a:r>
            <a:r>
              <a:rPr lang="en-US" sz="1200" dirty="0" err="1" smtClean="0"/>
              <a:t>atau</a:t>
            </a:r>
            <a:r>
              <a:rPr lang="en-US" sz="1200" dirty="0" smtClean="0"/>
              <a:t> paling </a:t>
            </a:r>
            <a:r>
              <a:rPr lang="en-US" sz="1200" dirty="0" err="1" smtClean="0"/>
              <a:t>tidak</a:t>
            </a:r>
            <a:r>
              <a:rPr lang="en-US" sz="1200" dirty="0" smtClean="0"/>
              <a:t>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menindaklanjuti</a:t>
            </a:r>
            <a:r>
              <a:rPr lang="en-US" sz="1200" dirty="0" smtClean="0"/>
              <a:t> dengan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 smtClean="0"/>
              <a:t>asal</a:t>
            </a:r>
            <a:r>
              <a:rPr lang="en-US" sz="1200" dirty="0" smtClean="0"/>
              <a:t> transfer</a:t>
            </a:r>
            <a:r>
              <a:rPr lang="en-US" sz="1200" dirty="0"/>
              <a:t>),</a:t>
            </a:r>
            <a:endParaRPr lang="en-US" sz="1200" dirty="0"/>
          </a:p>
        </p:txBody>
      </p:sp>
      <p:sp>
        <p:nvSpPr>
          <p:cNvPr id="14" name="Title 1"/>
          <p:cNvSpPr txBox="1"/>
          <p:nvPr/>
        </p:nvSpPr>
        <p:spPr>
          <a:xfrm>
            <a:off x="2795371" y="2288274"/>
            <a:ext cx="9100992" cy="4822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Kedua</a:t>
            </a:r>
            <a:r>
              <a:rPr lang="en-US" sz="1200" dirty="0" smtClean="0"/>
              <a:t> </a:t>
            </a:r>
            <a:r>
              <a:rPr lang="en-US" sz="1200" dirty="0" err="1" smtClean="0"/>
              <a:t>satker</a:t>
            </a:r>
            <a:r>
              <a:rPr lang="en-US" sz="1200" dirty="0" smtClean="0"/>
              <a:t> TK </a:t>
            </a:r>
            <a:r>
              <a:rPr lang="en-US" sz="1200" dirty="0" err="1" smtClean="0"/>
              <a:t>dan</a:t>
            </a:r>
            <a:r>
              <a:rPr lang="en-US" sz="1200" dirty="0" smtClean="0"/>
              <a:t> TM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</a:t>
            </a:r>
            <a:r>
              <a:rPr lang="en-US" sz="1200" dirty="0" err="1" smtClean="0"/>
              <a:t>Tk</a:t>
            </a:r>
            <a:r>
              <a:rPr lang="en-US" sz="1200" dirty="0" smtClean="0"/>
              <a:t> </a:t>
            </a:r>
            <a:r>
              <a:rPr lang="en-US" sz="1200" dirty="0" err="1" smtClean="0"/>
              <a:t>dan</a:t>
            </a:r>
            <a:r>
              <a:rPr lang="en-US" sz="1200" dirty="0" smtClean="0"/>
              <a:t> TM </a:t>
            </a:r>
            <a:r>
              <a:rPr lang="en-US" sz="1200" dirty="0" err="1" smtClean="0"/>
              <a:t>dan</a:t>
            </a:r>
            <a:r>
              <a:rPr lang="en-US" sz="1200" dirty="0" smtClean="0"/>
              <a:t>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menindklanjuti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</a:t>
            </a:r>
            <a:r>
              <a:rPr lang="en-US" sz="1200" dirty="0" err="1" smtClean="0"/>
              <a:t>aplikasi</a:t>
            </a:r>
            <a:r>
              <a:rPr lang="en-US" sz="1200" dirty="0" smtClean="0"/>
              <a:t>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 smtClean="0"/>
              <a:t>asal</a:t>
            </a:r>
            <a:r>
              <a:rPr lang="en-US" sz="1200" dirty="0" smtClean="0"/>
              <a:t>/</a:t>
            </a:r>
            <a:r>
              <a:rPr lang="en-US" sz="1200" dirty="0" err="1" smtClean="0"/>
              <a:t>tujuan</a:t>
            </a:r>
            <a:r>
              <a:rPr lang="en-US" sz="1200" dirty="0" smtClean="0"/>
              <a:t> </a:t>
            </a:r>
            <a:r>
              <a:rPr lang="en-US" sz="1200" dirty="0"/>
              <a:t>transfer),</a:t>
            </a:r>
            <a:endParaRPr lang="en-US" sz="1200" dirty="0"/>
          </a:p>
        </p:txBody>
      </p:sp>
      <p:sp>
        <p:nvSpPr>
          <p:cNvPr id="15" name="Title 1"/>
          <p:cNvSpPr txBox="1"/>
          <p:nvPr/>
        </p:nvSpPr>
        <p:spPr>
          <a:xfrm>
            <a:off x="2793099" y="5200449"/>
            <a:ext cx="9100992" cy="6953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Satker</a:t>
            </a:r>
            <a:r>
              <a:rPr lang="en-US" sz="1200" dirty="0" smtClean="0"/>
              <a:t> TM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TM </a:t>
            </a:r>
            <a:r>
              <a:rPr lang="en-US" sz="1200" dirty="0" err="1" smtClean="0"/>
              <a:t>dan</a:t>
            </a:r>
            <a:r>
              <a:rPr lang="en-US" sz="1200" dirty="0" smtClean="0"/>
              <a:t>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menindklanjuti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</a:t>
            </a:r>
            <a:r>
              <a:rPr lang="en-US" sz="1200" dirty="0" err="1" smtClean="0"/>
              <a:t>aplikasi</a:t>
            </a:r>
            <a:r>
              <a:rPr lang="en-US" sz="1200" dirty="0" smtClean="0"/>
              <a:t>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 smtClean="0"/>
              <a:t>asal</a:t>
            </a:r>
            <a:r>
              <a:rPr lang="en-US" sz="1200" dirty="0" smtClean="0"/>
              <a:t> transfer), </a:t>
            </a:r>
            <a:r>
              <a:rPr lang="en-US" sz="1200" dirty="0" err="1" smtClean="0"/>
              <a:t>sementara</a:t>
            </a:r>
            <a:r>
              <a:rPr lang="en-US" sz="1200" dirty="0" smtClean="0"/>
              <a:t> </a:t>
            </a:r>
            <a:r>
              <a:rPr lang="en-US" sz="1200" dirty="0" err="1" smtClean="0"/>
              <a:t>satker</a:t>
            </a:r>
            <a:r>
              <a:rPr lang="en-US" sz="1200" dirty="0" smtClean="0"/>
              <a:t> TK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</a:t>
            </a:r>
            <a:r>
              <a:rPr lang="en-US" sz="1200" dirty="0" err="1" smtClean="0"/>
              <a:t>atau</a:t>
            </a:r>
            <a:r>
              <a:rPr lang="en-US" sz="1200" dirty="0" smtClean="0"/>
              <a:t> paling </a:t>
            </a:r>
            <a:r>
              <a:rPr lang="en-US" sz="1200" dirty="0" err="1" smtClean="0"/>
              <a:t>tidak</a:t>
            </a:r>
            <a:r>
              <a:rPr lang="en-US" sz="1200" dirty="0" smtClean="0"/>
              <a:t>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menindaklanjuti</a:t>
            </a:r>
            <a:r>
              <a:rPr lang="en-US" sz="1200" dirty="0" smtClean="0"/>
              <a:t> dengan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tujuan</a:t>
            </a:r>
            <a:r>
              <a:rPr lang="en-US" sz="1200" dirty="0"/>
              <a:t> transfer),</a:t>
            </a:r>
            <a:endParaRPr lang="en-US" sz="120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352" y="4503760"/>
            <a:ext cx="88757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162916" cy="939354"/>
          </a:xfrm>
        </p:spPr>
        <p:txBody>
          <a:bodyPr/>
          <a:lstStyle/>
          <a:p>
            <a:r>
              <a:rPr lang="en-US" b="1" dirty="0" smtClean="0"/>
              <a:t>Monitoring TKTM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e-Rekon&amp;LK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92D050"/>
                </a:solidFill>
              </a:rPr>
              <a:t>G2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68" y="1331297"/>
            <a:ext cx="2306882" cy="325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14468" y="4244452"/>
            <a:ext cx="2306882" cy="259308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734" y="1331297"/>
            <a:ext cx="8914974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/>
          <p:nvPr/>
        </p:nvSpPr>
        <p:spPr>
          <a:xfrm>
            <a:off x="2874734" y="2342869"/>
            <a:ext cx="9100992" cy="3809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Satker</a:t>
            </a:r>
            <a:r>
              <a:rPr lang="en-US" sz="1200" dirty="0" smtClean="0"/>
              <a:t> TK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TK </a:t>
            </a:r>
            <a:r>
              <a:rPr lang="en-US" sz="1200" dirty="0" err="1" smtClean="0"/>
              <a:t>namun</a:t>
            </a:r>
            <a:r>
              <a:rPr lang="en-US" sz="1200" dirty="0" smtClean="0"/>
              <a:t>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menindklanjuti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</a:t>
            </a:r>
            <a:r>
              <a:rPr lang="en-US" sz="1200" dirty="0" err="1" smtClean="0"/>
              <a:t>aplikasi</a:t>
            </a:r>
            <a:r>
              <a:rPr lang="en-US" sz="1200" dirty="0" smtClean="0"/>
              <a:t> </a:t>
            </a:r>
            <a:r>
              <a:rPr lang="en-US" sz="1200" dirty="0" err="1" smtClean="0"/>
              <a:t>versi</a:t>
            </a:r>
            <a:r>
              <a:rPr lang="en-US" sz="1200" dirty="0" smtClean="0"/>
              <a:t> TKTM dengan </a:t>
            </a:r>
            <a:r>
              <a:rPr lang="en-US" sz="1200" dirty="0" err="1" smtClean="0"/>
              <a:t>menambahkan</a:t>
            </a:r>
            <a:r>
              <a:rPr lang="en-US" sz="1200" dirty="0" smtClean="0"/>
              <a:t> </a:t>
            </a:r>
            <a:r>
              <a:rPr lang="en-US" sz="1200" dirty="0" err="1" smtClean="0"/>
              <a:t>satker</a:t>
            </a:r>
            <a:r>
              <a:rPr lang="en-US" sz="1200" dirty="0" smtClean="0"/>
              <a:t> </a:t>
            </a:r>
            <a:r>
              <a:rPr lang="en-US" sz="1200" dirty="0" err="1" smtClean="0"/>
              <a:t>intraco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satker</a:t>
            </a:r>
            <a:r>
              <a:rPr lang="en-US" sz="1200" dirty="0" smtClean="0"/>
              <a:t> </a:t>
            </a:r>
            <a:r>
              <a:rPr lang="en-US" sz="1200" dirty="0" err="1" smtClean="0"/>
              <a:t>tujuan</a:t>
            </a:r>
            <a:r>
              <a:rPr lang="en-US" sz="1200" dirty="0" smtClean="0"/>
              <a:t> transfer),</a:t>
            </a:r>
            <a:endParaRPr lang="en-US" sz="12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734" y="3316831"/>
            <a:ext cx="8914974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/>
          <p:nvPr/>
        </p:nvSpPr>
        <p:spPr>
          <a:xfrm>
            <a:off x="2874734" y="4568558"/>
            <a:ext cx="9100992" cy="3809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Satker</a:t>
            </a:r>
            <a:r>
              <a:rPr lang="en-US" sz="1200" dirty="0" smtClean="0"/>
              <a:t> TM </a:t>
            </a:r>
            <a:r>
              <a:rPr lang="en-US" sz="1200" dirty="0" err="1" smtClean="0"/>
              <a:t>sudah</a:t>
            </a:r>
            <a:r>
              <a:rPr lang="en-US" sz="1200" dirty="0" smtClean="0"/>
              <a:t> </a:t>
            </a:r>
            <a:r>
              <a:rPr lang="en-US" sz="1200" dirty="0" err="1" smtClean="0"/>
              <a:t>mencatat</a:t>
            </a:r>
            <a:r>
              <a:rPr lang="en-US" sz="1200" dirty="0" smtClean="0"/>
              <a:t> </a:t>
            </a:r>
            <a:r>
              <a:rPr lang="en-US" sz="1200" dirty="0" err="1" smtClean="0"/>
              <a:t>transaksi</a:t>
            </a:r>
            <a:r>
              <a:rPr lang="en-US" sz="1200" dirty="0" smtClean="0"/>
              <a:t> TM </a:t>
            </a:r>
            <a:r>
              <a:rPr lang="en-US" sz="1200" dirty="0" err="1" smtClean="0"/>
              <a:t>namun</a:t>
            </a:r>
            <a:r>
              <a:rPr lang="en-US" sz="1200" dirty="0" smtClean="0"/>
              <a:t> </a:t>
            </a:r>
            <a:r>
              <a:rPr lang="en-US" sz="1200" dirty="0" err="1" smtClean="0"/>
              <a:t>belum</a:t>
            </a:r>
            <a:r>
              <a:rPr lang="en-US" sz="1200" dirty="0" smtClean="0"/>
              <a:t> </a:t>
            </a:r>
            <a:r>
              <a:rPr lang="en-US" sz="1200" dirty="0" err="1" smtClean="0"/>
              <a:t>menindklanjuti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</a:t>
            </a:r>
            <a:r>
              <a:rPr lang="en-US" sz="1200" dirty="0" err="1" smtClean="0"/>
              <a:t>aplikasi</a:t>
            </a:r>
            <a:r>
              <a:rPr lang="en-US" sz="1200" dirty="0" smtClean="0"/>
              <a:t> </a:t>
            </a:r>
            <a:r>
              <a:rPr lang="en-US" sz="1200" dirty="0" err="1" smtClean="0"/>
              <a:t>versi</a:t>
            </a:r>
            <a:r>
              <a:rPr lang="en-US" sz="1200" dirty="0" smtClean="0"/>
              <a:t> </a:t>
            </a:r>
            <a:r>
              <a:rPr lang="en-US" sz="1200" dirty="0"/>
              <a:t>TKTM dengan </a:t>
            </a:r>
            <a:r>
              <a:rPr lang="en-US" sz="1200" dirty="0" err="1"/>
              <a:t>menambahkan</a:t>
            </a:r>
            <a:r>
              <a:rPr lang="en-US" sz="1200" dirty="0"/>
              <a:t> 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/>
              <a:t>intraco</a:t>
            </a:r>
            <a:r>
              <a:rPr lang="en-US" sz="1200" dirty="0"/>
              <a:t> (</a:t>
            </a:r>
            <a:r>
              <a:rPr lang="en-US" sz="1200" dirty="0" err="1"/>
              <a:t>satker</a:t>
            </a:r>
            <a:r>
              <a:rPr lang="en-US" sz="1200" dirty="0"/>
              <a:t> </a:t>
            </a:r>
            <a:r>
              <a:rPr lang="en-US" sz="1200" dirty="0" err="1" smtClean="0"/>
              <a:t>asal</a:t>
            </a:r>
            <a:r>
              <a:rPr lang="en-US" sz="1200" dirty="0" smtClean="0"/>
              <a:t> transfer</a:t>
            </a:r>
            <a:r>
              <a:rPr lang="en-US" sz="1200" dirty="0"/>
              <a:t>),,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5581"/>
          </a:xfrm>
        </p:spPr>
        <p:txBody>
          <a:bodyPr/>
          <a:lstStyle/>
          <a:p>
            <a:r>
              <a:rPr lang="en-US" b="1" dirty="0" err="1" smtClean="0"/>
              <a:t>Topik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7" y="1378424"/>
            <a:ext cx="11655188" cy="4869975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err="1" smtClean="0"/>
              <a:t>Sekilas</a:t>
            </a:r>
            <a:r>
              <a:rPr lang="en-US" sz="3200" dirty="0" smtClean="0"/>
              <a:t> </a:t>
            </a:r>
            <a:r>
              <a:rPr lang="en-US" sz="3200" dirty="0" err="1" smtClean="0"/>
              <a:t>tentang</a:t>
            </a:r>
            <a:r>
              <a:rPr lang="en-US" sz="3200" dirty="0" smtClean="0"/>
              <a:t> </a:t>
            </a:r>
            <a:r>
              <a:rPr lang="en-US" sz="3200" dirty="0" err="1" smtClean="0"/>
              <a:t>e-Rekon&amp;LK</a:t>
            </a:r>
            <a:r>
              <a:rPr lang="en-US" sz="3200" dirty="0" smtClean="0"/>
              <a:t> G2</a:t>
            </a:r>
            <a:endParaRPr lang="en-US" sz="3200" dirty="0" smtClean="0"/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Latar</a:t>
            </a:r>
            <a:r>
              <a:rPr lang="en-US" sz="2000" dirty="0" smtClean="0"/>
              <a:t> </a:t>
            </a:r>
            <a:r>
              <a:rPr lang="en-US" sz="2000" dirty="0" err="1" smtClean="0"/>
              <a:t>Belakang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Integrasi</a:t>
            </a:r>
            <a:r>
              <a:rPr lang="en-US" sz="2000" dirty="0" smtClean="0"/>
              <a:t> BMN, </a:t>
            </a:r>
            <a:r>
              <a:rPr lang="en-US" sz="2000" dirty="0" err="1" smtClean="0"/>
              <a:t>Pokok-pokok</a:t>
            </a:r>
            <a:r>
              <a:rPr lang="en-US" sz="2000" dirty="0" smtClean="0"/>
              <a:t> </a:t>
            </a:r>
            <a:r>
              <a:rPr lang="en-US" sz="2000" dirty="0" err="1" smtClean="0"/>
              <a:t>Perubahan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/>
              <a:t>  </a:t>
            </a:r>
            <a:endParaRPr lang="en-US" sz="2000" dirty="0" smtClean="0"/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Fitur-Fitur</a:t>
            </a:r>
            <a:r>
              <a:rPr lang="en-US" sz="2000" dirty="0" smtClean="0"/>
              <a:t> </a:t>
            </a:r>
            <a:r>
              <a:rPr lang="en-US" sz="2000" dirty="0" err="1"/>
              <a:t>e-Rekon&amp;LK</a:t>
            </a:r>
            <a:r>
              <a:rPr lang="en-US" sz="2000" dirty="0"/>
              <a:t> G2 </a:t>
            </a:r>
            <a:r>
              <a:rPr lang="en-US" sz="2000" dirty="0" err="1"/>
              <a:t>terkait</a:t>
            </a:r>
            <a:r>
              <a:rPr lang="en-US" sz="2000" dirty="0"/>
              <a:t> </a:t>
            </a:r>
            <a:r>
              <a:rPr lang="en-US" sz="2000" dirty="0" err="1"/>
              <a:t>integrasi</a:t>
            </a:r>
            <a:r>
              <a:rPr lang="en-US" sz="2000" dirty="0"/>
              <a:t> data BMN</a:t>
            </a:r>
            <a:endParaRPr lang="en-US" sz="2000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err="1" smtClean="0"/>
              <a:t>Langkah-langkah</a:t>
            </a:r>
            <a:r>
              <a:rPr lang="en-US" sz="3200" dirty="0" smtClean="0"/>
              <a:t> </a:t>
            </a:r>
            <a:r>
              <a:rPr lang="en-US" sz="3200" dirty="0" err="1" smtClean="0"/>
              <a:t>Implementasi</a:t>
            </a:r>
            <a:r>
              <a:rPr lang="en-US" sz="3200" dirty="0" smtClean="0"/>
              <a:t> </a:t>
            </a:r>
            <a:r>
              <a:rPr lang="en-US" sz="3200" dirty="0" err="1" smtClean="0"/>
              <a:t>e-Rekon&amp;LK</a:t>
            </a:r>
            <a:r>
              <a:rPr lang="en-US" sz="3200" dirty="0" smtClean="0"/>
              <a:t> </a:t>
            </a:r>
            <a:r>
              <a:rPr lang="en-US" sz="3200" dirty="0"/>
              <a:t>G2</a:t>
            </a:r>
            <a:endParaRPr lang="en-US" sz="3200" dirty="0"/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2400" dirty="0" smtClean="0"/>
              <a:t>		</a:t>
            </a:r>
            <a:r>
              <a:rPr lang="en-US" sz="2000" dirty="0" smtClean="0"/>
              <a:t>Hal-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/>
              <a:t>yang </a:t>
            </a:r>
            <a:r>
              <a:rPr lang="en-US" sz="2000" dirty="0" err="1"/>
              <a:t>perlu</a:t>
            </a:r>
            <a:r>
              <a:rPr lang="en-US" sz="2000" dirty="0"/>
              <a:t> </a:t>
            </a:r>
            <a:r>
              <a:rPr lang="en-US" sz="2000" dirty="0" err="1"/>
              <a:t>diperhatikan</a:t>
            </a:r>
            <a:r>
              <a:rPr lang="en-US" sz="2000" dirty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dipersiapkan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/>
              <a:t>e-Rekon&amp;LK</a:t>
            </a:r>
            <a:r>
              <a:rPr lang="en-US" sz="2000" dirty="0"/>
              <a:t>  </a:t>
            </a:r>
            <a:r>
              <a:rPr lang="en-US" sz="2000" dirty="0" smtClean="0"/>
              <a:t>G2, </a:t>
            </a:r>
            <a:endParaRPr lang="en-US" sz="2000" dirty="0" smtClean="0"/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Verifikasi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upload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e-Rekon&amp;LK</a:t>
            </a:r>
            <a:r>
              <a:rPr lang="en-US" sz="2000" dirty="0"/>
              <a:t> </a:t>
            </a:r>
            <a:r>
              <a:rPr lang="en-US" sz="2000" dirty="0" smtClean="0"/>
              <a:t>G2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Peran</a:t>
            </a:r>
            <a:r>
              <a:rPr lang="en-US" sz="2000" dirty="0" smtClean="0"/>
              <a:t> </a:t>
            </a:r>
            <a:r>
              <a:rPr lang="en-US" sz="2000" dirty="0"/>
              <a:t>Unit </a:t>
            </a:r>
            <a:r>
              <a:rPr lang="en-US" sz="2000" dirty="0" err="1" smtClean="0"/>
              <a:t>Akuntansi</a:t>
            </a:r>
            <a:r>
              <a:rPr lang="en-US" sz="2000" dirty="0" smtClean="0"/>
              <a:t> </a:t>
            </a:r>
            <a:r>
              <a:rPr lang="en-US" sz="2000" dirty="0" err="1" smtClean="0"/>
              <a:t>Konsolidator</a:t>
            </a:r>
            <a:endParaRPr lang="en-US" sz="2400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err="1" smtClean="0"/>
              <a:t>Isu-isu</a:t>
            </a:r>
            <a:r>
              <a:rPr lang="en-US" sz="3200" dirty="0" smtClean="0"/>
              <a:t> Lain </a:t>
            </a:r>
            <a:endParaRPr lang="en-US" sz="3200" dirty="0" smtClean="0"/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3000" dirty="0"/>
              <a:t>	</a:t>
            </a:r>
            <a:r>
              <a:rPr lang="en-US" sz="3000" dirty="0" smtClean="0"/>
              <a:t>	</a:t>
            </a:r>
            <a:r>
              <a:rPr lang="id-ID" sz="3000" dirty="0" smtClean="0"/>
              <a:t>M</a:t>
            </a:r>
            <a:r>
              <a:rPr lang="en-US" sz="2000" dirty="0" err="1" smtClean="0"/>
              <a:t>onitoring</a:t>
            </a:r>
            <a:r>
              <a:rPr lang="en-US" sz="2000" dirty="0" smtClean="0"/>
              <a:t> TKTM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5581"/>
          </a:xfrm>
        </p:spPr>
        <p:txBody>
          <a:bodyPr/>
          <a:lstStyle/>
          <a:p>
            <a:r>
              <a:rPr lang="en-US" b="1" dirty="0" err="1" smtClean="0"/>
              <a:t>Sekilas</a:t>
            </a:r>
            <a:r>
              <a:rPr lang="en-US" b="1" dirty="0" smtClean="0"/>
              <a:t> </a:t>
            </a:r>
            <a:r>
              <a:rPr lang="en-US" b="1" dirty="0" err="1" smtClean="0"/>
              <a:t>Tentang</a:t>
            </a:r>
            <a:r>
              <a:rPr lang="en-US" b="1" dirty="0" smtClean="0"/>
              <a:t> </a:t>
            </a:r>
            <a:r>
              <a:rPr lang="en-US" b="1" dirty="0" err="1" smtClean="0"/>
              <a:t>e-Rekon&amp;LK</a:t>
            </a:r>
            <a:r>
              <a:rPr lang="en-US" b="1" dirty="0" smtClean="0"/>
              <a:t> G2   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797" y="1378424"/>
            <a:ext cx="11273051" cy="4913194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e-Rekon&amp;LK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berbasis</a:t>
            </a:r>
            <a:r>
              <a:rPr lang="en-US" sz="2400" dirty="0" smtClean="0"/>
              <a:t> </a:t>
            </a:r>
            <a:r>
              <a:rPr lang="en-US" sz="2400" i="1" dirty="0" smtClean="0"/>
              <a:t>web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berfungsi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i="1" dirty="0" smtClean="0"/>
              <a:t>tools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 </a:t>
            </a:r>
            <a:r>
              <a:rPr lang="en-US" sz="2400" dirty="0" err="1" smtClean="0"/>
              <a:t>Rekonsiliasi</a:t>
            </a:r>
            <a:r>
              <a:rPr lang="en-US" sz="2400" dirty="0" smtClean="0"/>
              <a:t> internal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eksternal</a:t>
            </a:r>
            <a:r>
              <a:rPr lang="en-US" sz="2400" dirty="0" smtClean="0"/>
              <a:t>, </a:t>
            </a:r>
            <a:r>
              <a:rPr lang="en-US" sz="2400" dirty="0" err="1" smtClean="0"/>
              <a:t>penyusunan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Keuangan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r>
              <a:rPr lang="en-US" sz="2400" dirty="0" smtClean="0"/>
              <a:t> BMN, 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penyatuan</a:t>
            </a:r>
            <a:r>
              <a:rPr lang="en-US" sz="2400" dirty="0" smtClean="0"/>
              <a:t> data LKKL;</a:t>
            </a:r>
            <a:endParaRPr lang="en-US" sz="2400" dirty="0" smtClean="0"/>
          </a:p>
          <a:p>
            <a:r>
              <a:rPr lang="en-US" sz="2400" dirty="0" smtClean="0"/>
              <a:t>e-</a:t>
            </a:r>
            <a:r>
              <a:rPr lang="en-US" sz="2400" dirty="0" err="1" smtClean="0"/>
              <a:t>Rekon&amp;LK</a:t>
            </a:r>
            <a:r>
              <a:rPr lang="en-US" sz="2400" dirty="0" smtClean="0"/>
              <a:t> G2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tahap</a:t>
            </a:r>
            <a:r>
              <a:rPr lang="en-US" sz="2400" dirty="0" smtClean="0"/>
              <a:t> </a:t>
            </a:r>
            <a:r>
              <a:rPr lang="en-US" sz="2400" dirty="0" err="1" smtClean="0"/>
              <a:t>lanjutan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e-</a:t>
            </a:r>
            <a:r>
              <a:rPr lang="en-US" sz="2400" dirty="0" err="1" smtClean="0"/>
              <a:t>Rekon&amp;LK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;</a:t>
            </a:r>
            <a:endParaRPr lang="en-US" sz="2400" dirty="0" smtClean="0"/>
          </a:p>
          <a:p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e-</a:t>
            </a:r>
            <a:r>
              <a:rPr lang="en-US" sz="2400" dirty="0" err="1" smtClean="0"/>
              <a:t>Rekon&amp;LK</a:t>
            </a:r>
            <a:r>
              <a:rPr lang="en-US" sz="2400" dirty="0" smtClean="0"/>
              <a:t> G2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integrasi</a:t>
            </a:r>
            <a:r>
              <a:rPr lang="en-US" sz="2400" b="1" u="sng" dirty="0" smtClean="0"/>
              <a:t> data SIMAK BMN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penambahan</a:t>
            </a:r>
            <a:r>
              <a:rPr lang="en-US" sz="2400" dirty="0" smtClean="0"/>
              <a:t> </a:t>
            </a:r>
            <a:r>
              <a:rPr lang="en-US" sz="2400" dirty="0" err="1" smtClean="0"/>
              <a:t>fitur-fitur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terkait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Daftar</a:t>
            </a:r>
            <a:r>
              <a:rPr lang="en-US" sz="2400" dirty="0" smtClean="0"/>
              <a:t> </a:t>
            </a:r>
            <a:r>
              <a:rPr lang="en-US" sz="2400" dirty="0" err="1" smtClean="0"/>
              <a:t>Validasi</a:t>
            </a:r>
            <a:r>
              <a:rPr lang="en-US" sz="2400" dirty="0" smtClean="0"/>
              <a:t> data SIMAK BMN;</a:t>
            </a:r>
            <a:endParaRPr lang="en-US" sz="2400" dirty="0" smtClean="0"/>
          </a:p>
          <a:p>
            <a:r>
              <a:rPr lang="en-US" sz="2400" dirty="0" smtClean="0"/>
              <a:t>Proses </a:t>
            </a:r>
            <a:r>
              <a:rPr lang="en-US" sz="2400" dirty="0" err="1" smtClean="0"/>
              <a:t>Integrasi</a:t>
            </a:r>
            <a:r>
              <a:rPr lang="en-US" sz="2400" dirty="0" smtClean="0"/>
              <a:t> data SIMAK BMN di </a:t>
            </a:r>
            <a:r>
              <a:rPr lang="en-US" sz="2400" dirty="0" err="1" smtClean="0"/>
              <a:t>e-Rekon&amp;LK</a:t>
            </a:r>
            <a:r>
              <a:rPr lang="en-US" sz="2400" dirty="0" smtClean="0"/>
              <a:t> G2,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telah</a:t>
            </a:r>
            <a:r>
              <a:rPr lang="en-US" sz="2400" dirty="0" smtClean="0"/>
              <a:t> di-</a:t>
            </a:r>
            <a:r>
              <a:rPr lang="en-US" sz="2400" i="1" dirty="0" smtClean="0"/>
              <a:t>piloting </a:t>
            </a:r>
            <a:r>
              <a:rPr lang="en-US" sz="2400" dirty="0" err="1" smtClean="0"/>
              <a:t>pada</a:t>
            </a:r>
            <a:r>
              <a:rPr lang="en-US" sz="2400" dirty="0" smtClean="0"/>
              <a:t> 29 KL,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direncanakan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2018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diimplementasikan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KL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376082"/>
          </a:xfrm>
        </p:spPr>
        <p:txBody>
          <a:bodyPr/>
          <a:lstStyle/>
          <a:p>
            <a:r>
              <a:rPr lang="en-US" sz="4400" b="1" dirty="0" err="1"/>
              <a:t>Latar</a:t>
            </a:r>
            <a:r>
              <a:rPr lang="en-US" sz="4400" b="1" dirty="0"/>
              <a:t> </a:t>
            </a:r>
            <a:r>
              <a:rPr lang="en-US" sz="4400" b="1" dirty="0" err="1"/>
              <a:t>Belakang</a:t>
            </a:r>
            <a:r>
              <a:rPr lang="en-US" sz="4400" b="1" dirty="0"/>
              <a:t> </a:t>
            </a:r>
            <a:br>
              <a:rPr lang="en-US" sz="4400" dirty="0" smtClean="0"/>
            </a:br>
            <a:r>
              <a:rPr lang="en-US" sz="2800" dirty="0" err="1" smtClean="0"/>
              <a:t>Integrasi</a:t>
            </a:r>
            <a:r>
              <a:rPr lang="en-US" sz="2800" dirty="0" smtClean="0"/>
              <a:t> </a:t>
            </a:r>
            <a:r>
              <a:rPr lang="en-US" sz="2800" dirty="0"/>
              <a:t>BMN </a:t>
            </a:r>
            <a:r>
              <a:rPr lang="en-US" sz="2800" dirty="0" err="1"/>
              <a:t>ke</a:t>
            </a:r>
            <a:r>
              <a:rPr lang="en-US" sz="2800" dirty="0"/>
              <a:t>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e-Rekon&amp;LK</a:t>
            </a:r>
            <a:r>
              <a:rPr lang="en-US" sz="2800" dirty="0"/>
              <a:t> G2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24" y="2006233"/>
            <a:ext cx="11000095" cy="3439236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Perkembangan</a:t>
            </a:r>
            <a:r>
              <a:rPr lang="en-US" sz="2800" dirty="0" smtClean="0"/>
              <a:t> </a:t>
            </a:r>
            <a:r>
              <a:rPr lang="en-US" sz="2800" dirty="0" err="1" smtClean="0"/>
              <a:t>teknologi</a:t>
            </a:r>
            <a:r>
              <a:rPr lang="en-US" sz="2800" dirty="0" smtClean="0"/>
              <a:t>;</a:t>
            </a:r>
            <a:endParaRPr lang="en-US" sz="2800" dirty="0" smtClean="0"/>
          </a:p>
          <a:p>
            <a:r>
              <a:rPr lang="en-US" sz="2800" i="1" dirty="0" smtClean="0"/>
              <a:t>Database </a:t>
            </a:r>
            <a:r>
              <a:rPr lang="en-US" sz="2800" dirty="0" smtClean="0"/>
              <a:t>yang </a:t>
            </a:r>
            <a:r>
              <a:rPr lang="en-US" sz="2800" dirty="0" err="1" smtClean="0"/>
              <a:t>tersebar</a:t>
            </a:r>
            <a:r>
              <a:rPr lang="en-US" sz="2800" dirty="0" smtClean="0"/>
              <a:t>;</a:t>
            </a:r>
            <a:endParaRPr lang="en-US" sz="2800" dirty="0" smtClean="0"/>
          </a:p>
          <a:p>
            <a:r>
              <a:rPr lang="en-US" sz="2800" dirty="0" smtClean="0"/>
              <a:t>Proses </a:t>
            </a:r>
            <a:r>
              <a:rPr lang="en-US" sz="2800" dirty="0" err="1" smtClean="0"/>
              <a:t>Rekonsiliasi</a:t>
            </a:r>
            <a:r>
              <a:rPr lang="en-US" sz="2800" dirty="0" smtClean="0"/>
              <a:t> Internal BMN </a:t>
            </a:r>
            <a:r>
              <a:rPr lang="en-US" sz="2800" dirty="0" err="1" smtClean="0"/>
              <a:t>berjalan</a:t>
            </a:r>
            <a:r>
              <a:rPr lang="en-US" sz="2800" dirty="0" smtClean="0"/>
              <a:t> </a:t>
            </a:r>
            <a:r>
              <a:rPr lang="en-US" sz="2800" dirty="0" err="1" smtClean="0"/>
              <a:t>kurang</a:t>
            </a:r>
            <a:r>
              <a:rPr lang="en-US" sz="2800" dirty="0" smtClean="0"/>
              <a:t> </a:t>
            </a:r>
            <a:r>
              <a:rPr lang="en-US" sz="2800" dirty="0" err="1" smtClean="0"/>
              <a:t>efektif</a:t>
            </a:r>
            <a:r>
              <a:rPr lang="en-US" sz="2800" dirty="0" smtClean="0"/>
              <a:t>;</a:t>
            </a:r>
            <a:endParaRPr lang="en-US" sz="2800" dirty="0" smtClean="0"/>
          </a:p>
          <a:p>
            <a:r>
              <a:rPr lang="en-US" sz="2800" dirty="0" smtClean="0"/>
              <a:t>Proses </a:t>
            </a:r>
            <a:r>
              <a:rPr lang="en-US" sz="2800" dirty="0" err="1" smtClean="0"/>
              <a:t>Rekonsiliasi</a:t>
            </a:r>
            <a:r>
              <a:rPr lang="en-US" sz="2800" dirty="0" smtClean="0"/>
              <a:t> BUN </a:t>
            </a:r>
            <a:r>
              <a:rPr lang="en-US" sz="2800" dirty="0" err="1" smtClean="0"/>
              <a:t>terkait</a:t>
            </a:r>
            <a:r>
              <a:rPr lang="en-US" sz="2800" dirty="0" smtClean="0"/>
              <a:t> BMN </a:t>
            </a:r>
            <a:r>
              <a:rPr lang="en-US" sz="2800" dirty="0" err="1" smtClean="0"/>
              <a:t>belum</a:t>
            </a:r>
            <a:r>
              <a:rPr lang="en-US" sz="2800" dirty="0" smtClean="0"/>
              <a:t> </a:t>
            </a:r>
            <a:r>
              <a:rPr lang="en-US" sz="2800" dirty="0" err="1" smtClean="0"/>
              <a:t>efektif</a:t>
            </a:r>
            <a:r>
              <a:rPr lang="en-US" sz="2800" dirty="0" smtClean="0"/>
              <a:t> </a:t>
            </a:r>
            <a:r>
              <a:rPr lang="en-US" sz="2800" dirty="0" err="1" smtClean="0"/>
              <a:t>dijalankan</a:t>
            </a:r>
            <a:r>
              <a:rPr lang="en-US" sz="2800" dirty="0" smtClean="0"/>
              <a:t>;</a:t>
            </a:r>
            <a:endParaRPr lang="en-US" sz="2800" dirty="0" smtClean="0"/>
          </a:p>
          <a:p>
            <a:r>
              <a:rPr lang="en-US" sz="2800" dirty="0" smtClean="0"/>
              <a:t>Monitoring </a:t>
            </a:r>
            <a:r>
              <a:rPr lang="en-US" sz="2800" dirty="0" err="1" smtClean="0"/>
              <a:t>hasil</a:t>
            </a:r>
            <a:r>
              <a:rPr lang="en-US" sz="2800" dirty="0" smtClean="0"/>
              <a:t> </a:t>
            </a:r>
            <a:r>
              <a:rPr lang="en-US" sz="2800" dirty="0" err="1" smtClean="0"/>
              <a:t>rekonsiliasi</a:t>
            </a:r>
            <a:r>
              <a:rPr lang="en-US" sz="2800" dirty="0" smtClean="0"/>
              <a:t> internal </a:t>
            </a:r>
            <a:r>
              <a:rPr lang="en-US" sz="2800" dirty="0" err="1" smtClean="0"/>
              <a:t>sulit</a:t>
            </a:r>
            <a:r>
              <a:rPr lang="en-US" sz="2800" dirty="0" smtClean="0"/>
              <a:t> </a:t>
            </a:r>
            <a:r>
              <a:rPr lang="en-US" sz="2800" dirty="0" err="1" smtClean="0"/>
              <a:t>dilakukan</a:t>
            </a:r>
            <a:r>
              <a:rPr lang="en-US" sz="2800" dirty="0" smtClean="0"/>
              <a:t>;</a:t>
            </a:r>
            <a:endParaRPr lang="en-US" sz="2800" dirty="0" smtClean="0"/>
          </a:p>
          <a:p>
            <a:r>
              <a:rPr lang="en-US" sz="2800" dirty="0" err="1" smtClean="0"/>
              <a:t>Tindak</a:t>
            </a:r>
            <a:r>
              <a:rPr lang="en-US" sz="2800" dirty="0" smtClean="0"/>
              <a:t> </a:t>
            </a:r>
            <a:r>
              <a:rPr lang="en-US" sz="2800" dirty="0" err="1" smtClean="0"/>
              <a:t>lanjut</a:t>
            </a:r>
            <a:r>
              <a:rPr lang="en-US" sz="2800" dirty="0" smtClean="0"/>
              <a:t> </a:t>
            </a:r>
            <a:r>
              <a:rPr lang="en-US" sz="2800" dirty="0" err="1" smtClean="0"/>
              <a:t>atas</a:t>
            </a:r>
            <a:r>
              <a:rPr lang="en-US" sz="2800" dirty="0" smtClean="0"/>
              <a:t> </a:t>
            </a:r>
            <a:r>
              <a:rPr lang="en-US" sz="2800" dirty="0" err="1" smtClean="0"/>
              <a:t>rekomendasi</a:t>
            </a:r>
            <a:r>
              <a:rPr lang="en-US" sz="2800" dirty="0" smtClean="0"/>
              <a:t> </a:t>
            </a:r>
            <a:r>
              <a:rPr lang="en-US" sz="2800" dirty="0" err="1" smtClean="0"/>
              <a:t>hasil</a:t>
            </a:r>
            <a:r>
              <a:rPr lang="en-US" sz="2800" dirty="0" smtClean="0"/>
              <a:t> </a:t>
            </a:r>
            <a:r>
              <a:rPr lang="en-US" sz="2800" dirty="0" err="1" smtClean="0"/>
              <a:t>pemeriksaan</a:t>
            </a:r>
            <a:r>
              <a:rPr lang="en-US" sz="2800" dirty="0" smtClean="0"/>
              <a:t> BPK.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445" y="1861829"/>
            <a:ext cx="10877266" cy="3078650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/>
              <a:t>Menjaga</a:t>
            </a:r>
            <a:r>
              <a:rPr lang="en-US" sz="2800" dirty="0" smtClean="0"/>
              <a:t> </a:t>
            </a:r>
            <a:r>
              <a:rPr lang="en-US" sz="2800" dirty="0" err="1" smtClean="0"/>
              <a:t>integritas</a:t>
            </a:r>
            <a:r>
              <a:rPr lang="en-US" sz="2800" dirty="0" smtClean="0"/>
              <a:t> data</a:t>
            </a:r>
            <a:endParaRPr lang="en-US" sz="2800" dirty="0" smtClean="0"/>
          </a:p>
          <a:p>
            <a:r>
              <a:rPr lang="en-US" sz="2800" dirty="0" err="1" smtClean="0"/>
              <a:t>Efisiensi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efektifitas</a:t>
            </a:r>
            <a:r>
              <a:rPr lang="en-US" sz="2800" dirty="0" smtClean="0"/>
              <a:t> </a:t>
            </a:r>
            <a:r>
              <a:rPr lang="en-US" sz="2800" dirty="0" err="1" smtClean="0"/>
              <a:t>pengelolaan</a:t>
            </a:r>
            <a:r>
              <a:rPr lang="en-US" sz="2800" dirty="0" smtClean="0"/>
              <a:t> data</a:t>
            </a:r>
            <a:endParaRPr lang="en-US" sz="2800" dirty="0" smtClean="0"/>
          </a:p>
          <a:p>
            <a:r>
              <a:rPr lang="en-US" sz="2800" dirty="0" err="1" smtClean="0"/>
              <a:t>Efisiensi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efektifitas</a:t>
            </a:r>
            <a:r>
              <a:rPr lang="en-US" sz="2800" dirty="0" smtClean="0"/>
              <a:t> </a:t>
            </a:r>
            <a:r>
              <a:rPr lang="en-US" sz="2800" dirty="0" err="1" smtClean="0"/>
              <a:t>pelaksanaan</a:t>
            </a:r>
            <a:r>
              <a:rPr lang="en-US" sz="2800" dirty="0" smtClean="0"/>
              <a:t> </a:t>
            </a:r>
            <a:r>
              <a:rPr lang="en-US" sz="2800" dirty="0" err="1" smtClean="0"/>
              <a:t>rekonsiliasi</a:t>
            </a:r>
            <a:endParaRPr lang="en-US" sz="2800" dirty="0" smtClean="0"/>
          </a:p>
          <a:p>
            <a:r>
              <a:rPr lang="en-US" sz="2800" dirty="0" err="1" smtClean="0"/>
              <a:t>Mendukung</a:t>
            </a:r>
            <a:r>
              <a:rPr lang="en-US" sz="2800" dirty="0" smtClean="0"/>
              <a:t> proses </a:t>
            </a:r>
            <a:r>
              <a:rPr lang="en-US" sz="2800" dirty="0" err="1" smtClean="0"/>
              <a:t>pengendalian</a:t>
            </a:r>
            <a:r>
              <a:rPr lang="en-US" sz="2800" dirty="0" smtClean="0"/>
              <a:t> internal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baik</a:t>
            </a:r>
            <a:endParaRPr lang="en-US" sz="2800" dirty="0" smtClean="0"/>
          </a:p>
          <a:p>
            <a:r>
              <a:rPr lang="en-US" sz="2800" dirty="0" err="1" smtClean="0"/>
              <a:t>Kemudahan</a:t>
            </a:r>
            <a:r>
              <a:rPr lang="en-US" sz="2800" dirty="0" smtClean="0"/>
              <a:t> </a:t>
            </a:r>
            <a:r>
              <a:rPr lang="en-US" sz="2800" dirty="0" err="1" smtClean="0"/>
              <a:t>akses</a:t>
            </a:r>
            <a:r>
              <a:rPr lang="en-US" sz="2800" dirty="0" smtClean="0"/>
              <a:t> </a:t>
            </a:r>
            <a:r>
              <a:rPr lang="en-US" sz="2800" dirty="0" err="1" smtClean="0"/>
              <a:t>bagi</a:t>
            </a:r>
            <a:r>
              <a:rPr lang="en-US" sz="2800" dirty="0" smtClean="0"/>
              <a:t> </a:t>
            </a:r>
            <a:r>
              <a:rPr lang="en-US" sz="2800" dirty="0" err="1" smtClean="0"/>
              <a:t>pengguna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pihak</a:t>
            </a:r>
            <a:r>
              <a:rPr lang="en-US" sz="2800" dirty="0" smtClean="0"/>
              <a:t> lain </a:t>
            </a:r>
            <a:r>
              <a:rPr lang="en-US" sz="2800" dirty="0" err="1" smtClean="0"/>
              <a:t>terkait</a:t>
            </a:r>
            <a:endParaRPr lang="en-US" sz="2800" dirty="0" smtClean="0"/>
          </a:p>
          <a:p>
            <a:r>
              <a:rPr lang="en-US" sz="2800" i="1" dirty="0" smtClean="0"/>
              <a:t>Bridging</a:t>
            </a:r>
            <a:r>
              <a:rPr lang="en-US" sz="2800" dirty="0" smtClean="0"/>
              <a:t> </a:t>
            </a:r>
            <a:r>
              <a:rPr lang="en-US" sz="2800" dirty="0" err="1" smtClean="0"/>
              <a:t>implementasi</a:t>
            </a:r>
            <a:r>
              <a:rPr lang="en-US" sz="2800" dirty="0" smtClean="0"/>
              <a:t> SAKTI (</a:t>
            </a:r>
            <a:r>
              <a:rPr lang="en-US" sz="2800" dirty="0" err="1" smtClean="0"/>
              <a:t>cleasing</a:t>
            </a:r>
            <a:r>
              <a:rPr lang="en-US" sz="2800" dirty="0" smtClean="0"/>
              <a:t> data BMN)</a:t>
            </a:r>
            <a:endParaRPr lang="en-US" sz="2800" i="1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itle 1"/>
          <p:cNvSpPr txBox="1"/>
          <p:nvPr/>
        </p:nvSpPr>
        <p:spPr>
          <a:xfrm>
            <a:off x="646111" y="439069"/>
            <a:ext cx="9404723" cy="13351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 err="1"/>
              <a:t>Tujuan</a:t>
            </a:r>
            <a:r>
              <a:rPr lang="en-US" sz="4400" b="1" dirty="0"/>
              <a:t> </a:t>
            </a:r>
            <a:endParaRPr lang="en-US" sz="4400" b="1" dirty="0" smtClean="0"/>
          </a:p>
          <a:p>
            <a:pPr lvl="0">
              <a:spcBef>
                <a:spcPct val="0"/>
              </a:spcBef>
              <a:defRPr/>
            </a:pPr>
            <a:r>
              <a:rPr lang="en-US" sz="2800" dirty="0" err="1" smtClean="0"/>
              <a:t>Integrasi</a:t>
            </a:r>
            <a:r>
              <a:rPr lang="en-US" sz="2800" dirty="0" smtClean="0"/>
              <a:t> </a:t>
            </a:r>
            <a:r>
              <a:rPr lang="en-US" sz="2800" dirty="0"/>
              <a:t>BMN </a:t>
            </a:r>
            <a:r>
              <a:rPr lang="en-US" sz="2800" dirty="0" err="1"/>
              <a:t>ke</a:t>
            </a:r>
            <a:r>
              <a:rPr lang="en-US" sz="2800" dirty="0"/>
              <a:t>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e-Rekon&amp;LK</a:t>
            </a:r>
            <a:r>
              <a:rPr lang="en-US" sz="2800" dirty="0"/>
              <a:t> G2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1473234107_gnome-mime-x-directory-smb-sha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6119" y="4027332"/>
            <a:ext cx="377190" cy="37719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9540875" y="4867989"/>
            <a:ext cx="1230630" cy="533400"/>
            <a:chOff x="14959" y="5119"/>
            <a:chExt cx="1938" cy="840"/>
          </a:xfrm>
        </p:grpSpPr>
        <p:sp>
          <p:nvSpPr>
            <p:cNvPr id="28" name="Right Arrow 27"/>
            <p:cNvSpPr/>
            <p:nvPr/>
          </p:nvSpPr>
          <p:spPr>
            <a:xfrm>
              <a:off x="14959" y="5123"/>
              <a:ext cx="982" cy="8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Arrow 28"/>
            <p:cNvSpPr/>
            <p:nvPr/>
          </p:nvSpPr>
          <p:spPr>
            <a:xfrm flipH="1">
              <a:off x="15915" y="5119"/>
              <a:ext cx="982" cy="8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95" y="301625"/>
            <a:ext cx="12190095" cy="540385"/>
          </a:xfrm>
        </p:spPr>
        <p:txBody>
          <a:bodyPr/>
          <a:lstStyle/>
          <a:p>
            <a:pPr algn="ctr"/>
            <a:r>
              <a:rPr lang="x-none" altLang="en-US" sz="2800" b="1">
                <a:latin typeface="+mn-ea"/>
              </a:rPr>
              <a:t>SIMAK BMN </a:t>
            </a:r>
            <a:r>
              <a:rPr lang="en-US" altLang="en-US" sz="2800" b="1" dirty="0" err="1" smtClean="0">
                <a:latin typeface="+mn-ea"/>
              </a:rPr>
              <a:t>dalam</a:t>
            </a:r>
            <a:r>
              <a:rPr lang="en-US" altLang="en-US" sz="2800" b="1" dirty="0" smtClean="0">
                <a:latin typeface="+mn-ea"/>
              </a:rPr>
              <a:t> </a:t>
            </a:r>
            <a:r>
              <a:rPr lang="en-US" altLang="en-US" sz="2800" b="1" dirty="0" err="1" smtClean="0">
                <a:latin typeface="+mn-ea"/>
              </a:rPr>
              <a:t>e-Rekon&amp;LK</a:t>
            </a:r>
            <a:r>
              <a:rPr lang="en-US" altLang="en-US" sz="2800" b="1" dirty="0" smtClean="0">
                <a:latin typeface="+mn-ea"/>
              </a:rPr>
              <a:t> </a:t>
            </a:r>
            <a:r>
              <a:rPr lang="en-US" altLang="en-US" sz="2800" b="1" dirty="0" smtClean="0">
                <a:solidFill>
                  <a:srgbClr val="92D050"/>
                </a:solidFill>
                <a:latin typeface="+mn-ea"/>
              </a:rPr>
              <a:t>G2</a:t>
            </a:r>
            <a:endParaRPr lang="x-none" altLang="en-US" sz="2800" b="1">
              <a:solidFill>
                <a:srgbClr val="92D050"/>
              </a:solidFill>
              <a:latin typeface="+mn-ea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1981" y="4048760"/>
            <a:ext cx="1535242" cy="819229"/>
            <a:chOff x="3882" y="5959"/>
            <a:chExt cx="2793" cy="15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3882" y="5959"/>
              <a:ext cx="2793" cy="1072"/>
            </a:xfrm>
            <a:prstGeom prst="rect">
              <a:avLst/>
            </a:prstGeom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x-none" altLang="en-US">
                  <a:solidFill>
                    <a:schemeClr val="bg1"/>
                  </a:solidFill>
                  <a:latin typeface="Century Gothic" panose="020B0502020202020204" charset="0"/>
                </a:rPr>
                <a:t>Persediaan</a:t>
              </a:r>
              <a:endParaRPr lang="x-none" altLang="en-US">
                <a:solidFill>
                  <a:schemeClr val="bg1"/>
                </a:solidFill>
                <a:latin typeface="Century Gothic" panose="020B050202020202020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83" y="7021"/>
              <a:ext cx="2793" cy="512"/>
            </a:xfrm>
            <a:prstGeom prst="rect">
              <a:avLst/>
            </a:prstGeom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x-none" altLang="en-US">
                  <a:solidFill>
                    <a:schemeClr val="bg1"/>
                  </a:solidFill>
                  <a:latin typeface="Century Gothic" panose="020B0502020202020204" charset="0"/>
                </a:rPr>
                <a:t>KPB</a:t>
              </a:r>
              <a:endParaRPr lang="x-none" altLang="en-US">
                <a:solidFill>
                  <a:schemeClr val="bg1"/>
                </a:solidFill>
                <a:latin typeface="Century Gothic" panose="020B0502020202020204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607060" y="5448935"/>
            <a:ext cx="1530163" cy="515620"/>
          </a:xfrm>
          <a:prstGeom prst="rect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altLang="en-US">
                <a:solidFill>
                  <a:schemeClr val="bg1"/>
                </a:solidFill>
                <a:latin typeface="Century Gothic" panose="020B0502020202020204" charset="0"/>
              </a:rPr>
              <a:t>PKPB</a:t>
            </a:r>
            <a:endParaRPr lang="x-none" altLang="en-US">
              <a:solidFill>
                <a:schemeClr val="bg1"/>
              </a:solidFill>
              <a:latin typeface="Century Gothic" panose="020B050202020202020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980441" y="4051300"/>
            <a:ext cx="1514718" cy="993060"/>
            <a:chOff x="3882" y="5959"/>
            <a:chExt cx="2793" cy="15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 6"/>
            <p:cNvSpPr/>
            <p:nvPr/>
          </p:nvSpPr>
          <p:spPr>
            <a:xfrm>
              <a:off x="3882" y="5959"/>
              <a:ext cx="2793" cy="1072"/>
            </a:xfrm>
            <a:prstGeom prst="rect">
              <a:avLst/>
            </a:prstGeom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x-none" altLang="en-US">
                  <a:solidFill>
                    <a:schemeClr val="bg1"/>
                  </a:solidFill>
                  <a:latin typeface="Century Gothic" panose="020B0502020202020204" charset="0"/>
                </a:rPr>
                <a:t>SIMAK BMN</a:t>
              </a:r>
              <a:endParaRPr lang="x-none" altLang="en-US">
                <a:solidFill>
                  <a:schemeClr val="bg1"/>
                </a:solidFill>
                <a:latin typeface="Century Gothic" panose="020B050202020202020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883" y="7021"/>
              <a:ext cx="2793" cy="512"/>
            </a:xfrm>
            <a:prstGeom prst="rect">
              <a:avLst/>
            </a:prstGeom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x-none" altLang="en-US">
                  <a:solidFill>
                    <a:schemeClr val="bg1"/>
                  </a:solidFill>
                  <a:latin typeface="Century Gothic" panose="020B0502020202020204" charset="0"/>
                </a:rPr>
                <a:t>KPB</a:t>
              </a:r>
              <a:endParaRPr lang="x-none" altLang="en-US">
                <a:solidFill>
                  <a:schemeClr val="bg1"/>
                </a:solidFill>
                <a:latin typeface="Century Gothic" panose="020B050202020202020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2985520" y="5451475"/>
            <a:ext cx="1510181" cy="515620"/>
          </a:xfrm>
          <a:prstGeom prst="rect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altLang="en-US">
                <a:solidFill>
                  <a:schemeClr val="bg1"/>
                </a:solidFill>
                <a:latin typeface="Century Gothic" panose="020B0502020202020204" charset="0"/>
              </a:rPr>
              <a:t>PKPB</a:t>
            </a:r>
            <a:endParaRPr lang="x-none" altLang="en-US">
              <a:solidFill>
                <a:schemeClr val="bg1"/>
              </a:solidFill>
              <a:latin typeface="Century Gothic" panose="020B0502020202020204" charset="0"/>
            </a:endParaRPr>
          </a:p>
        </p:txBody>
      </p:sp>
      <p:cxnSp>
        <p:nvCxnSpPr>
          <p:cNvPr id="10" name="Straight Arrow Connector 9"/>
          <p:cNvCxnSpPr>
            <a:stCxn id="6" idx="0"/>
            <a:endCxn id="14" idx="2"/>
          </p:cNvCxnSpPr>
          <p:nvPr/>
        </p:nvCxnSpPr>
        <p:spPr>
          <a:xfrm flipH="1" flipV="1">
            <a:off x="1370152" y="4867989"/>
            <a:ext cx="1990" cy="58094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0"/>
            <a:endCxn id="8" idx="2"/>
          </p:cNvCxnSpPr>
          <p:nvPr/>
        </p:nvCxnSpPr>
        <p:spPr>
          <a:xfrm flipH="1" flipV="1">
            <a:off x="3738342" y="5044360"/>
            <a:ext cx="2269" cy="40711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218360" y="4053205"/>
            <a:ext cx="1064260" cy="680720"/>
          </a:xfrm>
          <a:prstGeom prst="rect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altLang="en-US" smtClean="0">
                <a:solidFill>
                  <a:schemeClr val="bg1"/>
                </a:solidFill>
                <a:latin typeface="Century Gothic" panose="020B0502020202020204" charset="0"/>
              </a:rPr>
              <a:t>SAIBA</a:t>
            </a:r>
            <a:endParaRPr lang="en-US" altLang="en-US" dirty="0" smtClean="0">
              <a:solidFill>
                <a:schemeClr val="bg1"/>
              </a:solidFill>
              <a:latin typeface="Century Gothic" panose="020B0502020202020204" charset="0"/>
            </a:endParaRPr>
          </a:p>
          <a:p>
            <a:pPr algn="ctr"/>
            <a:r>
              <a:rPr lang="en-US" altLang="en-US" dirty="0" smtClean="0">
                <a:solidFill>
                  <a:schemeClr val="bg1"/>
                </a:solidFill>
                <a:latin typeface="Century Gothic" panose="020B0502020202020204" charset="0"/>
              </a:rPr>
              <a:t>(</a:t>
            </a:r>
            <a:r>
              <a:rPr lang="en-US" altLang="en-US" dirty="0" err="1" smtClean="0">
                <a:solidFill>
                  <a:schemeClr val="bg1"/>
                </a:solidFill>
                <a:latin typeface="Century Gothic" panose="020B0502020202020204" charset="0"/>
              </a:rPr>
              <a:t>Satker</a:t>
            </a:r>
            <a:r>
              <a:rPr lang="en-US" altLang="en-US" dirty="0" smtClean="0">
                <a:solidFill>
                  <a:schemeClr val="bg1"/>
                </a:solidFill>
                <a:latin typeface="Century Gothic" panose="020B0502020202020204" charset="0"/>
              </a:rPr>
              <a:t>)</a:t>
            </a:r>
            <a:endParaRPr lang="x-none" altLang="en-US">
              <a:solidFill>
                <a:schemeClr val="bg1"/>
              </a:solidFill>
              <a:latin typeface="Century Gothic" panose="020B050202020202020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170815" y="4418330"/>
            <a:ext cx="802640" cy="254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  <a:endCxn id="18" idx="1"/>
          </p:cNvCxnSpPr>
          <p:nvPr/>
        </p:nvCxnSpPr>
        <p:spPr>
          <a:xfrm>
            <a:off x="4495159" y="4389471"/>
            <a:ext cx="1723201" cy="40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863080" y="1419225"/>
            <a:ext cx="1511935" cy="1384300"/>
            <a:chOff x="13272" y="1395"/>
            <a:chExt cx="2381" cy="2180"/>
          </a:xfrm>
        </p:grpSpPr>
        <p:pic>
          <p:nvPicPr>
            <p:cNvPr id="38" name="Picture 37" descr="database-icon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72" y="1395"/>
              <a:ext cx="1920" cy="1920"/>
            </a:xfrm>
            <a:prstGeom prst="rect">
              <a:avLst/>
            </a:prstGeom>
          </p:spPr>
        </p:pic>
        <p:pic>
          <p:nvPicPr>
            <p:cNvPr id="40" name="Picture 39" descr="1450429778_kservice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13" y="2435"/>
              <a:ext cx="1140" cy="1140"/>
            </a:xfrm>
            <a:prstGeom prst="rect">
              <a:avLst/>
            </a:prstGeom>
          </p:spPr>
        </p:pic>
      </p:grpSp>
      <p:sp>
        <p:nvSpPr>
          <p:cNvPr id="53" name="Text Box 52"/>
          <p:cNvSpPr txBox="1"/>
          <p:nvPr/>
        </p:nvSpPr>
        <p:spPr>
          <a:xfrm>
            <a:off x="6594475" y="1490345"/>
            <a:ext cx="1667510" cy="365760"/>
          </a:xfrm>
          <a:prstGeom prst="rect">
            <a:avLst/>
          </a:prstGeom>
          <a:solidFill>
            <a:schemeClr val="bg1">
              <a:lumMod val="95000"/>
              <a:lumOff val="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r>
              <a:rPr lang="x-none" altLang="en-US">
                <a:latin typeface="+mn-ea"/>
              </a:rPr>
              <a:t>e-Rekon &amp; LK</a:t>
            </a:r>
            <a:endParaRPr lang="x-none" altLang="en-US">
              <a:latin typeface="+mn-ea"/>
            </a:endParaRPr>
          </a:p>
        </p:txBody>
      </p:sp>
      <p:cxnSp>
        <p:nvCxnSpPr>
          <p:cNvPr id="17" name="Straight Arrow Connector 16"/>
          <p:cNvCxnSpPr>
            <a:stCxn id="18" idx="0"/>
          </p:cNvCxnSpPr>
          <p:nvPr/>
        </p:nvCxnSpPr>
        <p:spPr>
          <a:xfrm flipV="1">
            <a:off x="6750490" y="3071039"/>
            <a:ext cx="0" cy="98216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1450370353_Database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2230" y="4752419"/>
            <a:ext cx="761365" cy="761365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6298565" y="1160780"/>
            <a:ext cx="2310130" cy="1851660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Elbow Connector 21"/>
          <p:cNvCxnSpPr/>
          <p:nvPr/>
        </p:nvCxnSpPr>
        <p:spPr>
          <a:xfrm>
            <a:off x="8608695" y="2700770"/>
            <a:ext cx="724535" cy="1942465"/>
          </a:xfrm>
          <a:prstGeom prst="bentConnector2">
            <a:avLst/>
          </a:prstGeom>
          <a:ln w="349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9416442" y="4175730"/>
            <a:ext cx="1600808" cy="487825"/>
          </a:xfrm>
          <a:prstGeom prst="bentConnector3">
            <a:avLst>
              <a:gd name="adj1" fmla="val 99448"/>
            </a:avLst>
          </a:prstGeom>
          <a:ln w="349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1473411841_repor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9030" y="5270579"/>
            <a:ext cx="545465" cy="545465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10550525" y="4772739"/>
            <a:ext cx="878840" cy="1336675"/>
            <a:chOff x="16263" y="4639"/>
            <a:chExt cx="1384" cy="2105"/>
          </a:xfrm>
        </p:grpSpPr>
        <p:pic>
          <p:nvPicPr>
            <p:cNvPr id="20" name="Picture 19" descr="1450370353_Database_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398" y="4639"/>
              <a:ext cx="1199" cy="1199"/>
            </a:xfrm>
            <a:prstGeom prst="rect">
              <a:avLst/>
            </a:prstGeom>
          </p:spPr>
        </p:pic>
        <p:pic>
          <p:nvPicPr>
            <p:cNvPr id="25" name="Picture 24" descr="1473411856_document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63" y="5482"/>
              <a:ext cx="769" cy="825"/>
            </a:xfrm>
            <a:prstGeom prst="rect">
              <a:avLst/>
            </a:prstGeom>
          </p:spPr>
        </p:pic>
        <p:sp>
          <p:nvSpPr>
            <p:cNvPr id="27" name="Text Box 26"/>
            <p:cNvSpPr txBox="1"/>
            <p:nvPr/>
          </p:nvSpPr>
          <p:spPr>
            <a:xfrm>
              <a:off x="16448" y="5928"/>
              <a:ext cx="1199" cy="8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x-none" altLang="en-US" sz="1400">
                  <a:latin typeface="+mn-ea"/>
                </a:rPr>
                <a:t>Data </a:t>
              </a:r>
              <a:r>
                <a:rPr lang="x-none" altLang="en-US" sz="1400" smtClean="0">
                  <a:latin typeface="+mn-ea"/>
                </a:rPr>
                <a:t>GL</a:t>
              </a:r>
              <a:r>
                <a:rPr lang="en-US" altLang="en-US" sz="1400" dirty="0" smtClean="0">
                  <a:latin typeface="+mn-ea"/>
                </a:rPr>
                <a:t>SAI</a:t>
              </a:r>
              <a:endParaRPr lang="x-none" altLang="en-US" sz="1400">
                <a:latin typeface="+mn-ea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954199" y="3258364"/>
            <a:ext cx="896971" cy="410666"/>
            <a:chOff x="10661" y="5335"/>
            <a:chExt cx="1630" cy="880"/>
          </a:xfrm>
        </p:grpSpPr>
        <p:pic>
          <p:nvPicPr>
            <p:cNvPr id="37" name="Picture 36" descr="1473234060_inode-directory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61" y="5335"/>
              <a:ext cx="881" cy="881"/>
            </a:xfrm>
            <a:prstGeom prst="rect">
              <a:avLst/>
            </a:prstGeom>
          </p:spPr>
        </p:pic>
        <p:sp>
          <p:nvSpPr>
            <p:cNvPr id="32" name="Text Box 31"/>
            <p:cNvSpPr txBox="1"/>
            <p:nvPr/>
          </p:nvSpPr>
          <p:spPr>
            <a:xfrm>
              <a:off x="11305" y="5493"/>
              <a:ext cx="986" cy="484"/>
            </a:xfrm>
            <a:prstGeom prst="rect">
              <a:avLst/>
            </a:prstGeom>
            <a:solidFill>
              <a:schemeClr val="bg1">
                <a:lumMod val="95000"/>
                <a:lumOff val="5000"/>
                <a:alpha val="4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x-none" altLang="en-US" sz="1400">
                  <a:latin typeface="Century Gothic" panose="020B0502020202020204" charset="0"/>
                </a:rPr>
                <a:t>GL</a:t>
              </a:r>
              <a:endParaRPr lang="x-none" altLang="en-US" sz="1400">
                <a:latin typeface="Century Gothic" panose="020B050202020202020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50491" y="3258361"/>
            <a:ext cx="1028908" cy="517992"/>
            <a:chOff x="6443" y="4840"/>
            <a:chExt cx="1825" cy="1211"/>
          </a:xfrm>
        </p:grpSpPr>
        <p:pic>
          <p:nvPicPr>
            <p:cNvPr id="34" name="Picture 33" descr="1473234067_inode-directory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43" y="4840"/>
              <a:ext cx="777" cy="777"/>
            </a:xfrm>
            <a:prstGeom prst="rect">
              <a:avLst/>
            </a:prstGeom>
          </p:spPr>
        </p:pic>
        <p:sp>
          <p:nvSpPr>
            <p:cNvPr id="35" name="Text Box 34"/>
            <p:cNvSpPr txBox="1"/>
            <p:nvPr/>
          </p:nvSpPr>
          <p:spPr>
            <a:xfrm>
              <a:off x="6489" y="5439"/>
              <a:ext cx="1779" cy="612"/>
            </a:xfrm>
            <a:prstGeom prst="rect">
              <a:avLst/>
            </a:prstGeom>
            <a:solidFill>
              <a:schemeClr val="bg1">
                <a:lumMod val="95000"/>
                <a:lumOff val="5000"/>
                <a:alpha val="4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x-none" altLang="en-US" sz="1100">
                  <a:latin typeface="Century Gothic" panose="020B0502020202020204" charset="0"/>
                </a:rPr>
                <a:t>Data Aset</a:t>
              </a:r>
              <a:endParaRPr lang="x-none" altLang="en-US" sz="1100">
                <a:latin typeface="Century Gothic" panose="020B0502020202020204" charset="0"/>
              </a:endParaRPr>
            </a:p>
          </p:txBody>
        </p:sp>
      </p:grpSp>
      <p:sp>
        <p:nvSpPr>
          <p:cNvPr id="39" name="Text Box 38"/>
          <p:cNvSpPr txBox="1"/>
          <p:nvPr/>
        </p:nvSpPr>
        <p:spPr>
          <a:xfrm>
            <a:off x="8976995" y="5617289"/>
            <a:ext cx="890905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x-none" altLang="en-US" sz="1400">
                <a:latin typeface="+mn-ea"/>
              </a:rPr>
              <a:t>Data </a:t>
            </a:r>
            <a:r>
              <a:rPr lang="en-US" altLang="en-US" sz="1400" dirty="0" smtClean="0">
                <a:latin typeface="+mn-ea"/>
              </a:rPr>
              <a:t>BMN</a:t>
            </a:r>
            <a:endParaRPr lang="x-none" altLang="en-US" sz="1400">
              <a:latin typeface="+mn-ea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4856918" y="4440948"/>
            <a:ext cx="1339683" cy="829631"/>
            <a:chOff x="8229" y="7237"/>
            <a:chExt cx="1816" cy="1461"/>
          </a:xfrm>
        </p:grpSpPr>
        <p:sp>
          <p:nvSpPr>
            <p:cNvPr id="57" name="Text Box 56"/>
            <p:cNvSpPr txBox="1"/>
            <p:nvPr/>
          </p:nvSpPr>
          <p:spPr>
            <a:xfrm>
              <a:off x="8316" y="7389"/>
              <a:ext cx="1729" cy="1309"/>
            </a:xfrm>
            <a:prstGeom prst="rect">
              <a:avLst/>
            </a:prstGeom>
            <a:solidFill>
              <a:schemeClr val="bg1">
                <a:lumMod val="95000"/>
                <a:lumOff val="5000"/>
                <a:alpha val="4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x-none" altLang="en-US" sz="1200">
                  <a:latin typeface="Century Gothic" panose="020B0502020202020204" charset="0"/>
                </a:rPr>
                <a:t>Data </a:t>
              </a:r>
              <a:r>
                <a:rPr lang="x-none" altLang="en-US" sz="1200" smtClean="0">
                  <a:latin typeface="Century Gothic" panose="020B0502020202020204" charset="0"/>
                </a:rPr>
                <a:t>Pendukung</a:t>
              </a:r>
              <a:br>
                <a:rPr lang="en-US" altLang="en-US" sz="1200" dirty="0" smtClean="0">
                  <a:latin typeface="Century Gothic" panose="020B0502020202020204" charset="0"/>
                </a:rPr>
              </a:br>
              <a:r>
                <a:rPr lang="en-US" altLang="en-US" sz="1200" dirty="0" smtClean="0">
                  <a:latin typeface="Century Gothic" panose="020B0502020202020204" charset="0"/>
                </a:rPr>
                <a:t>(</a:t>
              </a:r>
              <a:r>
                <a:rPr lang="en-US" altLang="en-US" sz="1200" dirty="0" err="1" smtClean="0">
                  <a:latin typeface="Century Gothic" panose="020B0502020202020204" charset="0"/>
                </a:rPr>
                <a:t>Semesteran</a:t>
              </a:r>
              <a:r>
                <a:rPr lang="en-US" altLang="en-US" sz="1200" dirty="0" smtClean="0">
                  <a:latin typeface="Century Gothic" panose="020B0502020202020204" charset="0"/>
                </a:rPr>
                <a:t>)</a:t>
              </a:r>
              <a:endParaRPr lang="x-none" altLang="en-US" sz="1200">
                <a:latin typeface="Century Gothic" panose="020B0502020202020204" charset="0"/>
              </a:endParaRPr>
            </a:p>
          </p:txBody>
        </p:sp>
        <p:pic>
          <p:nvPicPr>
            <p:cNvPr id="56" name="Picture 55" descr="1473234067_inode-directory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29" y="7237"/>
              <a:ext cx="595" cy="595"/>
            </a:xfrm>
            <a:prstGeom prst="rect">
              <a:avLst/>
            </a:prstGeom>
          </p:spPr>
        </p:pic>
      </p:grpSp>
      <p:sp>
        <p:nvSpPr>
          <p:cNvPr id="69" name="Text Box 68"/>
          <p:cNvSpPr txBox="1"/>
          <p:nvPr/>
        </p:nvSpPr>
        <p:spPr>
          <a:xfrm>
            <a:off x="2246006" y="4144645"/>
            <a:ext cx="653084" cy="24622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 sz="1000">
                <a:latin typeface="+mn-ea"/>
              </a:rPr>
              <a:t>Bulanan</a:t>
            </a:r>
            <a:endParaRPr lang="x-none" altLang="en-US" sz="1000">
              <a:latin typeface="+mn-ea"/>
            </a:endParaRPr>
          </a:p>
        </p:txBody>
      </p:sp>
      <p:sp>
        <p:nvSpPr>
          <p:cNvPr id="47" name="Text Box 46"/>
          <p:cNvSpPr txBox="1"/>
          <p:nvPr/>
        </p:nvSpPr>
        <p:spPr>
          <a:xfrm>
            <a:off x="4686038" y="3505556"/>
            <a:ext cx="1155700" cy="646331"/>
          </a:xfrm>
          <a:prstGeom prst="rect">
            <a:avLst/>
          </a:prstGeom>
          <a:solidFill>
            <a:schemeClr val="bg1">
              <a:lumMod val="95000"/>
              <a:lumOff val="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200" dirty="0" err="1" smtClean="0">
                <a:latin typeface="Century Gothic" panose="020B0502020202020204" charset="0"/>
              </a:rPr>
              <a:t>Mutasi</a:t>
            </a:r>
            <a:r>
              <a:rPr lang="en-US" altLang="en-US" sz="1200" dirty="0" smtClean="0">
                <a:latin typeface="Century Gothic" panose="020B0502020202020204" charset="0"/>
              </a:rPr>
              <a:t> </a:t>
            </a:r>
            <a:r>
              <a:rPr lang="en-US" altLang="en-US" sz="1200" dirty="0" err="1" smtClean="0">
                <a:latin typeface="Century Gothic" panose="020B0502020202020204" charset="0"/>
              </a:rPr>
              <a:t>dan</a:t>
            </a:r>
            <a:r>
              <a:rPr lang="en-US" altLang="en-US" sz="1200" dirty="0" smtClean="0">
                <a:latin typeface="Century Gothic" panose="020B0502020202020204" charset="0"/>
              </a:rPr>
              <a:t> </a:t>
            </a:r>
            <a:r>
              <a:rPr lang="en-US" altLang="en-US" sz="1200" dirty="0" err="1" smtClean="0">
                <a:latin typeface="Century Gothic" panose="020B0502020202020204" charset="0"/>
              </a:rPr>
              <a:t>Jurnal</a:t>
            </a:r>
            <a:r>
              <a:rPr lang="en-US" altLang="en-US" sz="1200" dirty="0" smtClean="0">
                <a:latin typeface="Century Gothic" panose="020B0502020202020204" charset="0"/>
              </a:rPr>
              <a:t> BMN </a:t>
            </a:r>
            <a:br>
              <a:rPr lang="en-US" altLang="en-US" sz="1200" dirty="0" smtClean="0">
                <a:latin typeface="Century Gothic" panose="020B0502020202020204" charset="0"/>
              </a:rPr>
            </a:br>
            <a:r>
              <a:rPr lang="en-US" altLang="en-US" sz="1200" dirty="0" smtClean="0">
                <a:latin typeface="Century Gothic" panose="020B0502020202020204" charset="0"/>
              </a:rPr>
              <a:t>(</a:t>
            </a:r>
            <a:r>
              <a:rPr lang="en-US" altLang="en-US" sz="1200" dirty="0" err="1" smtClean="0">
                <a:latin typeface="Century Gothic" panose="020B0502020202020204" charset="0"/>
              </a:rPr>
              <a:t>bulanan</a:t>
            </a:r>
            <a:r>
              <a:rPr lang="en-US" altLang="en-US" sz="1200" dirty="0" smtClean="0">
                <a:latin typeface="Century Gothic" panose="020B0502020202020204" charset="0"/>
              </a:rPr>
              <a:t>)</a:t>
            </a:r>
            <a:endParaRPr lang="x-none" altLang="en-US" sz="1200">
              <a:latin typeface="Century Gothic" panose="020B0502020202020204" charset="0"/>
            </a:endParaRPr>
          </a:p>
        </p:txBody>
      </p:sp>
      <p:sp>
        <p:nvSpPr>
          <p:cNvPr id="50" name="Text Box 68"/>
          <p:cNvSpPr txBox="1"/>
          <p:nvPr/>
        </p:nvSpPr>
        <p:spPr>
          <a:xfrm>
            <a:off x="1611453" y="5108575"/>
            <a:ext cx="653084" cy="24622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 sz="1000">
                <a:latin typeface="+mn-ea"/>
              </a:rPr>
              <a:t>Bulanan</a:t>
            </a:r>
            <a:endParaRPr lang="x-none" altLang="en-US" sz="1000">
              <a:latin typeface="+mn-ea"/>
            </a:endParaRPr>
          </a:p>
        </p:txBody>
      </p:sp>
      <p:sp>
        <p:nvSpPr>
          <p:cNvPr id="51" name="Text Box 68"/>
          <p:cNvSpPr txBox="1"/>
          <p:nvPr/>
        </p:nvSpPr>
        <p:spPr>
          <a:xfrm>
            <a:off x="3017100" y="5125481"/>
            <a:ext cx="653084" cy="24622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 sz="1000">
                <a:latin typeface="+mn-ea"/>
              </a:rPr>
              <a:t>Bulanan</a:t>
            </a:r>
            <a:endParaRPr lang="x-none" altLang="en-US" sz="1000">
              <a:latin typeface="+mn-ea"/>
            </a:endParaRPr>
          </a:p>
        </p:txBody>
      </p:sp>
      <p:sp>
        <p:nvSpPr>
          <p:cNvPr id="52" name="Text Box 68"/>
          <p:cNvSpPr txBox="1"/>
          <p:nvPr/>
        </p:nvSpPr>
        <p:spPr>
          <a:xfrm>
            <a:off x="9716439" y="4442974"/>
            <a:ext cx="912924" cy="40011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000" dirty="0" err="1" smtClean="0">
                <a:latin typeface="+mn-ea"/>
              </a:rPr>
              <a:t>Rekonsiliasi</a:t>
            </a:r>
            <a:r>
              <a:rPr lang="en-US" altLang="en-US" sz="1000" dirty="0" smtClean="0">
                <a:latin typeface="+mn-ea"/>
              </a:rPr>
              <a:t> </a:t>
            </a:r>
            <a:endParaRPr lang="en-US" altLang="en-US" sz="1000" dirty="0" smtClean="0">
              <a:latin typeface="+mn-ea"/>
            </a:endParaRPr>
          </a:p>
          <a:p>
            <a:pPr algn="ctr"/>
            <a:r>
              <a:rPr lang="en-US" altLang="en-US" sz="1000" dirty="0" smtClean="0">
                <a:latin typeface="+mn-ea"/>
              </a:rPr>
              <a:t>Internal</a:t>
            </a:r>
            <a:endParaRPr lang="x-none" altLang="en-US" sz="1000">
              <a:latin typeface="+mn-ea"/>
            </a:endParaRPr>
          </a:p>
        </p:txBody>
      </p:sp>
      <p:sp>
        <p:nvSpPr>
          <p:cNvPr id="54" name="Text Box 46"/>
          <p:cNvSpPr txBox="1"/>
          <p:nvPr/>
        </p:nvSpPr>
        <p:spPr>
          <a:xfrm>
            <a:off x="2921635" y="3184679"/>
            <a:ext cx="1155700" cy="276999"/>
          </a:xfrm>
          <a:prstGeom prst="rect">
            <a:avLst/>
          </a:prstGeom>
          <a:solidFill>
            <a:schemeClr val="bg1">
              <a:lumMod val="95000"/>
              <a:lumOff val="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200" dirty="0" err="1" smtClean="0">
                <a:latin typeface="Century Gothic" panose="020B0502020202020204" charset="0"/>
              </a:rPr>
              <a:t>Saldo</a:t>
            </a:r>
            <a:r>
              <a:rPr lang="en-US" altLang="en-US" sz="1200" dirty="0" smtClean="0">
                <a:latin typeface="Century Gothic" panose="020B0502020202020204" charset="0"/>
              </a:rPr>
              <a:t> </a:t>
            </a:r>
            <a:r>
              <a:rPr lang="en-US" altLang="en-US" sz="1200" dirty="0" err="1" smtClean="0">
                <a:latin typeface="Century Gothic" panose="020B0502020202020204" charset="0"/>
              </a:rPr>
              <a:t>Awal</a:t>
            </a:r>
            <a:endParaRPr lang="x-none" altLang="en-US" sz="1200">
              <a:latin typeface="Century Gothic" panose="020B0502020202020204" charset="0"/>
            </a:endParaRPr>
          </a:p>
        </p:txBody>
      </p:sp>
      <p:cxnSp>
        <p:nvCxnSpPr>
          <p:cNvPr id="55" name="Elbow Connector 54"/>
          <p:cNvCxnSpPr/>
          <p:nvPr/>
        </p:nvCxnSpPr>
        <p:spPr>
          <a:xfrm flipV="1">
            <a:off x="4024332" y="2774176"/>
            <a:ext cx="2247921" cy="1279029"/>
          </a:xfrm>
          <a:prstGeom prst="bentConnector3">
            <a:avLst>
              <a:gd name="adj1" fmla="val -19820"/>
            </a:avLst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914400" y="5044360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4024332" y="5048250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246006" y="3801080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3503131" y="3526746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5620094" y="4148034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6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6635415" y="3652682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9908275" y="5261610"/>
            <a:ext cx="55144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10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673066" y="972142"/>
            <a:ext cx="1865477" cy="1633538"/>
            <a:chOff x="16263" y="4639"/>
            <a:chExt cx="1607" cy="1668"/>
          </a:xfrm>
        </p:grpSpPr>
        <p:pic>
          <p:nvPicPr>
            <p:cNvPr id="73" name="Picture 72" descr="1450370353_Database_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398" y="4639"/>
              <a:ext cx="1199" cy="1199"/>
            </a:xfrm>
            <a:prstGeom prst="rect">
              <a:avLst/>
            </a:prstGeom>
          </p:spPr>
        </p:pic>
        <p:pic>
          <p:nvPicPr>
            <p:cNvPr id="74" name="Picture 73" descr="1473411856_document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63" y="5482"/>
              <a:ext cx="769" cy="825"/>
            </a:xfrm>
            <a:prstGeom prst="rect">
              <a:avLst/>
            </a:prstGeom>
          </p:spPr>
        </p:pic>
        <p:sp>
          <p:nvSpPr>
            <p:cNvPr id="75" name="Text Box 26"/>
            <p:cNvSpPr txBox="1"/>
            <p:nvPr/>
          </p:nvSpPr>
          <p:spPr>
            <a:xfrm>
              <a:off x="16448" y="5928"/>
              <a:ext cx="1422" cy="31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x-none" altLang="en-US" sz="1400">
                  <a:latin typeface="+mn-ea"/>
                </a:rPr>
                <a:t>Data </a:t>
              </a:r>
              <a:r>
                <a:rPr lang="en-US" altLang="en-US" sz="1400" dirty="0" err="1" smtClean="0">
                  <a:latin typeface="+mn-ea"/>
                </a:rPr>
                <a:t>SiAP</a:t>
              </a:r>
              <a:r>
                <a:rPr lang="en-US" altLang="en-US" sz="1400" dirty="0" smtClean="0">
                  <a:latin typeface="+mn-ea"/>
                </a:rPr>
                <a:t> (SPAN)</a:t>
              </a:r>
              <a:endParaRPr lang="x-none" altLang="en-US" sz="1400">
                <a:latin typeface="+mn-ea"/>
              </a:endParaRPr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>
            <a:off x="2137223" y="1487805"/>
            <a:ext cx="416134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10274666" y="2509064"/>
            <a:ext cx="1101407" cy="533400"/>
            <a:chOff x="14959" y="5119"/>
            <a:chExt cx="1938" cy="840"/>
          </a:xfrm>
        </p:grpSpPr>
        <p:sp>
          <p:nvSpPr>
            <p:cNvPr id="78" name="Right Arrow 77"/>
            <p:cNvSpPr/>
            <p:nvPr/>
          </p:nvSpPr>
          <p:spPr>
            <a:xfrm>
              <a:off x="14959" y="5123"/>
              <a:ext cx="982" cy="8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ight Arrow 78"/>
            <p:cNvSpPr/>
            <p:nvPr/>
          </p:nvSpPr>
          <p:spPr>
            <a:xfrm flipH="1">
              <a:off x="15915" y="5119"/>
              <a:ext cx="982" cy="8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0" name="Picture 79" descr="1450370353_Database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021" y="2393494"/>
            <a:ext cx="681417" cy="761365"/>
          </a:xfrm>
          <a:prstGeom prst="rect">
            <a:avLst/>
          </a:prstGeom>
        </p:spPr>
      </p:pic>
      <p:pic>
        <p:nvPicPr>
          <p:cNvPr id="81" name="Picture 80" descr="1473411841_repor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822" y="2911654"/>
            <a:ext cx="488188" cy="545465"/>
          </a:xfrm>
          <a:prstGeom prst="rect">
            <a:avLst/>
          </a:prstGeom>
        </p:spPr>
      </p:pic>
      <p:grpSp>
        <p:nvGrpSpPr>
          <p:cNvPr id="82" name="Group 81"/>
          <p:cNvGrpSpPr/>
          <p:nvPr/>
        </p:nvGrpSpPr>
        <p:grpSpPr>
          <a:xfrm>
            <a:off x="11096769" y="2413814"/>
            <a:ext cx="974103" cy="1341755"/>
            <a:chOff x="15933" y="4639"/>
            <a:chExt cx="1714" cy="2113"/>
          </a:xfrm>
        </p:grpSpPr>
        <p:pic>
          <p:nvPicPr>
            <p:cNvPr id="83" name="Picture 82" descr="1450370353_Database_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398" y="4639"/>
              <a:ext cx="1199" cy="1199"/>
            </a:xfrm>
            <a:prstGeom prst="rect">
              <a:avLst/>
            </a:prstGeom>
          </p:spPr>
        </p:pic>
        <p:pic>
          <p:nvPicPr>
            <p:cNvPr id="84" name="Picture 83" descr="1473411856_document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63" y="5482"/>
              <a:ext cx="769" cy="825"/>
            </a:xfrm>
            <a:prstGeom prst="rect">
              <a:avLst/>
            </a:prstGeom>
          </p:spPr>
        </p:pic>
        <p:sp>
          <p:nvSpPr>
            <p:cNvPr id="85" name="Text Box 26"/>
            <p:cNvSpPr txBox="1"/>
            <p:nvPr/>
          </p:nvSpPr>
          <p:spPr>
            <a:xfrm>
              <a:off x="15933" y="5928"/>
              <a:ext cx="1714" cy="82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x-none" altLang="en-US" sz="1400">
                  <a:latin typeface="+mn-ea"/>
                </a:rPr>
                <a:t>Data </a:t>
              </a:r>
              <a:endParaRPr lang="en-US" altLang="en-US" sz="1400" dirty="0" smtClean="0">
                <a:latin typeface="+mn-ea"/>
              </a:endParaRPr>
            </a:p>
            <a:p>
              <a:r>
                <a:rPr lang="x-none" altLang="en-US" sz="1400" smtClean="0">
                  <a:latin typeface="+mn-ea"/>
                </a:rPr>
                <a:t>GL</a:t>
              </a:r>
              <a:r>
                <a:rPr lang="en-US" altLang="en-US" sz="1400" dirty="0" smtClean="0">
                  <a:latin typeface="+mn-ea"/>
                </a:rPr>
                <a:t> SIAP</a:t>
              </a:r>
              <a:endParaRPr lang="x-none" altLang="en-US" sz="1400">
                <a:latin typeface="+mn-ea"/>
              </a:endParaRPr>
            </a:p>
          </p:txBody>
        </p:sp>
      </p:grpSp>
      <p:sp>
        <p:nvSpPr>
          <p:cNvPr id="86" name="Text Box 38"/>
          <p:cNvSpPr txBox="1"/>
          <p:nvPr/>
        </p:nvSpPr>
        <p:spPr>
          <a:xfrm>
            <a:off x="9710786" y="3258364"/>
            <a:ext cx="797355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x-none" altLang="en-US" sz="1400">
                <a:latin typeface="+mn-ea"/>
              </a:rPr>
              <a:t>Data </a:t>
            </a:r>
            <a:r>
              <a:rPr lang="en-US" altLang="en-US" sz="1400" dirty="0" smtClean="0">
                <a:latin typeface="+mn-ea"/>
              </a:rPr>
              <a:t>GLSAI</a:t>
            </a:r>
            <a:endParaRPr lang="x-none" altLang="en-US" sz="1400">
              <a:latin typeface="+mn-ea"/>
            </a:endParaRPr>
          </a:p>
        </p:txBody>
      </p:sp>
      <p:sp>
        <p:nvSpPr>
          <p:cNvPr id="87" name="Text Box 68"/>
          <p:cNvSpPr txBox="1"/>
          <p:nvPr/>
        </p:nvSpPr>
        <p:spPr>
          <a:xfrm>
            <a:off x="10354694" y="2084049"/>
            <a:ext cx="1000240" cy="40011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000" dirty="0" err="1" smtClean="0">
                <a:latin typeface="+mn-ea"/>
              </a:rPr>
              <a:t>Rekonsiliasi</a:t>
            </a:r>
            <a:r>
              <a:rPr lang="en-US" altLang="en-US" sz="1000" dirty="0" smtClean="0">
                <a:latin typeface="+mn-ea"/>
              </a:rPr>
              <a:t> </a:t>
            </a:r>
            <a:endParaRPr lang="en-US" altLang="en-US" sz="1000" dirty="0" smtClean="0">
              <a:latin typeface="+mn-ea"/>
            </a:endParaRPr>
          </a:p>
          <a:p>
            <a:pPr algn="ctr"/>
            <a:r>
              <a:rPr lang="en-US" altLang="en-US" sz="1000" dirty="0" err="1" smtClean="0">
                <a:latin typeface="+mn-ea"/>
              </a:rPr>
              <a:t>eksternal</a:t>
            </a:r>
            <a:endParaRPr lang="x-none" altLang="en-US" sz="1000">
              <a:latin typeface="+mn-ea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10758555" y="2963292"/>
            <a:ext cx="299022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9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89" name="Elbow Connector 88"/>
          <p:cNvCxnSpPr>
            <a:endCxn id="80" idx="0"/>
          </p:cNvCxnSpPr>
          <p:nvPr/>
        </p:nvCxnSpPr>
        <p:spPr>
          <a:xfrm>
            <a:off x="8704149" y="1391357"/>
            <a:ext cx="1322581" cy="1002137"/>
          </a:xfrm>
          <a:prstGeom prst="bentConnector2">
            <a:avLst/>
          </a:prstGeom>
          <a:ln w="349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endCxn id="83" idx="0"/>
          </p:cNvCxnSpPr>
          <p:nvPr/>
        </p:nvCxnSpPr>
        <p:spPr>
          <a:xfrm>
            <a:off x="10109463" y="1797725"/>
            <a:ext cx="1592284" cy="616089"/>
          </a:xfrm>
          <a:prstGeom prst="bentConnector2">
            <a:avLst/>
          </a:prstGeom>
          <a:ln w="349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3478996" y="1086580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8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926323" y="1806437"/>
            <a:ext cx="1773555" cy="680720"/>
          </a:xfrm>
          <a:prstGeom prst="rect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altLang="en-US" smtClean="0">
                <a:solidFill>
                  <a:schemeClr val="bg1"/>
                </a:solidFill>
                <a:latin typeface="Century Gothic" panose="020B0502020202020204" charset="0"/>
              </a:rPr>
              <a:t>SAIBA</a:t>
            </a:r>
            <a:endParaRPr lang="en-US" altLang="en-US" dirty="0" smtClean="0">
              <a:solidFill>
                <a:schemeClr val="bg1"/>
              </a:solidFill>
              <a:latin typeface="Century Gothic" panose="020B0502020202020204" charset="0"/>
            </a:endParaRPr>
          </a:p>
          <a:p>
            <a:pPr algn="ctr"/>
            <a:r>
              <a:rPr lang="en-US" altLang="en-US" dirty="0" smtClean="0">
                <a:solidFill>
                  <a:schemeClr val="bg1"/>
                </a:solidFill>
                <a:latin typeface="Century Gothic" panose="020B0502020202020204" charset="0"/>
              </a:rPr>
              <a:t>(KL)</a:t>
            </a:r>
            <a:endParaRPr lang="x-none" altLang="en-US">
              <a:solidFill>
                <a:schemeClr val="bg1"/>
              </a:solidFill>
              <a:latin typeface="Century Gothic" panose="020B0502020202020204" charset="0"/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4699878" y="2105769"/>
            <a:ext cx="1633305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 Box 46"/>
          <p:cNvSpPr txBox="1"/>
          <p:nvPr/>
        </p:nvSpPr>
        <p:spPr>
          <a:xfrm>
            <a:off x="4791966" y="1794219"/>
            <a:ext cx="1155700" cy="276999"/>
          </a:xfrm>
          <a:prstGeom prst="rect">
            <a:avLst/>
          </a:prstGeom>
          <a:solidFill>
            <a:schemeClr val="bg1">
              <a:lumMod val="95000"/>
              <a:lumOff val="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200" dirty="0" err="1" smtClean="0">
                <a:latin typeface="Century Gothic" panose="020B0502020202020204" charset="0"/>
              </a:rPr>
              <a:t>Saldo</a:t>
            </a:r>
            <a:r>
              <a:rPr lang="en-US" altLang="en-US" sz="1200" dirty="0" smtClean="0">
                <a:latin typeface="Century Gothic" panose="020B0502020202020204" charset="0"/>
              </a:rPr>
              <a:t> </a:t>
            </a:r>
            <a:r>
              <a:rPr lang="en-US" altLang="en-US" sz="1200" dirty="0" err="1" smtClean="0">
                <a:latin typeface="Century Gothic" panose="020B0502020202020204" charset="0"/>
              </a:rPr>
              <a:t>Awal</a:t>
            </a:r>
            <a:endParaRPr lang="x-none" altLang="en-US" sz="1200">
              <a:latin typeface="Century Gothic" panose="020B050202020202020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5058361" y="2105769"/>
            <a:ext cx="33410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8166449" y="3071039"/>
            <a:ext cx="0" cy="76896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Picture 113" descr="1473411856_documen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5935" y="3954676"/>
            <a:ext cx="892689" cy="807955"/>
          </a:xfrm>
          <a:prstGeom prst="rect">
            <a:avLst/>
          </a:prstGeom>
        </p:spPr>
      </p:pic>
      <p:pic>
        <p:nvPicPr>
          <p:cNvPr id="115" name="Picture 114" descr="1473411856_documen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8335" y="4107076"/>
            <a:ext cx="892689" cy="807955"/>
          </a:xfrm>
          <a:prstGeom prst="rect">
            <a:avLst/>
          </a:prstGeom>
        </p:spPr>
      </p:pic>
      <p:sp>
        <p:nvSpPr>
          <p:cNvPr id="117" name="Oval 116"/>
          <p:cNvSpPr/>
          <p:nvPr/>
        </p:nvSpPr>
        <p:spPr>
          <a:xfrm>
            <a:off x="8186704" y="3297352"/>
            <a:ext cx="551445" cy="374650"/>
          </a:xfrm>
          <a:prstGeom prst="ellipse">
            <a:avLst/>
          </a:prstGeom>
          <a:solidFill>
            <a:srgbClr val="B2EC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8" name="Text Box 34"/>
          <p:cNvSpPr txBox="1"/>
          <p:nvPr/>
        </p:nvSpPr>
        <p:spPr>
          <a:xfrm>
            <a:off x="7541927" y="4667507"/>
            <a:ext cx="1265191" cy="261610"/>
          </a:xfrm>
          <a:prstGeom prst="rect">
            <a:avLst/>
          </a:prstGeom>
          <a:solidFill>
            <a:schemeClr val="bg1">
              <a:lumMod val="95000"/>
              <a:lumOff val="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100" dirty="0" smtClean="0">
                <a:latin typeface="Century Gothic" panose="020B0502020202020204" charset="0"/>
              </a:rPr>
              <a:t>LK </a:t>
            </a:r>
            <a:r>
              <a:rPr lang="en-US" altLang="en-US" sz="1100" dirty="0" err="1" smtClean="0">
                <a:latin typeface="Century Gothic" panose="020B0502020202020204" charset="0"/>
              </a:rPr>
              <a:t>dan</a:t>
            </a:r>
            <a:r>
              <a:rPr lang="en-US" altLang="en-US" sz="1100" dirty="0" smtClean="0">
                <a:latin typeface="Century Gothic" panose="020B0502020202020204" charset="0"/>
              </a:rPr>
              <a:t> LBMN</a:t>
            </a:r>
            <a:endParaRPr lang="x-none" altLang="en-US" sz="1100">
              <a:latin typeface="Century Gothic" panose="020B050202020202020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ounded Rectangle 108"/>
          <p:cNvSpPr/>
          <p:nvPr/>
        </p:nvSpPr>
        <p:spPr>
          <a:xfrm>
            <a:off x="5001895" y="678815"/>
            <a:ext cx="1741805" cy="5415280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>
            <a:stCxn id="17" idx="3"/>
            <a:endCxn id="40" idx="1"/>
          </p:cNvCxnSpPr>
          <p:nvPr/>
        </p:nvCxnSpPr>
        <p:spPr>
          <a:xfrm flipV="1">
            <a:off x="3067050" y="3464560"/>
            <a:ext cx="1560830" cy="1847215"/>
          </a:xfrm>
          <a:prstGeom prst="straightConnector1">
            <a:avLst/>
          </a:prstGeom>
          <a:ln w="3175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18" idx="3"/>
            <a:endCxn id="40" idx="1"/>
          </p:cNvCxnSpPr>
          <p:nvPr/>
        </p:nvCxnSpPr>
        <p:spPr>
          <a:xfrm flipV="1">
            <a:off x="3059430" y="3464560"/>
            <a:ext cx="1568450" cy="1313180"/>
          </a:xfrm>
          <a:prstGeom prst="straightConnector1">
            <a:avLst/>
          </a:prstGeom>
          <a:ln w="3175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19" idx="3"/>
            <a:endCxn id="40" idx="1"/>
          </p:cNvCxnSpPr>
          <p:nvPr/>
        </p:nvCxnSpPr>
        <p:spPr>
          <a:xfrm flipV="1">
            <a:off x="3043555" y="3464560"/>
            <a:ext cx="1584325" cy="767080"/>
          </a:xfrm>
          <a:prstGeom prst="straightConnector1">
            <a:avLst/>
          </a:prstGeom>
          <a:ln w="3175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20" idx="3"/>
            <a:endCxn id="40" idx="1"/>
          </p:cNvCxnSpPr>
          <p:nvPr/>
        </p:nvCxnSpPr>
        <p:spPr>
          <a:xfrm flipV="1">
            <a:off x="3060700" y="3464560"/>
            <a:ext cx="1567180" cy="2387600"/>
          </a:xfrm>
          <a:prstGeom prst="straightConnector1">
            <a:avLst/>
          </a:prstGeom>
          <a:ln w="3175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5368290" y="1878965"/>
            <a:ext cx="1048385" cy="3209925"/>
            <a:chOff x="8454" y="2770"/>
            <a:chExt cx="1651" cy="5055"/>
          </a:xfrm>
        </p:grpSpPr>
        <p:sp>
          <p:nvSpPr>
            <p:cNvPr id="32" name="Down Arrow 31"/>
            <p:cNvSpPr/>
            <p:nvPr/>
          </p:nvSpPr>
          <p:spPr>
            <a:xfrm>
              <a:off x="8454" y="2770"/>
              <a:ext cx="1640" cy="2524"/>
            </a:xfrm>
            <a:prstGeom prst="downArrow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 w="28575" cmpd="sng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x-none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 flipV="1">
              <a:off x="8465" y="5301"/>
              <a:ext cx="1640" cy="2524"/>
            </a:xfrm>
            <a:prstGeom prst="downArrow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 w="28575" cmpd="sng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x-none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065" y="126079"/>
            <a:ext cx="9404985" cy="478155"/>
          </a:xfrm>
        </p:spPr>
        <p:txBody>
          <a:bodyPr/>
          <a:lstStyle/>
          <a:p>
            <a:pPr algn="ctr"/>
            <a:r>
              <a:rPr lang="en-US" altLang="en-US" sz="2800" b="1" dirty="0" err="1">
                <a:latin typeface="+mn-ea"/>
              </a:rPr>
              <a:t>Pengguna</a:t>
            </a:r>
            <a:r>
              <a:rPr lang="en-US" altLang="en-US" sz="2800" b="1" dirty="0">
                <a:latin typeface="+mn-ea"/>
              </a:rPr>
              <a:t> </a:t>
            </a:r>
            <a:r>
              <a:rPr lang="en-US" altLang="en-US" sz="2800" b="1" dirty="0" err="1" smtClean="0">
                <a:solidFill>
                  <a:schemeClr val="tx1"/>
                </a:solidFill>
                <a:latin typeface="+mn-ea"/>
              </a:rPr>
              <a:t>E-Rekon&amp;LK</a:t>
            </a:r>
            <a:r>
              <a:rPr lang="en-US" altLang="en-US" sz="2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en-US" sz="2800" b="1" dirty="0" smtClean="0">
                <a:solidFill>
                  <a:srgbClr val="92D050"/>
                </a:solidFill>
                <a:latin typeface="+mn-ea"/>
              </a:rPr>
              <a:t>G2</a:t>
            </a:r>
            <a:endParaRPr lang="x-none" altLang="en-US" sz="2800" b="1">
              <a:latin typeface="+mn-ea"/>
            </a:endParaRPr>
          </a:p>
        </p:txBody>
      </p:sp>
      <p:pic>
        <p:nvPicPr>
          <p:cNvPr id="6" name="Pictur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8090" y="1118235"/>
            <a:ext cx="1704975" cy="174117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7" name="Pictur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50790" y="4192905"/>
            <a:ext cx="1704975" cy="174117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" name="Flowchart: Alternate Process 7"/>
          <p:cNvSpPr/>
          <p:nvPr/>
        </p:nvSpPr>
        <p:spPr>
          <a:xfrm>
            <a:off x="8936990" y="2294255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KPPN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8929370" y="1760220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KANWIL DJPBN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8914765" y="1213485"/>
            <a:ext cx="1650365" cy="35179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DIT APK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3" name="Flowchart: Alternate Process 12"/>
          <p:cNvSpPr/>
          <p:nvPr/>
        </p:nvSpPr>
        <p:spPr>
          <a:xfrm>
            <a:off x="1408430" y="2062480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UAPPAW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1400810" y="1528445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UAPPA - E1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1386205" y="981710"/>
            <a:ext cx="1650365" cy="35179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UAPA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6" name="Flowchart: Alternate Process 15"/>
          <p:cNvSpPr/>
          <p:nvPr/>
        </p:nvSpPr>
        <p:spPr>
          <a:xfrm>
            <a:off x="1402080" y="2602865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UAKPA (Satker)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7" name="Flowchart: Alternate Process 16"/>
          <p:cNvSpPr/>
          <p:nvPr/>
        </p:nvSpPr>
        <p:spPr>
          <a:xfrm>
            <a:off x="1415415" y="5136515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UAPPBW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8" name="Flowchart: Alternate Process 17"/>
          <p:cNvSpPr/>
          <p:nvPr/>
        </p:nvSpPr>
        <p:spPr>
          <a:xfrm>
            <a:off x="1407795" y="4602480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UAPPB - E1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19" name="Flowchart: Alternate Process 18"/>
          <p:cNvSpPr/>
          <p:nvPr/>
        </p:nvSpPr>
        <p:spPr>
          <a:xfrm>
            <a:off x="1393190" y="4055745"/>
            <a:ext cx="1650365" cy="35179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UAPB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20" name="Flowchart: Alternate Process 19"/>
          <p:cNvSpPr/>
          <p:nvPr/>
        </p:nvSpPr>
        <p:spPr>
          <a:xfrm>
            <a:off x="1409065" y="5676900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UAKPB (Satker)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5334000" y="1302385"/>
            <a:ext cx="1102360" cy="36576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>
                <a:latin typeface="+mn-ea"/>
              </a:rPr>
              <a:t>Data GL</a:t>
            </a:r>
            <a:endParaRPr lang="x-none" altLang="en-US">
              <a:latin typeface="+mn-ea"/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5327650" y="4474845"/>
            <a:ext cx="1102360" cy="64008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>
                <a:latin typeface="+mn-ea"/>
              </a:rPr>
              <a:t>Data Aset</a:t>
            </a:r>
            <a:endParaRPr lang="x-none" altLang="en-US">
              <a:latin typeface="+mn-ea"/>
            </a:endParaRPr>
          </a:p>
        </p:txBody>
      </p:sp>
      <p:sp>
        <p:nvSpPr>
          <p:cNvPr id="23" name="Flowchart: Alternate Process 22"/>
          <p:cNvSpPr/>
          <p:nvPr/>
        </p:nvSpPr>
        <p:spPr>
          <a:xfrm>
            <a:off x="8930640" y="5288280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KPKNL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29" name="Flowchart: Alternate Process 28"/>
          <p:cNvSpPr/>
          <p:nvPr/>
        </p:nvSpPr>
        <p:spPr>
          <a:xfrm>
            <a:off x="8923020" y="4754245"/>
            <a:ext cx="1651635" cy="35052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KANWIL DJKN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30" name="Flowchart: Alternate Process 29"/>
          <p:cNvSpPr/>
          <p:nvPr/>
        </p:nvSpPr>
        <p:spPr>
          <a:xfrm>
            <a:off x="8908415" y="4207510"/>
            <a:ext cx="1650365" cy="351790"/>
          </a:xfrm>
          <a:prstGeom prst="flowChartAlternateProcess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id-ID" sz="1200" i="0" u="none" strike="noStrike" kern="1200" cap="none" spc="0" normalizeH="0" baseline="0" noProof="0">
                <a:ln>
                  <a:noFill/>
                </a:ln>
                <a:solidFill>
                  <a:srgbClr val="47494B"/>
                </a:solidFill>
                <a:effectLst/>
                <a:uLnTx/>
                <a:uFillTx/>
                <a:latin typeface="Century Gothic" panose="020B0502020202020204" charset="0"/>
                <a:ea typeface="+mn-ea"/>
                <a:cs typeface="+mn-cs"/>
              </a:rPr>
              <a:t>DIT BMN</a:t>
            </a:r>
            <a:endParaRPr kumimoji="0" lang="x-none" altLang="id-ID" sz="1200" i="0" u="none" strike="noStrike" kern="1200" cap="none" spc="0" normalizeH="0" baseline="0" noProof="0">
              <a:ln>
                <a:noFill/>
              </a:ln>
              <a:solidFill>
                <a:srgbClr val="47494B"/>
              </a:solidFill>
              <a:effectLst/>
              <a:uLnTx/>
              <a:uFillTx/>
              <a:latin typeface="Century Gothic" panose="020B0502020202020204" charset="0"/>
              <a:ea typeface="+mn-ea"/>
              <a:cs typeface="+mn-cs"/>
            </a:endParaRPr>
          </a:p>
        </p:txBody>
      </p:sp>
      <p:sp>
        <p:nvSpPr>
          <p:cNvPr id="40" name="Text Box 39"/>
          <p:cNvSpPr txBox="1"/>
          <p:nvPr/>
        </p:nvSpPr>
        <p:spPr>
          <a:xfrm>
            <a:off x="4627880" y="3281680"/>
            <a:ext cx="2517140" cy="36576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x-none" altLang="en-US">
                <a:latin typeface="+mn-ea"/>
              </a:rPr>
              <a:t>Hasil Rekonsilasi Aset</a:t>
            </a:r>
            <a:endParaRPr lang="x-none" altLang="en-US">
              <a:latin typeface="+mn-ea"/>
            </a:endParaRPr>
          </a:p>
        </p:txBody>
      </p:sp>
      <p:cxnSp>
        <p:nvCxnSpPr>
          <p:cNvPr id="41" name="Straight Arrow Connector 40"/>
          <p:cNvCxnSpPr>
            <a:stCxn id="16" idx="3"/>
          </p:cNvCxnSpPr>
          <p:nvPr/>
        </p:nvCxnSpPr>
        <p:spPr>
          <a:xfrm flipV="1">
            <a:off x="3053715" y="2771775"/>
            <a:ext cx="1790065" cy="6350"/>
          </a:xfrm>
          <a:prstGeom prst="straightConnector1">
            <a:avLst/>
          </a:prstGeom>
          <a:ln w="3175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074035" y="2256155"/>
            <a:ext cx="1790065" cy="6350"/>
          </a:xfrm>
          <a:prstGeom prst="straightConnector1">
            <a:avLst/>
          </a:prstGeom>
          <a:ln w="3175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067685" y="1712595"/>
            <a:ext cx="1790065" cy="6350"/>
          </a:xfrm>
          <a:prstGeom prst="straightConnector1">
            <a:avLst/>
          </a:prstGeom>
          <a:ln w="3175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3061335" y="1169035"/>
            <a:ext cx="1790065" cy="6350"/>
          </a:xfrm>
          <a:prstGeom prst="straightConnector1">
            <a:avLst/>
          </a:prstGeom>
          <a:ln w="3175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7141210" y="2479675"/>
            <a:ext cx="1790065" cy="6350"/>
          </a:xfrm>
          <a:prstGeom prst="straightConnector1">
            <a:avLst/>
          </a:prstGeom>
          <a:ln w="3175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7148195" y="1950085"/>
            <a:ext cx="1790065" cy="6350"/>
          </a:xfrm>
          <a:prstGeom prst="straightConnector1">
            <a:avLst/>
          </a:prstGeom>
          <a:ln w="31750">
            <a:solidFill>
              <a:srgbClr val="92D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7141845" y="1392555"/>
            <a:ext cx="1790065" cy="6350"/>
          </a:xfrm>
          <a:prstGeom prst="straightConnector1">
            <a:avLst/>
          </a:prstGeom>
          <a:ln w="31750">
            <a:solidFill>
              <a:srgbClr val="92D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3060700" y="5846445"/>
            <a:ext cx="1790065" cy="6350"/>
          </a:xfrm>
          <a:prstGeom prst="straightConnector1">
            <a:avLst/>
          </a:prstGeom>
          <a:ln w="31750">
            <a:solidFill>
              <a:schemeClr val="bg2">
                <a:lumMod val="20000"/>
                <a:lumOff val="8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3081020" y="5330825"/>
            <a:ext cx="1790065" cy="6350"/>
          </a:xfrm>
          <a:prstGeom prst="straightConnector1">
            <a:avLst/>
          </a:prstGeom>
          <a:ln w="31750">
            <a:solidFill>
              <a:schemeClr val="bg2">
                <a:lumMod val="20000"/>
                <a:lumOff val="8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3074670" y="4787265"/>
            <a:ext cx="1790065" cy="6350"/>
          </a:xfrm>
          <a:prstGeom prst="straightConnector1">
            <a:avLst/>
          </a:prstGeom>
          <a:ln w="31750">
            <a:solidFill>
              <a:schemeClr val="bg2">
                <a:lumMod val="20000"/>
                <a:lumOff val="8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3068320" y="4243705"/>
            <a:ext cx="1790065" cy="6350"/>
          </a:xfrm>
          <a:prstGeom prst="straightConnector1">
            <a:avLst/>
          </a:prstGeom>
          <a:ln w="31750">
            <a:solidFill>
              <a:schemeClr val="bg2">
                <a:lumMod val="20000"/>
                <a:lumOff val="8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7148195" y="5484495"/>
            <a:ext cx="1790065" cy="635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7155180" y="4954905"/>
            <a:ext cx="1790065" cy="635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7148830" y="4397375"/>
            <a:ext cx="1790065" cy="635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Box 75"/>
          <p:cNvSpPr txBox="1"/>
          <p:nvPr/>
        </p:nvSpPr>
        <p:spPr>
          <a:xfrm>
            <a:off x="3572510" y="2757805"/>
            <a:ext cx="7620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Rekon</a:t>
            </a:r>
            <a:endParaRPr lang="x-none" altLang="en-US" sz="1200">
              <a:latin typeface="+mn-ea"/>
            </a:endParaRPr>
          </a:p>
        </p:txBody>
      </p:sp>
      <p:sp>
        <p:nvSpPr>
          <p:cNvPr id="77" name="Text Box 76"/>
          <p:cNvSpPr txBox="1"/>
          <p:nvPr/>
        </p:nvSpPr>
        <p:spPr>
          <a:xfrm>
            <a:off x="3189605" y="222821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78" name="Text Box 77"/>
          <p:cNvSpPr txBox="1"/>
          <p:nvPr/>
        </p:nvSpPr>
        <p:spPr>
          <a:xfrm>
            <a:off x="3196590" y="168465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79" name="Text Box 78"/>
          <p:cNvSpPr txBox="1"/>
          <p:nvPr/>
        </p:nvSpPr>
        <p:spPr>
          <a:xfrm>
            <a:off x="3190240" y="114109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0" name="Text Box 79"/>
          <p:cNvSpPr txBox="1"/>
          <p:nvPr/>
        </p:nvSpPr>
        <p:spPr>
          <a:xfrm>
            <a:off x="7700010" y="2479675"/>
            <a:ext cx="7620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Rekon</a:t>
            </a:r>
            <a:endParaRPr lang="x-none" altLang="en-US" sz="1200">
              <a:latin typeface="+mn-ea"/>
            </a:endParaRPr>
          </a:p>
        </p:txBody>
      </p:sp>
      <p:cxnSp>
        <p:nvCxnSpPr>
          <p:cNvPr id="81" name="Elbow Connector 80"/>
          <p:cNvCxnSpPr>
            <a:stCxn id="20" idx="1"/>
            <a:endCxn id="16" idx="1"/>
          </p:cNvCxnSpPr>
          <p:nvPr/>
        </p:nvCxnSpPr>
        <p:spPr>
          <a:xfrm rot="10800000">
            <a:off x="1401445" y="2777490"/>
            <a:ext cx="6985" cy="3074035"/>
          </a:xfrm>
          <a:prstGeom prst="bentConnector3">
            <a:avLst>
              <a:gd name="adj1" fmla="val 3509091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 Box 83"/>
          <p:cNvSpPr txBox="1"/>
          <p:nvPr/>
        </p:nvSpPr>
        <p:spPr>
          <a:xfrm>
            <a:off x="3196590" y="422719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5" name="Text Box 84"/>
          <p:cNvSpPr txBox="1"/>
          <p:nvPr/>
        </p:nvSpPr>
        <p:spPr>
          <a:xfrm>
            <a:off x="3190240" y="477329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6" name="Text Box 85"/>
          <p:cNvSpPr txBox="1"/>
          <p:nvPr/>
        </p:nvSpPr>
        <p:spPr>
          <a:xfrm>
            <a:off x="3197225" y="533336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7" name="Text Box 86"/>
          <p:cNvSpPr txBox="1"/>
          <p:nvPr/>
        </p:nvSpPr>
        <p:spPr>
          <a:xfrm>
            <a:off x="3190875" y="583755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8" name="Text Box 87"/>
          <p:cNvSpPr txBox="1"/>
          <p:nvPr/>
        </p:nvSpPr>
        <p:spPr>
          <a:xfrm>
            <a:off x="7411720" y="548957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89" name="Text Box 88"/>
          <p:cNvSpPr txBox="1"/>
          <p:nvPr/>
        </p:nvSpPr>
        <p:spPr>
          <a:xfrm>
            <a:off x="7418705" y="493204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90" name="Text Box 89"/>
          <p:cNvSpPr txBox="1"/>
          <p:nvPr/>
        </p:nvSpPr>
        <p:spPr>
          <a:xfrm>
            <a:off x="7412355" y="438848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91" name="Text Box 90"/>
          <p:cNvSpPr txBox="1"/>
          <p:nvPr/>
        </p:nvSpPr>
        <p:spPr>
          <a:xfrm>
            <a:off x="7419340" y="193103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sp>
        <p:nvSpPr>
          <p:cNvPr id="92" name="Text Box 91"/>
          <p:cNvSpPr txBox="1"/>
          <p:nvPr/>
        </p:nvSpPr>
        <p:spPr>
          <a:xfrm>
            <a:off x="7412990" y="1387475"/>
            <a:ext cx="17805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sz="1200">
                <a:latin typeface="+mn-ea"/>
              </a:rPr>
              <a:t>Mencetak Laporan</a:t>
            </a:r>
            <a:endParaRPr lang="x-none" altLang="en-US" sz="1200">
              <a:latin typeface="+mn-ea"/>
            </a:endParaRPr>
          </a:p>
        </p:txBody>
      </p:sp>
      <p:cxnSp>
        <p:nvCxnSpPr>
          <p:cNvPr id="98" name="Straight Arrow Connector 97"/>
          <p:cNvCxnSpPr>
            <a:stCxn id="16" idx="3"/>
            <a:endCxn id="40" idx="1"/>
          </p:cNvCxnSpPr>
          <p:nvPr/>
        </p:nvCxnSpPr>
        <p:spPr>
          <a:xfrm>
            <a:off x="3053715" y="2778125"/>
            <a:ext cx="1574165" cy="686435"/>
          </a:xfrm>
          <a:prstGeom prst="straightConnector1">
            <a:avLst/>
          </a:prstGeom>
          <a:ln w="31750">
            <a:solidFill>
              <a:srgbClr val="00B0F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13" idx="3"/>
            <a:endCxn id="40" idx="1"/>
          </p:cNvCxnSpPr>
          <p:nvPr/>
        </p:nvCxnSpPr>
        <p:spPr>
          <a:xfrm>
            <a:off x="3060065" y="2237740"/>
            <a:ext cx="1567815" cy="1226820"/>
          </a:xfrm>
          <a:prstGeom prst="straightConnector1">
            <a:avLst/>
          </a:prstGeom>
          <a:ln w="31750">
            <a:solidFill>
              <a:srgbClr val="00B0F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40" idx="1"/>
          </p:cNvCxnSpPr>
          <p:nvPr/>
        </p:nvCxnSpPr>
        <p:spPr>
          <a:xfrm>
            <a:off x="3055620" y="1739900"/>
            <a:ext cx="1572260" cy="1724660"/>
          </a:xfrm>
          <a:prstGeom prst="straightConnector1">
            <a:avLst/>
          </a:prstGeom>
          <a:ln w="31750">
            <a:solidFill>
              <a:srgbClr val="00B0F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5" idx="3"/>
            <a:endCxn id="40" idx="1"/>
          </p:cNvCxnSpPr>
          <p:nvPr/>
        </p:nvCxnSpPr>
        <p:spPr>
          <a:xfrm>
            <a:off x="3036570" y="1157605"/>
            <a:ext cx="1591310" cy="2306955"/>
          </a:xfrm>
          <a:prstGeom prst="straightConnector1">
            <a:avLst/>
          </a:prstGeom>
          <a:ln w="31750">
            <a:solidFill>
              <a:srgbClr val="00B0F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2" idx="1"/>
            <a:endCxn id="40" idx="3"/>
          </p:cNvCxnSpPr>
          <p:nvPr/>
        </p:nvCxnSpPr>
        <p:spPr>
          <a:xfrm flipH="1">
            <a:off x="7145020" y="1389380"/>
            <a:ext cx="1769745" cy="2075180"/>
          </a:xfrm>
          <a:prstGeom prst="straightConnector1">
            <a:avLst/>
          </a:prstGeom>
          <a:ln w="31750">
            <a:solidFill>
              <a:schemeClr val="accent4">
                <a:lumMod val="20000"/>
                <a:lumOff val="8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9" idx="1"/>
            <a:endCxn id="40" idx="3"/>
          </p:cNvCxnSpPr>
          <p:nvPr/>
        </p:nvCxnSpPr>
        <p:spPr>
          <a:xfrm flipH="1">
            <a:off x="7145020" y="1935480"/>
            <a:ext cx="1784350" cy="1529080"/>
          </a:xfrm>
          <a:prstGeom prst="straightConnector1">
            <a:avLst/>
          </a:prstGeom>
          <a:ln w="31750">
            <a:solidFill>
              <a:schemeClr val="accent4">
                <a:lumMod val="20000"/>
                <a:lumOff val="8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8" idx="1"/>
          </p:cNvCxnSpPr>
          <p:nvPr/>
        </p:nvCxnSpPr>
        <p:spPr>
          <a:xfrm flipH="1">
            <a:off x="7124065" y="2469515"/>
            <a:ext cx="1812925" cy="998220"/>
          </a:xfrm>
          <a:prstGeom prst="straightConnector1">
            <a:avLst/>
          </a:prstGeom>
          <a:ln w="31750">
            <a:solidFill>
              <a:schemeClr val="accent4">
                <a:lumMod val="20000"/>
                <a:lumOff val="8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30" idx="1"/>
            <a:endCxn id="40" idx="3"/>
          </p:cNvCxnSpPr>
          <p:nvPr/>
        </p:nvCxnSpPr>
        <p:spPr>
          <a:xfrm flipH="1" flipV="1">
            <a:off x="7145020" y="3464560"/>
            <a:ext cx="1763395" cy="918845"/>
          </a:xfrm>
          <a:prstGeom prst="straightConnector1">
            <a:avLst/>
          </a:prstGeom>
          <a:ln w="31750">
            <a:solidFill>
              <a:srgbClr val="B2EC0A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29" idx="1"/>
          </p:cNvCxnSpPr>
          <p:nvPr/>
        </p:nvCxnSpPr>
        <p:spPr>
          <a:xfrm flipH="1" flipV="1">
            <a:off x="7164705" y="3481070"/>
            <a:ext cx="1758315" cy="1448435"/>
          </a:xfrm>
          <a:prstGeom prst="straightConnector1">
            <a:avLst/>
          </a:prstGeom>
          <a:ln w="31750">
            <a:solidFill>
              <a:srgbClr val="B2EC0A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23" idx="1"/>
          </p:cNvCxnSpPr>
          <p:nvPr/>
        </p:nvCxnSpPr>
        <p:spPr>
          <a:xfrm flipH="1" flipV="1">
            <a:off x="7151370" y="3481070"/>
            <a:ext cx="1779270" cy="1982470"/>
          </a:xfrm>
          <a:prstGeom prst="straightConnector1">
            <a:avLst/>
          </a:prstGeom>
          <a:ln w="31750">
            <a:solidFill>
              <a:srgbClr val="B2EC0A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 Box 109"/>
          <p:cNvSpPr txBox="1"/>
          <p:nvPr/>
        </p:nvSpPr>
        <p:spPr>
          <a:xfrm>
            <a:off x="5085715" y="685165"/>
            <a:ext cx="160401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>
                <a:latin typeface="+mn-ea"/>
              </a:rPr>
              <a:t>eRekon &amp; LK</a:t>
            </a:r>
            <a:endParaRPr lang="x-none" altLang="en-US">
              <a:latin typeface="+mn-ea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502731" y="3017066"/>
            <a:ext cx="2121277" cy="902675"/>
            <a:chOff x="6443" y="4840"/>
            <a:chExt cx="2462" cy="1771"/>
          </a:xfrm>
        </p:grpSpPr>
        <p:pic>
          <p:nvPicPr>
            <p:cNvPr id="94" name="Picture 93" descr="1473234067_inode-directory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43" y="4840"/>
              <a:ext cx="509" cy="777"/>
            </a:xfrm>
            <a:prstGeom prst="rect">
              <a:avLst/>
            </a:prstGeom>
          </p:spPr>
        </p:pic>
        <p:sp>
          <p:nvSpPr>
            <p:cNvPr id="99" name="Text Box 32"/>
            <p:cNvSpPr txBox="1"/>
            <p:nvPr/>
          </p:nvSpPr>
          <p:spPr>
            <a:xfrm>
              <a:off x="6952" y="5108"/>
              <a:ext cx="1953" cy="1503"/>
            </a:xfrm>
            <a:prstGeom prst="rect">
              <a:avLst/>
            </a:prstGeom>
            <a:solidFill>
              <a:schemeClr val="bg1">
                <a:lumMod val="95000"/>
                <a:lumOff val="5000"/>
                <a:alpha val="4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 dirty="0" err="1" smtClean="0">
                  <a:latin typeface="Century Gothic" panose="020B0502020202020204" charset="0"/>
                </a:rPr>
                <a:t>Pengiriman</a:t>
              </a:r>
              <a:r>
                <a:rPr lang="en-US" altLang="en-US" sz="1400" dirty="0" smtClean="0">
                  <a:latin typeface="Century Gothic" panose="020B0502020202020204" charset="0"/>
                </a:rPr>
                <a:t> ADK </a:t>
              </a:r>
              <a:r>
                <a:rPr lang="en-US" altLang="en-US" sz="1400" dirty="0" err="1" smtClean="0">
                  <a:latin typeface="Century Gothic" panose="020B0502020202020204" charset="0"/>
                </a:rPr>
                <a:t>Jurnal</a:t>
              </a:r>
              <a:r>
                <a:rPr lang="en-US" altLang="en-US" sz="1400" dirty="0" smtClean="0">
                  <a:latin typeface="Century Gothic" panose="020B0502020202020204" charset="0"/>
                </a:rPr>
                <a:t> </a:t>
              </a:r>
              <a:r>
                <a:rPr lang="en-US" altLang="en-US" sz="1400" dirty="0" err="1" smtClean="0">
                  <a:latin typeface="Century Gothic" panose="020B0502020202020204" charset="0"/>
                </a:rPr>
                <a:t>dan</a:t>
              </a:r>
              <a:r>
                <a:rPr lang="en-US" altLang="en-US" sz="1400" dirty="0" smtClean="0">
                  <a:latin typeface="Century Gothic" panose="020B0502020202020204" charset="0"/>
                </a:rPr>
                <a:t> Data </a:t>
              </a:r>
              <a:r>
                <a:rPr lang="en-US" altLang="en-US" sz="1400" dirty="0" err="1" smtClean="0">
                  <a:latin typeface="Century Gothic" panose="020B0502020202020204" charset="0"/>
                </a:rPr>
                <a:t>Aset</a:t>
              </a:r>
              <a:endParaRPr lang="x-none" altLang="en-US" sz="1400">
                <a:latin typeface="Century Gothic" panose="020B050202020202020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5" y="247760"/>
            <a:ext cx="9404723" cy="761933"/>
          </a:xfrm>
        </p:spPr>
        <p:txBody>
          <a:bodyPr/>
          <a:lstStyle/>
          <a:p>
            <a:r>
              <a:rPr lang="en-US" sz="3600" b="1" dirty="0" err="1"/>
              <a:t>Pokok-pokok</a:t>
            </a:r>
            <a:r>
              <a:rPr lang="en-US" sz="3600" b="1" dirty="0"/>
              <a:t> </a:t>
            </a:r>
            <a:r>
              <a:rPr lang="en-US" sz="3600" b="1" dirty="0" err="1" smtClean="0"/>
              <a:t>Perubahan</a:t>
            </a:r>
            <a:r>
              <a:rPr lang="en-US" sz="3600" b="1" dirty="0" smtClean="0"/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e-Rekon&amp;LK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00B050"/>
                </a:solidFill>
              </a:rPr>
              <a:t>G2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510" y="1150222"/>
            <a:ext cx="10594428" cy="543976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e-Rekon&amp;LK</a:t>
            </a:r>
            <a:endParaRPr lang="en-US" dirty="0" smtClean="0"/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diperluas</a:t>
            </a:r>
            <a:r>
              <a:rPr lang="en-US" dirty="0" smtClean="0"/>
              <a:t> </a:t>
            </a:r>
            <a:r>
              <a:rPr lang="en-US" dirty="0" err="1" smtClean="0"/>
              <a:t>termasuk</a:t>
            </a:r>
            <a:r>
              <a:rPr lang="en-US" dirty="0" smtClean="0"/>
              <a:t> unit </a:t>
            </a: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pengelola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endParaRPr lang="en-US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Pengiriman</a:t>
            </a:r>
            <a:r>
              <a:rPr lang="en-US" dirty="0" smtClean="0"/>
              <a:t> ADK </a:t>
            </a:r>
            <a:r>
              <a:rPr lang="en-US" dirty="0"/>
              <a:t>BMN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600" dirty="0" err="1"/>
              <a:t>Pengiriman</a:t>
            </a:r>
            <a:r>
              <a:rPr lang="en-US" sz="1600" dirty="0"/>
              <a:t> ADK </a:t>
            </a:r>
            <a:r>
              <a:rPr lang="en-US" sz="1600" dirty="0" err="1"/>
              <a:t>menggunakan</a:t>
            </a:r>
            <a:r>
              <a:rPr lang="en-US" sz="1600" dirty="0"/>
              <a:t> </a:t>
            </a:r>
            <a:r>
              <a:rPr lang="en-US" sz="1600" dirty="0" err="1"/>
              <a:t>pendekatan</a:t>
            </a:r>
            <a:r>
              <a:rPr lang="en-US" sz="1600" dirty="0"/>
              <a:t> </a:t>
            </a:r>
            <a:r>
              <a:rPr lang="en-US" sz="1600" dirty="0" err="1"/>
              <a:t>sd</a:t>
            </a:r>
            <a:r>
              <a:rPr lang="en-US" sz="1600" dirty="0"/>
              <a:t> </a:t>
            </a:r>
            <a:r>
              <a:rPr lang="en-US" sz="1600" dirty="0" err="1"/>
              <a:t>periode</a:t>
            </a:r>
            <a:endParaRPr lang="en-US" sz="1600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600" dirty="0" err="1" smtClean="0"/>
              <a:t>Paramater</a:t>
            </a:r>
            <a:r>
              <a:rPr lang="en-US" sz="1600" dirty="0" smtClean="0"/>
              <a:t> </a:t>
            </a:r>
            <a:r>
              <a:rPr lang="en-US" sz="1600" dirty="0" err="1"/>
              <a:t>Periode</a:t>
            </a:r>
            <a:r>
              <a:rPr lang="en-US" sz="1600" dirty="0"/>
              <a:t> </a:t>
            </a:r>
            <a:r>
              <a:rPr lang="en-US" sz="1600" dirty="0" err="1"/>
              <a:t>Pengiriman</a:t>
            </a:r>
            <a:r>
              <a:rPr lang="en-US" sz="1600" dirty="0"/>
              <a:t> ADK </a:t>
            </a:r>
            <a:r>
              <a:rPr lang="en-US" sz="1600" dirty="0" err="1"/>
              <a:t>hanya</a:t>
            </a:r>
            <a:r>
              <a:rPr lang="en-US" sz="1600" dirty="0"/>
              <a:t> </a:t>
            </a:r>
            <a:r>
              <a:rPr lang="en-US" sz="1600" dirty="0" err="1" smtClean="0"/>
              <a:t>bulanan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hanya</a:t>
            </a:r>
            <a:r>
              <a:rPr lang="en-US" sz="1600" dirty="0" smtClean="0"/>
              <a:t> </a:t>
            </a:r>
            <a:r>
              <a:rPr lang="en-US" sz="1600" dirty="0" err="1" smtClean="0"/>
              <a:t>ke</a:t>
            </a:r>
            <a:r>
              <a:rPr lang="en-US" sz="1600" dirty="0" smtClean="0"/>
              <a:t> </a:t>
            </a:r>
            <a:r>
              <a:rPr lang="en-US" sz="1600" dirty="0" err="1" smtClean="0"/>
              <a:t>Aplikasi</a:t>
            </a:r>
            <a:r>
              <a:rPr lang="en-US" sz="1600" dirty="0" smtClean="0"/>
              <a:t> SAIBA</a:t>
            </a:r>
            <a:endParaRPr lang="en-US" sz="1600" dirty="0" smtClean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600" dirty="0" smtClean="0"/>
              <a:t>ADK GL </a:t>
            </a:r>
            <a:r>
              <a:rPr lang="en-US" sz="1600" dirty="0" err="1" smtClean="0"/>
              <a:t>dan</a:t>
            </a:r>
            <a:r>
              <a:rPr lang="en-US" sz="1600" dirty="0" smtClean="0"/>
              <a:t> BMN </a:t>
            </a:r>
            <a:r>
              <a:rPr lang="en-US" sz="1600" dirty="0" err="1" smtClean="0"/>
              <a:t>hasil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Aplikasi</a:t>
            </a:r>
            <a:r>
              <a:rPr lang="en-US" sz="1600" dirty="0" smtClean="0"/>
              <a:t> SAIBA </a:t>
            </a:r>
            <a:r>
              <a:rPr lang="en-US" sz="1600" dirty="0" err="1" smtClean="0"/>
              <a:t>secara</a:t>
            </a:r>
            <a:r>
              <a:rPr lang="en-US" sz="1600" dirty="0" smtClean="0"/>
              <a:t> </a:t>
            </a:r>
            <a:r>
              <a:rPr lang="en-US" sz="1600" dirty="0" err="1" smtClean="0"/>
              <a:t>bersama-sama</a:t>
            </a:r>
            <a:r>
              <a:rPr lang="en-US" sz="1600" dirty="0" smtClean="0"/>
              <a:t> </a:t>
            </a:r>
            <a:r>
              <a:rPr lang="en-US" sz="1600" dirty="0" err="1" smtClean="0"/>
              <a:t>diupload</a:t>
            </a:r>
            <a:r>
              <a:rPr lang="en-US" sz="1600" dirty="0" smtClean="0"/>
              <a:t> </a:t>
            </a:r>
            <a:r>
              <a:rPr lang="en-US" sz="1600" dirty="0" err="1"/>
              <a:t>ke</a:t>
            </a:r>
            <a:r>
              <a:rPr lang="en-US" sz="1600" dirty="0"/>
              <a:t> </a:t>
            </a:r>
            <a:r>
              <a:rPr lang="en-US" sz="1600" dirty="0" err="1"/>
              <a:t>e-rekon&amp;LK</a:t>
            </a:r>
            <a:r>
              <a:rPr lang="en-US" sz="1600" dirty="0"/>
              <a:t>. 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Saldo</a:t>
            </a:r>
            <a:r>
              <a:rPr lang="en-US" dirty="0" smtClean="0"/>
              <a:t> </a:t>
            </a:r>
            <a:r>
              <a:rPr lang="en-US" dirty="0" err="1"/>
              <a:t>Awal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600" dirty="0"/>
              <a:t>Data </a:t>
            </a:r>
            <a:r>
              <a:rPr lang="en-US" sz="1600" dirty="0" err="1"/>
              <a:t>Saldo</a:t>
            </a:r>
            <a:r>
              <a:rPr lang="en-US" sz="1600" dirty="0"/>
              <a:t> </a:t>
            </a:r>
            <a:r>
              <a:rPr lang="en-US" sz="1600" dirty="0" err="1"/>
              <a:t>Awal</a:t>
            </a:r>
            <a:r>
              <a:rPr lang="en-US" sz="1600" dirty="0"/>
              <a:t> </a:t>
            </a:r>
            <a:r>
              <a:rPr lang="en-US" sz="1600" dirty="0" err="1"/>
              <a:t>didasarkan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data SIMAK BMN level </a:t>
            </a:r>
            <a:r>
              <a:rPr lang="en-US" sz="1600" dirty="0" err="1"/>
              <a:t>satker</a:t>
            </a:r>
            <a:r>
              <a:rPr lang="en-US" sz="1600" dirty="0"/>
              <a:t> yang </a:t>
            </a:r>
            <a:r>
              <a:rPr lang="en-US" sz="1600" dirty="0" err="1"/>
              <a:t>kemudian</a:t>
            </a:r>
            <a:r>
              <a:rPr lang="en-US" sz="1600" dirty="0"/>
              <a:t> di-</a:t>
            </a:r>
            <a:r>
              <a:rPr lang="en-US" sz="1600" i="1" dirty="0"/>
              <a:t>crosscheck </a:t>
            </a:r>
            <a:r>
              <a:rPr lang="en-US" sz="1600" dirty="0"/>
              <a:t> dengan data </a:t>
            </a:r>
            <a:r>
              <a:rPr lang="en-US" sz="1600" dirty="0" err="1" smtClean="0"/>
              <a:t>Neraca</a:t>
            </a:r>
            <a:r>
              <a:rPr lang="en-US" sz="1600" dirty="0" smtClean="0"/>
              <a:t> </a:t>
            </a:r>
            <a:r>
              <a:rPr lang="en-US" sz="1600" dirty="0" err="1" smtClean="0"/>
              <a:t>Satker</a:t>
            </a:r>
            <a:r>
              <a:rPr lang="en-US" sz="1600" dirty="0" smtClean="0"/>
              <a:t> </a:t>
            </a:r>
            <a:r>
              <a:rPr lang="en-US" sz="1600" dirty="0" err="1" smtClean="0"/>
              <a:t>e-rekon&amp;LK</a:t>
            </a:r>
            <a:endParaRPr lang="en-US" sz="1600" i="1" dirty="0"/>
          </a:p>
          <a:p>
            <a:pPr marL="342900" lvl="1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dirty="0" err="1"/>
              <a:t>Periode</a:t>
            </a:r>
            <a:r>
              <a:rPr lang="en-US" sz="2000" dirty="0"/>
              <a:t> </a:t>
            </a:r>
            <a:r>
              <a:rPr lang="en-US" sz="2000" dirty="0" err="1"/>
              <a:t>Pelaporan</a:t>
            </a:r>
            <a:r>
              <a:rPr lang="en-US" sz="2000" dirty="0"/>
              <a:t> SIMAK </a:t>
            </a:r>
            <a:r>
              <a:rPr lang="id-ID" sz="2000" dirty="0"/>
              <a:t>BMN</a:t>
            </a:r>
            <a:endParaRPr lang="en-US" dirty="0"/>
          </a:p>
          <a:p>
            <a:pPr marL="742950" lvl="2" indent="-342900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Parameter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pelaporan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 </a:t>
            </a:r>
            <a:r>
              <a:rPr lang="en-US" dirty="0" err="1"/>
              <a:t>bulanan</a:t>
            </a:r>
            <a:endParaRPr lang="en-US" dirty="0"/>
          </a:p>
          <a:p>
            <a:pPr marL="742950" lvl="2" indent="-342900">
              <a:lnSpc>
                <a:spcPct val="110000"/>
              </a:lnSpc>
              <a:spcBef>
                <a:spcPts val="600"/>
              </a:spcBef>
            </a:pP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semesteran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 </a:t>
            </a:r>
            <a:r>
              <a:rPr lang="en-US" dirty="0" err="1"/>
              <a:t>bulan</a:t>
            </a:r>
            <a:r>
              <a:rPr lang="en-US" dirty="0"/>
              <a:t> 6 </a:t>
            </a:r>
            <a:r>
              <a:rPr lang="en-US" dirty="0" err="1"/>
              <a:t>atau</a:t>
            </a:r>
            <a:r>
              <a:rPr lang="en-US" dirty="0"/>
              <a:t> 12</a:t>
            </a:r>
            <a:endParaRPr lang="en-US" i="1" dirty="0"/>
          </a:p>
          <a:p>
            <a:pPr marL="342900" lvl="1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dirty="0" err="1" smtClean="0"/>
              <a:t>Mekanisme</a:t>
            </a:r>
            <a:r>
              <a:rPr lang="en-US" sz="2000" dirty="0" smtClean="0"/>
              <a:t> </a:t>
            </a:r>
            <a:r>
              <a:rPr lang="en-US" sz="2000" dirty="0" err="1" smtClean="0"/>
              <a:t>Rekonsiliasi</a:t>
            </a:r>
            <a:r>
              <a:rPr lang="en-US" sz="2000" dirty="0" smtClean="0"/>
              <a:t> BMN</a:t>
            </a:r>
            <a:endParaRPr lang="en-US" sz="2000" dirty="0" smtClean="0"/>
          </a:p>
          <a:p>
            <a:pPr marL="742950" lvl="2" indent="-342900">
              <a:lnSpc>
                <a:spcPct val="110000"/>
              </a:lnSpc>
              <a:spcBef>
                <a:spcPts val="600"/>
              </a:spcBef>
            </a:pPr>
            <a:r>
              <a:rPr lang="en-US" dirty="0" err="1" smtClean="0"/>
              <a:t>Rekonsiliasi</a:t>
            </a:r>
            <a:r>
              <a:rPr lang="en-US" dirty="0" smtClean="0"/>
              <a:t> internal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e-Rekon&amp;LK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internal KL </a:t>
            </a:r>
            <a:r>
              <a:rPr lang="en-US" dirty="0" err="1" smtClean="0"/>
              <a:t>maupun</a:t>
            </a:r>
            <a:r>
              <a:rPr lang="en-US" dirty="0" smtClean="0"/>
              <a:t> BUN</a:t>
            </a:r>
            <a:endParaRPr lang="en-US" dirty="0" smtClean="0"/>
          </a:p>
          <a:p>
            <a:pPr marL="342900" lvl="1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dirty="0" err="1" smtClean="0"/>
              <a:t>Sinkronisasi</a:t>
            </a:r>
            <a:r>
              <a:rPr lang="en-US" sz="2000" dirty="0" smtClean="0"/>
              <a:t> </a:t>
            </a:r>
            <a:r>
              <a:rPr lang="en-US" sz="2000" dirty="0"/>
              <a:t>data dengan </a:t>
            </a:r>
            <a:r>
              <a:rPr lang="en-US" sz="2000" dirty="0" smtClean="0"/>
              <a:t>SIMAN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44" y="247760"/>
            <a:ext cx="10588115" cy="761933"/>
          </a:xfrm>
        </p:spPr>
        <p:txBody>
          <a:bodyPr/>
          <a:lstStyle/>
          <a:p>
            <a:r>
              <a:rPr lang="en-US" sz="3600" b="1" dirty="0" err="1" smtClean="0"/>
              <a:t>Fitur-fitur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e-Rekon&amp;LK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G2 </a:t>
            </a:r>
            <a:r>
              <a:rPr lang="en-US" sz="2400" b="1" dirty="0" err="1" smtClean="0">
                <a:solidFill>
                  <a:schemeClr val="tx1"/>
                </a:solidFill>
              </a:rPr>
              <a:t>terkait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integrasi</a:t>
            </a:r>
            <a:r>
              <a:rPr lang="en-US" sz="2400" b="1" dirty="0" smtClean="0">
                <a:solidFill>
                  <a:schemeClr val="tx1"/>
                </a:solidFill>
              </a:rPr>
              <a:t> BMN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33" y="1150222"/>
            <a:ext cx="11423175" cy="543976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800" dirty="0" err="1" smtClean="0"/>
              <a:t>Keseluruhan</a:t>
            </a:r>
            <a:r>
              <a:rPr lang="en-US" sz="2800" dirty="0" smtClean="0"/>
              <a:t> </a:t>
            </a:r>
            <a:r>
              <a:rPr lang="en-US" sz="2800" dirty="0" err="1" smtClean="0"/>
              <a:t>Fitur</a:t>
            </a:r>
            <a:r>
              <a:rPr lang="en-US" sz="2800" dirty="0" smtClean="0"/>
              <a:t> </a:t>
            </a:r>
            <a:r>
              <a:rPr lang="en-US" sz="2800" dirty="0" err="1" smtClean="0"/>
              <a:t>Pelaporan</a:t>
            </a:r>
            <a:r>
              <a:rPr lang="en-US" sz="2800" dirty="0" smtClean="0"/>
              <a:t> BMN </a:t>
            </a:r>
            <a:r>
              <a:rPr lang="en-US" dirty="0" err="1" smtClean="0"/>
              <a:t>sebagaimana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SIMAK BMN </a:t>
            </a:r>
            <a:r>
              <a:rPr lang="en-US" sz="2800" dirty="0"/>
              <a:t> </a:t>
            </a:r>
            <a:r>
              <a:rPr lang="en-US" sz="2200" dirty="0" smtClean="0"/>
              <a:t>dengan </a:t>
            </a:r>
            <a:r>
              <a:rPr lang="en-US" sz="2200" dirty="0" err="1" smtClean="0"/>
              <a:t>disertai</a:t>
            </a:r>
            <a:r>
              <a:rPr lang="en-US" sz="2200" dirty="0" smtClean="0"/>
              <a:t> </a:t>
            </a:r>
            <a:r>
              <a:rPr lang="en-US" sz="2800" dirty="0" err="1" smtClean="0"/>
              <a:t>fitur-fitur</a:t>
            </a:r>
            <a:r>
              <a:rPr lang="en-US" sz="2800" dirty="0" smtClean="0"/>
              <a:t> </a:t>
            </a:r>
            <a:r>
              <a:rPr lang="en-US" sz="2800" dirty="0" err="1" smtClean="0"/>
              <a:t>rincian</a:t>
            </a:r>
            <a:r>
              <a:rPr lang="en-US" sz="2800" dirty="0" smtClean="0"/>
              <a:t> </a:t>
            </a:r>
            <a:r>
              <a:rPr lang="en-US" sz="2800" dirty="0" err="1" smtClean="0"/>
              <a:t>laporan</a:t>
            </a:r>
            <a:r>
              <a:rPr lang="en-US" sz="2800" dirty="0" smtClean="0"/>
              <a:t> BMN</a:t>
            </a:r>
            <a:endParaRPr lang="en-US" sz="28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000" dirty="0" err="1"/>
              <a:t>Rekonsiliasi</a:t>
            </a:r>
            <a:r>
              <a:rPr lang="en-US" sz="3000" dirty="0"/>
              <a:t> </a:t>
            </a:r>
            <a:r>
              <a:rPr lang="en-US" sz="3000" dirty="0" smtClean="0"/>
              <a:t>internal</a:t>
            </a:r>
            <a:r>
              <a:rPr lang="en-US" sz="3500" dirty="0" smtClean="0"/>
              <a:t> :</a:t>
            </a:r>
            <a:r>
              <a:rPr lang="en-US" sz="4000" dirty="0" smtClean="0"/>
              <a:t> </a:t>
            </a:r>
            <a:r>
              <a:rPr lang="en-US" sz="2200" dirty="0" err="1" smtClean="0">
                <a:solidFill>
                  <a:schemeClr val="tx2"/>
                </a:solidFill>
              </a:rPr>
              <a:t>membandingkan</a:t>
            </a:r>
            <a:r>
              <a:rPr lang="en-US" sz="2200" dirty="0" smtClean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saldo</a:t>
            </a:r>
            <a:r>
              <a:rPr lang="en-US" sz="2200" dirty="0">
                <a:solidFill>
                  <a:schemeClr val="tx2"/>
                </a:solidFill>
              </a:rPr>
              <a:t> BMN </a:t>
            </a:r>
            <a:r>
              <a:rPr lang="en-US" sz="2200" dirty="0" err="1">
                <a:solidFill>
                  <a:schemeClr val="tx2"/>
                </a:solidFill>
              </a:rPr>
              <a:t>menurut</a:t>
            </a:r>
            <a:r>
              <a:rPr lang="en-US" sz="2200" dirty="0">
                <a:solidFill>
                  <a:schemeClr val="tx2"/>
                </a:solidFill>
              </a:rPr>
              <a:t> data BMN </a:t>
            </a:r>
            <a:r>
              <a:rPr lang="en-US" sz="2200" dirty="0" err="1">
                <a:solidFill>
                  <a:schemeClr val="tx2"/>
                </a:solidFill>
              </a:rPr>
              <a:t>dan</a:t>
            </a:r>
            <a:r>
              <a:rPr lang="en-US" sz="2200" dirty="0">
                <a:solidFill>
                  <a:schemeClr val="tx2"/>
                </a:solidFill>
              </a:rPr>
              <a:t> data </a:t>
            </a:r>
            <a:r>
              <a:rPr lang="en-US" sz="2200" dirty="0" err="1">
                <a:solidFill>
                  <a:schemeClr val="tx2"/>
                </a:solidFill>
              </a:rPr>
              <a:t>Buku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besar</a:t>
            </a:r>
            <a:r>
              <a:rPr lang="en-US" sz="2200" dirty="0">
                <a:solidFill>
                  <a:schemeClr val="tx2"/>
                </a:solidFill>
              </a:rPr>
              <a:t> SAIBA, (</a:t>
            </a:r>
            <a:r>
              <a:rPr lang="en-US" sz="2200" dirty="0" err="1">
                <a:solidFill>
                  <a:schemeClr val="tx2"/>
                </a:solidFill>
              </a:rPr>
              <a:t>Korelasi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antara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belanja</a:t>
            </a:r>
            <a:r>
              <a:rPr lang="en-US" sz="2200" dirty="0">
                <a:solidFill>
                  <a:schemeClr val="tx2"/>
                </a:solidFill>
              </a:rPr>
              <a:t> dengan </a:t>
            </a:r>
            <a:r>
              <a:rPr lang="en-US" sz="2200" dirty="0" err="1">
                <a:solidFill>
                  <a:schemeClr val="tx2"/>
                </a:solidFill>
              </a:rPr>
              <a:t>kapitalisasi</a:t>
            </a:r>
            <a:r>
              <a:rPr lang="en-US" sz="2200" dirty="0">
                <a:solidFill>
                  <a:schemeClr val="tx2"/>
                </a:solidFill>
              </a:rPr>
              <a:t> BMN, </a:t>
            </a:r>
            <a:r>
              <a:rPr lang="en-US" sz="2200" dirty="0" err="1">
                <a:solidFill>
                  <a:schemeClr val="tx2"/>
                </a:solidFill>
              </a:rPr>
              <a:t>Korelasi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antara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belanja</a:t>
            </a:r>
            <a:r>
              <a:rPr lang="en-US" sz="2200" dirty="0">
                <a:solidFill>
                  <a:schemeClr val="tx2"/>
                </a:solidFill>
              </a:rPr>
              <a:t> dengan total </a:t>
            </a:r>
            <a:r>
              <a:rPr lang="en-US" sz="2200" dirty="0" err="1">
                <a:solidFill>
                  <a:schemeClr val="tx2"/>
                </a:solidFill>
              </a:rPr>
              <a:t>pencatatan</a:t>
            </a:r>
            <a:r>
              <a:rPr lang="en-US" sz="2200" dirty="0">
                <a:solidFill>
                  <a:schemeClr val="tx2"/>
                </a:solidFill>
              </a:rPr>
              <a:t> BMN </a:t>
            </a:r>
            <a:r>
              <a:rPr lang="en-US" sz="2200" dirty="0" err="1">
                <a:solidFill>
                  <a:schemeClr val="tx2"/>
                </a:solidFill>
              </a:rPr>
              <a:t>dalam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tahap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pengembangan</a:t>
            </a:r>
            <a:r>
              <a:rPr lang="en-US" sz="2200" dirty="0">
                <a:solidFill>
                  <a:schemeClr val="tx2"/>
                </a:solidFill>
              </a:rPr>
              <a:t>)</a:t>
            </a:r>
            <a:endParaRPr lang="en-US" sz="28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smtClean="0"/>
              <a:t>Monitoring : </a:t>
            </a:r>
            <a:r>
              <a:rPr lang="en-US" dirty="0" smtClean="0"/>
              <a:t>Monitoring info </a:t>
            </a:r>
            <a:r>
              <a:rPr lang="en-US" dirty="0" err="1" smtClean="0"/>
              <a:t>grafis</a:t>
            </a:r>
            <a:r>
              <a:rPr lang="en-US" dirty="0" smtClean="0"/>
              <a:t>, proses </a:t>
            </a:r>
            <a:r>
              <a:rPr lang="en-US" dirty="0" err="1" smtClean="0"/>
              <a:t>dan</a:t>
            </a:r>
            <a:r>
              <a:rPr lang="en-US" dirty="0" smtClean="0"/>
              <a:t> status upload ADK, </a:t>
            </a:r>
            <a:r>
              <a:rPr lang="en-US" dirty="0" err="1" smtClean="0"/>
              <a:t>rekonsiliasi</a:t>
            </a:r>
            <a:r>
              <a:rPr lang="en-US" dirty="0" smtClean="0"/>
              <a:t> internal</a:t>
            </a:r>
            <a:endParaRPr lang="en-US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3200" dirty="0" err="1" smtClean="0"/>
              <a:t>Validasi</a:t>
            </a:r>
            <a:r>
              <a:rPr lang="en-US" sz="3200" dirty="0" smtClean="0"/>
              <a:t> Internal BMN</a:t>
            </a:r>
            <a:r>
              <a:rPr lang="en-US" sz="2800" dirty="0" smtClean="0"/>
              <a:t>: </a:t>
            </a:r>
            <a:r>
              <a:rPr lang="en-US" b="1" dirty="0" err="1" smtClean="0"/>
              <a:t>Nilai</a:t>
            </a:r>
            <a:r>
              <a:rPr lang="en-US" b="1" dirty="0" smtClean="0"/>
              <a:t> </a:t>
            </a:r>
            <a:r>
              <a:rPr lang="en-US" b="1" dirty="0" err="1" smtClean="0"/>
              <a:t>Perolehan</a:t>
            </a:r>
            <a:r>
              <a:rPr lang="en-US" b="1" dirty="0" smtClean="0"/>
              <a:t>, </a:t>
            </a:r>
            <a:r>
              <a:rPr lang="en-US" b="1" dirty="0" err="1" smtClean="0"/>
              <a:t>Nilai</a:t>
            </a:r>
            <a:r>
              <a:rPr lang="en-US" b="1" dirty="0" smtClean="0"/>
              <a:t> </a:t>
            </a:r>
            <a:r>
              <a:rPr lang="en-US" b="1" dirty="0" err="1" smtClean="0"/>
              <a:t>Buku</a:t>
            </a:r>
            <a:r>
              <a:rPr lang="en-US" b="1" dirty="0" smtClean="0"/>
              <a:t>, </a:t>
            </a:r>
            <a:r>
              <a:rPr lang="en-US" dirty="0" smtClean="0"/>
              <a:t>Flag SAP,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,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, </a:t>
            </a:r>
            <a:r>
              <a:rPr lang="en-US" dirty="0" err="1" smtClean="0"/>
              <a:t>Kuantitas</a:t>
            </a:r>
            <a:r>
              <a:rPr lang="en-US" dirty="0" smtClean="0"/>
              <a:t>,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, </a:t>
            </a:r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 </a:t>
            </a:r>
            <a:r>
              <a:rPr lang="en-US" dirty="0" err="1" smtClean="0"/>
              <a:t>Fitur</a:t>
            </a:r>
            <a:r>
              <a:rPr lang="en-US" dirty="0" smtClean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dikembangkan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800" dirty="0" err="1" smtClean="0"/>
              <a:t>Operasional</a:t>
            </a:r>
            <a:r>
              <a:rPr lang="en-US" sz="2800" dirty="0" smtClean="0"/>
              <a:t> </a:t>
            </a:r>
            <a:r>
              <a:rPr lang="en-US" sz="2800" dirty="0"/>
              <a:t>: </a:t>
            </a:r>
            <a:r>
              <a:rPr lang="en-US" dirty="0"/>
              <a:t>upload data </a:t>
            </a:r>
            <a:r>
              <a:rPr lang="en-US" dirty="0" err="1"/>
              <a:t>saldo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mutasi</a:t>
            </a:r>
            <a:r>
              <a:rPr lang="en-US" dirty="0"/>
              <a:t> TAB (</a:t>
            </a:r>
            <a:r>
              <a:rPr lang="en-US" dirty="0" err="1"/>
              <a:t>bersama</a:t>
            </a:r>
            <a:r>
              <a:rPr lang="en-US" dirty="0"/>
              <a:t> dengan ADK SAIBA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7085</Words>
  <Application>WPS Presentation</Application>
  <PresentationFormat>Widescreen</PresentationFormat>
  <Paragraphs>280</Paragraphs>
  <Slides>16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SimSun</vt:lpstr>
      <vt:lpstr>Wingdings</vt:lpstr>
      <vt:lpstr>Wingdings 3</vt:lpstr>
      <vt:lpstr>Century Gothic</vt:lpstr>
      <vt:lpstr>Calibri</vt:lpstr>
      <vt:lpstr>Microsoft YaHei</vt:lpstr>
      <vt:lpstr/>
      <vt:lpstr>Arial Unicode MS</vt:lpstr>
      <vt:lpstr>Calibri Light</vt:lpstr>
      <vt:lpstr>IDAutomationHC39M</vt:lpstr>
      <vt:lpstr>Ion</vt:lpstr>
      <vt:lpstr>PowerPoint 演示文稿</vt:lpstr>
      <vt:lpstr>Topik</vt:lpstr>
      <vt:lpstr>Sekilas Tentang e-Rekon&amp;LK G2     </vt:lpstr>
      <vt:lpstr>Latar Belakang  Integrasi BMN ke dalam e-Rekon&amp;LK G2</vt:lpstr>
      <vt:lpstr>PowerPoint 演示文稿</vt:lpstr>
      <vt:lpstr>SIMAK BMN dalam e-Rekon&amp;LK G2</vt:lpstr>
      <vt:lpstr>Pengguna E-Rekon&amp;LK G2</vt:lpstr>
      <vt:lpstr>Pokok-pokok Perubahan e-Rekon&amp;LK G2</vt:lpstr>
      <vt:lpstr>Fitur-fitur e-Rekon&amp;LK G2 terkait integrasi BMN</vt:lpstr>
      <vt:lpstr>Langkah-langkah Implementasi e-Rekon&amp;LK G2</vt:lpstr>
      <vt:lpstr>Hal yang perlu diperhatikan pada e-Rekon&amp;LK G2</vt:lpstr>
      <vt:lpstr>Hal yang perlu dipersiapkan pada e-Rekon&amp;LK G2</vt:lpstr>
      <vt:lpstr>Proses Verifikasi hasil Upload pada e-Rekon&amp;LK G2</vt:lpstr>
      <vt:lpstr>Peran Unit Konsolidator pada e-Rekon&amp;LK G2</vt:lpstr>
      <vt:lpstr>Monitoring TKTM pada e-Rekon&amp;LK G2 </vt:lpstr>
      <vt:lpstr>Monitoring TKTM pada e-Rekon&amp;LK G2 </vt:lpstr>
    </vt:vector>
  </TitlesOfParts>
  <Company>DSITP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Budi Prasetyo</dc:creator>
  <cp:lastModifiedBy>RZIRWANSYAH</cp:lastModifiedBy>
  <cp:revision>631</cp:revision>
  <dcterms:created xsi:type="dcterms:W3CDTF">2016-11-14T03:10:00Z</dcterms:created>
  <dcterms:modified xsi:type="dcterms:W3CDTF">2018-05-15T03:05:32Z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