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Inter" panose="020B0604020202020204" charset="0"/>
      <p:regular r:id="rId13"/>
      <p:bold r:id="rId14"/>
      <p:italic r:id="rId15"/>
      <p:boldItalic r:id="rId16"/>
    </p:embeddedFont>
    <p:embeddedFont>
      <p:font typeface="Montserrat" pitchFamily="2" charset="0"/>
      <p:regular r:id="rId17"/>
      <p:bold r:id="rId18"/>
      <p:italic r:id="rId19"/>
      <p:boldItalic r:id="rId20"/>
    </p:embeddedFont>
    <p:embeddedFont>
      <p:font typeface="Open Sans ExtraBold" panose="020B0906030804020204" pitchFamily="34" charset="0"/>
      <p:bold r:id="rId21"/>
      <p:boldItalic r:id="rId22"/>
    </p:embeddedFont>
    <p:embeddedFont>
      <p:font typeface="Roboto Slab" pitchFamily="2" charset="0"/>
      <p:regular r:id="rId23"/>
      <p:bold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  <p:embeddedFont>
      <p:font typeface="Varela Round" panose="00000500000000000000" pitchFamily="2" charset="-79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hQT90B9gdKkLO0cwhJFBlOQyjM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42" y="53"/>
      </p:cViewPr>
      <p:guideLst>
        <p:guide orient="horz" pos="21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437" name="Google Shape;4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6"/>
          <p:cNvSpPr txBox="1">
            <a:spLocks noGrp="1"/>
          </p:cNvSpPr>
          <p:nvPr>
            <p:ph type="title"/>
          </p:nvPr>
        </p:nvSpPr>
        <p:spPr>
          <a:xfrm>
            <a:off x="457201" y="273051"/>
            <a:ext cx="300831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3575051" y="273051"/>
            <a:ext cx="5111750" cy="5853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body" idx="2"/>
          </p:nvPr>
        </p:nvSpPr>
        <p:spPr>
          <a:xfrm>
            <a:off x="457201" y="1435100"/>
            <a:ext cx="3008314" cy="469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>
            <a:spLocks noGrp="1"/>
          </p:cNvSpPr>
          <p:nvPr>
            <p:ph type="pic" idx="2"/>
          </p:nvPr>
        </p:nvSpPr>
        <p:spPr>
          <a:xfrm>
            <a:off x="1792288" y="612776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27"/>
          <p:cNvSpPr txBox="1">
            <a:spLocks noGrp="1"/>
          </p:cNvSpPr>
          <p:nvPr>
            <p:ph type="body" idx="1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4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9"/>
          <p:cNvSpPr txBox="1">
            <a:spLocks noGrp="1"/>
          </p:cNvSpPr>
          <p:nvPr>
            <p:ph type="title"/>
          </p:nvPr>
        </p:nvSpPr>
        <p:spPr>
          <a:xfrm rot="5400000">
            <a:off x="4732337" y="2171702"/>
            <a:ext cx="5851526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2"/>
            <a:ext cx="5851526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9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0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body" idx="2"/>
          </p:nvPr>
        </p:nvSpPr>
        <p:spPr>
          <a:xfrm>
            <a:off x="457200" y="2174876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3"/>
          </p:nvPr>
        </p:nvSpPr>
        <p:spPr>
          <a:xfrm>
            <a:off x="4645026" y="1535113"/>
            <a:ext cx="4041776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4"/>
          </p:nvPr>
        </p:nvSpPr>
        <p:spPr>
          <a:xfrm>
            <a:off x="4645026" y="2174876"/>
            <a:ext cx="4041776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pn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11" Type="http://schemas.openxmlformats.org/officeDocument/2006/relationships/image" Target="../media/image15.pn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/>
          <p:nvPr/>
        </p:nvSpPr>
        <p:spPr>
          <a:xfrm>
            <a:off x="0" y="0"/>
            <a:ext cx="18288000" cy="5143500"/>
          </a:xfrm>
          <a:custGeom>
            <a:avLst/>
            <a:gdLst/>
            <a:ahLst/>
            <a:cxnLst/>
            <a:rect l="l" t="t" r="r" b="b"/>
            <a:pathLst>
              <a:path w="18288000" h="5143500" extrusionOk="0">
                <a:moveTo>
                  <a:pt x="0" y="0"/>
                </a:moveTo>
                <a:lnTo>
                  <a:pt x="18288000" y="0"/>
                </a:lnTo>
                <a:lnTo>
                  <a:pt x="18288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68444" b="-68444"/>
            </a:stretch>
          </a:blipFill>
          <a:ln>
            <a:noFill/>
          </a:ln>
        </p:spPr>
        <p:txBody>
          <a:bodyPr/>
          <a:lstStyle/>
          <a:p>
            <a:endParaRPr lang="en-ID"/>
          </a:p>
        </p:txBody>
      </p:sp>
      <p:grpSp>
        <p:nvGrpSpPr>
          <p:cNvPr id="94" name="Google Shape;94;p1"/>
          <p:cNvGrpSpPr/>
          <p:nvPr/>
        </p:nvGrpSpPr>
        <p:grpSpPr>
          <a:xfrm>
            <a:off x="-188217" y="9113639"/>
            <a:ext cx="18476218" cy="1173361"/>
            <a:chOff x="0" y="-38100"/>
            <a:chExt cx="4866164" cy="309033"/>
          </a:xfrm>
        </p:grpSpPr>
        <p:sp>
          <p:nvSpPr>
            <p:cNvPr id="95" name="Google Shape;95;p1"/>
            <p:cNvSpPr/>
            <p:nvPr/>
          </p:nvSpPr>
          <p:spPr>
            <a:xfrm>
              <a:off x="0" y="0"/>
              <a:ext cx="4866164" cy="270933"/>
            </a:xfrm>
            <a:custGeom>
              <a:avLst/>
              <a:gdLst/>
              <a:ahLst/>
              <a:cxnLst/>
              <a:rect l="l" t="t" r="r" b="b"/>
              <a:pathLst>
                <a:path w="4866164" h="270933" extrusionOk="0">
                  <a:moveTo>
                    <a:pt x="0" y="0"/>
                  </a:moveTo>
                  <a:lnTo>
                    <a:pt x="4866164" y="0"/>
                  </a:lnTo>
                  <a:lnTo>
                    <a:pt x="4866164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96" name="Google Shape;96;p1"/>
            <p:cNvSpPr txBox="1"/>
            <p:nvPr/>
          </p:nvSpPr>
          <p:spPr>
            <a:xfrm>
              <a:off x="0" y="-38100"/>
              <a:ext cx="4866164" cy="3090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" name="Google Shape;97;p1"/>
          <p:cNvGrpSpPr/>
          <p:nvPr/>
        </p:nvGrpSpPr>
        <p:grpSpPr>
          <a:xfrm>
            <a:off x="2596109" y="2445895"/>
            <a:ext cx="13343754" cy="5250549"/>
            <a:chOff x="0" y="-38100"/>
            <a:chExt cx="3514404" cy="1382860"/>
          </a:xfrm>
        </p:grpSpPr>
        <p:sp>
          <p:nvSpPr>
            <p:cNvPr id="98" name="Google Shape;98;p1"/>
            <p:cNvSpPr/>
            <p:nvPr/>
          </p:nvSpPr>
          <p:spPr>
            <a:xfrm>
              <a:off x="0" y="0"/>
              <a:ext cx="3514404" cy="1344760"/>
            </a:xfrm>
            <a:custGeom>
              <a:avLst/>
              <a:gdLst/>
              <a:ahLst/>
              <a:cxnLst/>
              <a:rect l="l" t="t" r="r" b="b"/>
              <a:pathLst>
                <a:path w="3514404" h="1344760" extrusionOk="0">
                  <a:moveTo>
                    <a:pt x="0" y="0"/>
                  </a:moveTo>
                  <a:lnTo>
                    <a:pt x="3514404" y="0"/>
                  </a:lnTo>
                  <a:lnTo>
                    <a:pt x="3514404" y="1344760"/>
                  </a:lnTo>
                  <a:lnTo>
                    <a:pt x="0" y="1344760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99" name="Google Shape;99;p1"/>
            <p:cNvSpPr txBox="1"/>
            <p:nvPr/>
          </p:nvSpPr>
          <p:spPr>
            <a:xfrm>
              <a:off x="0" y="-38100"/>
              <a:ext cx="3514404" cy="13828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0" name="Google Shape;100;p1"/>
          <p:cNvSpPr txBox="1"/>
          <p:nvPr/>
        </p:nvSpPr>
        <p:spPr>
          <a:xfrm>
            <a:off x="3539063" y="4077193"/>
            <a:ext cx="11457842" cy="2034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54" b="1" i="0" u="none" strike="noStrike" cap="none">
                <a:solidFill>
                  <a:srgbClr val="FDFDFD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E-PURCHASING KATALOG</a:t>
            </a:r>
            <a:endParaRPr/>
          </a:p>
          <a:p>
            <a:pPr marL="0" marR="0" lvl="0" indent="0" algn="ctr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54" b="1" i="0" u="none" strike="noStrike" cap="none">
                <a:solidFill>
                  <a:srgbClr val="FDFDFD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KATALOG ELEKTRONIK VERSI 6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9" name="Google Shape;439;p10"/>
          <p:cNvGrpSpPr/>
          <p:nvPr/>
        </p:nvGrpSpPr>
        <p:grpSpPr>
          <a:xfrm>
            <a:off x="11353601" y="2163448"/>
            <a:ext cx="4686300" cy="4502150"/>
            <a:chOff x="5676800" y="1081724"/>
            <a:chExt cx="2343150" cy="2251075"/>
          </a:xfrm>
        </p:grpSpPr>
        <p:sp>
          <p:nvSpPr>
            <p:cNvPr id="440" name="Google Shape;440;p10"/>
            <p:cNvSpPr/>
            <p:nvPr/>
          </p:nvSpPr>
          <p:spPr>
            <a:xfrm>
              <a:off x="5676800" y="1081724"/>
              <a:ext cx="2343150" cy="2251075"/>
            </a:xfrm>
            <a:custGeom>
              <a:avLst/>
              <a:gdLst/>
              <a:ahLst/>
              <a:cxnLst/>
              <a:rect l="l" t="t" r="r" b="b"/>
              <a:pathLst>
                <a:path w="2343150" h="2251075" extrusionOk="0">
                  <a:moveTo>
                    <a:pt x="0" y="375157"/>
                  </a:moveTo>
                  <a:lnTo>
                    <a:pt x="2923" y="328098"/>
                  </a:lnTo>
                  <a:lnTo>
                    <a:pt x="11457" y="282783"/>
                  </a:lnTo>
                  <a:lnTo>
                    <a:pt x="25252" y="239565"/>
                  </a:lnTo>
                  <a:lnTo>
                    <a:pt x="43955" y="198794"/>
                  </a:lnTo>
                  <a:lnTo>
                    <a:pt x="67215" y="160821"/>
                  </a:lnTo>
                  <a:lnTo>
                    <a:pt x="94681" y="126000"/>
                  </a:lnTo>
                  <a:lnTo>
                    <a:pt x="126000" y="94681"/>
                  </a:lnTo>
                  <a:lnTo>
                    <a:pt x="160821" y="67215"/>
                  </a:lnTo>
                  <a:lnTo>
                    <a:pt x="198794" y="43955"/>
                  </a:lnTo>
                  <a:lnTo>
                    <a:pt x="239565" y="25252"/>
                  </a:lnTo>
                  <a:lnTo>
                    <a:pt x="282783" y="11457"/>
                  </a:lnTo>
                  <a:lnTo>
                    <a:pt x="328098" y="2923"/>
                  </a:lnTo>
                  <a:lnTo>
                    <a:pt x="375157" y="0"/>
                  </a:lnTo>
                  <a:lnTo>
                    <a:pt x="1967542" y="0"/>
                  </a:lnTo>
                  <a:lnTo>
                    <a:pt x="2016854" y="3253"/>
                  </a:lnTo>
                  <a:lnTo>
                    <a:pt x="2064904" y="12853"/>
                  </a:lnTo>
                  <a:lnTo>
                    <a:pt x="2111109" y="28557"/>
                  </a:lnTo>
                  <a:lnTo>
                    <a:pt x="2154884" y="50124"/>
                  </a:lnTo>
                  <a:lnTo>
                    <a:pt x="2195649" y="77312"/>
                  </a:lnTo>
                  <a:lnTo>
                    <a:pt x="2232818" y="109881"/>
                  </a:lnTo>
                  <a:lnTo>
                    <a:pt x="2265387" y="147050"/>
                  </a:lnTo>
                  <a:lnTo>
                    <a:pt x="2292575" y="187815"/>
                  </a:lnTo>
                  <a:lnTo>
                    <a:pt x="2314142" y="231590"/>
                  </a:lnTo>
                  <a:lnTo>
                    <a:pt x="2329846" y="277795"/>
                  </a:lnTo>
                  <a:lnTo>
                    <a:pt x="2339446" y="325845"/>
                  </a:lnTo>
                  <a:lnTo>
                    <a:pt x="2342699" y="375157"/>
                  </a:lnTo>
                  <a:lnTo>
                    <a:pt x="2342699" y="1875742"/>
                  </a:lnTo>
                  <a:lnTo>
                    <a:pt x="2339776" y="1922801"/>
                  </a:lnTo>
                  <a:lnTo>
                    <a:pt x="2331242" y="1968116"/>
                  </a:lnTo>
                  <a:lnTo>
                    <a:pt x="2317447" y="2011334"/>
                  </a:lnTo>
                  <a:lnTo>
                    <a:pt x="2298744" y="2052105"/>
                  </a:lnTo>
                  <a:lnTo>
                    <a:pt x="2275484" y="2090078"/>
                  </a:lnTo>
                  <a:lnTo>
                    <a:pt x="2248018" y="2124899"/>
                  </a:lnTo>
                  <a:lnTo>
                    <a:pt x="2216699" y="2156218"/>
                  </a:lnTo>
                  <a:lnTo>
                    <a:pt x="2181877" y="2183684"/>
                  </a:lnTo>
                  <a:lnTo>
                    <a:pt x="2143905" y="2206944"/>
                  </a:lnTo>
                  <a:lnTo>
                    <a:pt x="2103134" y="2225647"/>
                  </a:lnTo>
                  <a:lnTo>
                    <a:pt x="2059915" y="2239442"/>
                  </a:lnTo>
                  <a:lnTo>
                    <a:pt x="2014601" y="2247976"/>
                  </a:lnTo>
                  <a:lnTo>
                    <a:pt x="1967542" y="2250899"/>
                  </a:lnTo>
                  <a:lnTo>
                    <a:pt x="375157" y="2250899"/>
                  </a:lnTo>
                  <a:lnTo>
                    <a:pt x="328098" y="2247976"/>
                  </a:lnTo>
                  <a:lnTo>
                    <a:pt x="282783" y="2239442"/>
                  </a:lnTo>
                  <a:lnTo>
                    <a:pt x="239565" y="2225647"/>
                  </a:lnTo>
                  <a:lnTo>
                    <a:pt x="198794" y="2206944"/>
                  </a:lnTo>
                  <a:lnTo>
                    <a:pt x="160821" y="2183684"/>
                  </a:lnTo>
                  <a:lnTo>
                    <a:pt x="126000" y="2156218"/>
                  </a:lnTo>
                  <a:lnTo>
                    <a:pt x="94681" y="2124899"/>
                  </a:lnTo>
                  <a:lnTo>
                    <a:pt x="67215" y="2090078"/>
                  </a:lnTo>
                  <a:lnTo>
                    <a:pt x="43955" y="2052105"/>
                  </a:lnTo>
                  <a:lnTo>
                    <a:pt x="25252" y="2011334"/>
                  </a:lnTo>
                  <a:lnTo>
                    <a:pt x="11457" y="1968116"/>
                  </a:lnTo>
                  <a:lnTo>
                    <a:pt x="2923" y="1922801"/>
                  </a:lnTo>
                  <a:lnTo>
                    <a:pt x="0" y="1875742"/>
                  </a:lnTo>
                  <a:lnTo>
                    <a:pt x="0" y="375157"/>
                  </a:lnTo>
                  <a:close/>
                </a:path>
              </a:pathLst>
            </a:custGeom>
            <a:noFill/>
            <a:ln w="2855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0"/>
            <p:cNvSpPr/>
            <p:nvPr/>
          </p:nvSpPr>
          <p:spPr>
            <a:xfrm>
              <a:off x="5956013" y="2555872"/>
              <a:ext cx="802640" cy="412750"/>
            </a:xfrm>
            <a:custGeom>
              <a:avLst/>
              <a:gdLst/>
              <a:ahLst/>
              <a:cxnLst/>
              <a:rect l="l" t="t" r="r" b="b"/>
              <a:pathLst>
                <a:path w="802640" h="412750" extrusionOk="0">
                  <a:moveTo>
                    <a:pt x="733448" y="412499"/>
                  </a:moveTo>
                  <a:lnTo>
                    <a:pt x="68751" y="412499"/>
                  </a:lnTo>
                  <a:lnTo>
                    <a:pt x="41990" y="407097"/>
                  </a:lnTo>
                  <a:lnTo>
                    <a:pt x="20136" y="392363"/>
                  </a:lnTo>
                  <a:lnTo>
                    <a:pt x="5402" y="370509"/>
                  </a:lnTo>
                  <a:lnTo>
                    <a:pt x="0" y="343748"/>
                  </a:lnTo>
                  <a:lnTo>
                    <a:pt x="0" y="68751"/>
                  </a:lnTo>
                  <a:lnTo>
                    <a:pt x="5402" y="41990"/>
                  </a:lnTo>
                  <a:lnTo>
                    <a:pt x="20136" y="20136"/>
                  </a:lnTo>
                  <a:lnTo>
                    <a:pt x="41990" y="5402"/>
                  </a:lnTo>
                  <a:lnTo>
                    <a:pt x="68751" y="0"/>
                  </a:lnTo>
                  <a:lnTo>
                    <a:pt x="733448" y="0"/>
                  </a:lnTo>
                  <a:lnTo>
                    <a:pt x="771591" y="11550"/>
                  </a:lnTo>
                  <a:lnTo>
                    <a:pt x="796966" y="42441"/>
                  </a:lnTo>
                  <a:lnTo>
                    <a:pt x="802199" y="68751"/>
                  </a:lnTo>
                  <a:lnTo>
                    <a:pt x="802199" y="343748"/>
                  </a:lnTo>
                  <a:lnTo>
                    <a:pt x="796797" y="370509"/>
                  </a:lnTo>
                  <a:lnTo>
                    <a:pt x="782062" y="392363"/>
                  </a:lnTo>
                  <a:lnTo>
                    <a:pt x="760209" y="407097"/>
                  </a:lnTo>
                  <a:lnTo>
                    <a:pt x="733448" y="412499"/>
                  </a:lnTo>
                  <a:close/>
                </a:path>
              </a:pathLst>
            </a:custGeom>
            <a:solidFill>
              <a:srgbClr val="D9D1E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0"/>
            <p:cNvSpPr/>
            <p:nvPr/>
          </p:nvSpPr>
          <p:spPr>
            <a:xfrm>
              <a:off x="5956013" y="2555872"/>
              <a:ext cx="802640" cy="412750"/>
            </a:xfrm>
            <a:custGeom>
              <a:avLst/>
              <a:gdLst/>
              <a:ahLst/>
              <a:cxnLst/>
              <a:rect l="l" t="t" r="r" b="b"/>
              <a:pathLst>
                <a:path w="802640" h="412750" extrusionOk="0">
                  <a:moveTo>
                    <a:pt x="0" y="68751"/>
                  </a:moveTo>
                  <a:lnTo>
                    <a:pt x="5402" y="41990"/>
                  </a:lnTo>
                  <a:lnTo>
                    <a:pt x="20136" y="20136"/>
                  </a:lnTo>
                  <a:lnTo>
                    <a:pt x="41990" y="5402"/>
                  </a:lnTo>
                  <a:lnTo>
                    <a:pt x="68751" y="0"/>
                  </a:lnTo>
                  <a:lnTo>
                    <a:pt x="733448" y="0"/>
                  </a:lnTo>
                  <a:lnTo>
                    <a:pt x="771591" y="11550"/>
                  </a:lnTo>
                  <a:lnTo>
                    <a:pt x="796966" y="42441"/>
                  </a:lnTo>
                  <a:lnTo>
                    <a:pt x="802199" y="68751"/>
                  </a:lnTo>
                  <a:lnTo>
                    <a:pt x="802199" y="343748"/>
                  </a:lnTo>
                  <a:lnTo>
                    <a:pt x="796797" y="370509"/>
                  </a:lnTo>
                  <a:lnTo>
                    <a:pt x="782062" y="392363"/>
                  </a:lnTo>
                  <a:lnTo>
                    <a:pt x="760209" y="407097"/>
                  </a:lnTo>
                  <a:lnTo>
                    <a:pt x="733448" y="412499"/>
                  </a:lnTo>
                  <a:lnTo>
                    <a:pt x="68751" y="412499"/>
                  </a:lnTo>
                  <a:lnTo>
                    <a:pt x="41990" y="407097"/>
                  </a:lnTo>
                  <a:lnTo>
                    <a:pt x="20136" y="392363"/>
                  </a:lnTo>
                  <a:lnTo>
                    <a:pt x="5402" y="370509"/>
                  </a:lnTo>
                  <a:lnTo>
                    <a:pt x="0" y="343748"/>
                  </a:lnTo>
                  <a:lnTo>
                    <a:pt x="0" y="68751"/>
                  </a:lnTo>
                  <a:close/>
                </a:path>
              </a:pathLst>
            </a:custGeom>
            <a:noFill/>
            <a:ln w="9525" cap="flat" cmpd="sng">
              <a:solidFill>
                <a:srgbClr val="99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3" name="Google Shape;443;p10"/>
          <p:cNvSpPr txBox="1"/>
          <p:nvPr/>
        </p:nvSpPr>
        <p:spPr>
          <a:xfrm>
            <a:off x="7590650" y="8324475"/>
            <a:ext cx="10380300" cy="16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5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rebuchet MS"/>
              <a:buNone/>
            </a:pP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Notes</a:t>
            </a:r>
            <a:endParaRPr sz="16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80058" marR="0" lvl="0" indent="-349250" algn="l" rtl="0">
              <a:spcBef>
                <a:spcPts val="29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●"/>
            </a:pP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Metode LS (PMK 59)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Penyedia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menerbitkan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dan upload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faktur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pajak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; PPK upload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bukti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potong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pajak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dan input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nilai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PPh.</a:t>
            </a:r>
            <a:endParaRPr sz="16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80058" marR="0" lvl="0" indent="-349250" algn="l" rtl="0">
              <a:spcBef>
                <a:spcPts val="29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●"/>
            </a:pP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Input COA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wajib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dilakukan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untuk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pengiriman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detail Order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ke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SAKTI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terlepas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dari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metode</a:t>
            </a: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pembayarannya</a:t>
            </a:r>
            <a:endParaRPr sz="16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83869" marR="0" lvl="0" indent="-353060" algn="l" rtl="0">
              <a:spcBef>
                <a:spcPts val="29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PPK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perlu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mencatatkan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Penyedia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dan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Nomor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Rekening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Telkom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sebagai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Supplier Type 6 di SAKTI (NRS </a:t>
            </a:r>
            <a:r>
              <a:rPr lang="en-US" sz="1600" b="1" u="sng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terbit</a:t>
            </a:r>
            <a:r>
              <a:rPr lang="en-US" sz="1600" b="1" u="sng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)</a:t>
            </a:r>
            <a:endParaRPr sz="16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44" name="Google Shape;444;p10"/>
          <p:cNvSpPr/>
          <p:nvPr/>
        </p:nvSpPr>
        <p:spPr>
          <a:xfrm>
            <a:off x="1524676" y="2860783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10"/>
          <p:cNvSpPr/>
          <p:nvPr/>
        </p:nvSpPr>
        <p:spPr>
          <a:xfrm>
            <a:off x="1524676" y="3439169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p10"/>
          <p:cNvSpPr/>
          <p:nvPr/>
        </p:nvSpPr>
        <p:spPr>
          <a:xfrm>
            <a:off x="1524676" y="4124913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10"/>
          <p:cNvSpPr txBox="1"/>
          <p:nvPr/>
        </p:nvSpPr>
        <p:spPr>
          <a:xfrm>
            <a:off x="424849" y="1454199"/>
            <a:ext cx="3034030" cy="43729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0" tIns="97775" rIns="0" bIns="0" anchor="t" anchorCtr="0">
            <a:spAutoFit/>
          </a:bodyPr>
          <a:lstStyle/>
          <a:p>
            <a:pPr marL="74168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</a:pPr>
            <a:r>
              <a:rPr lang="en-US" sz="2200" b="1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Transaksi PBJ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10"/>
          <p:cNvSpPr/>
          <p:nvPr/>
        </p:nvSpPr>
        <p:spPr>
          <a:xfrm>
            <a:off x="1524668" y="4762537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10"/>
          <p:cNvSpPr txBox="1"/>
          <p:nvPr/>
        </p:nvSpPr>
        <p:spPr>
          <a:xfrm>
            <a:off x="424849" y="2353104"/>
            <a:ext cx="3034030" cy="4492255"/>
          </a:xfrm>
          <a:prstGeom prst="rect">
            <a:avLst/>
          </a:prstGeom>
          <a:noFill/>
          <a:ln w="952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165100" rIns="0" bIns="0" anchor="t" anchorCtr="0">
            <a:spAutoFit/>
          </a:bodyPr>
          <a:lstStyle/>
          <a:p>
            <a:pPr marL="106299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Login sebagai PP/PPK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9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6299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Cari dan Pilih Produk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62990" marR="514350" lvl="0" indent="0" algn="l" rtl="0">
              <a:lnSpc>
                <a:spcPct val="268600"/>
              </a:lnSpc>
              <a:spcBef>
                <a:spcPts val="13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Isi Detail Pesanan Negosiasi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59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62990" marR="36195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Buat Surat Pesanan (Kontrak)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6299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Pengiriman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62990" marR="659130" lvl="0" indent="0" algn="l" rtl="0">
              <a:spcBef>
                <a:spcPts val="1938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Terima Pesanan (BAST)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50" name="Google Shape;450;p10"/>
          <p:cNvGrpSpPr/>
          <p:nvPr/>
        </p:nvGrpSpPr>
        <p:grpSpPr>
          <a:xfrm>
            <a:off x="561739" y="2502581"/>
            <a:ext cx="697026" cy="1150996"/>
            <a:chOff x="280869" y="1251290"/>
            <a:chExt cx="348513" cy="575498"/>
          </a:xfrm>
        </p:grpSpPr>
        <p:pic>
          <p:nvPicPr>
            <p:cNvPr id="451" name="Google Shape;451;p1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0869" y="1251290"/>
              <a:ext cx="348513" cy="2505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2" name="Google Shape;452;p1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89582" y="1542319"/>
              <a:ext cx="339731" cy="28446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53" name="Google Shape;453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2351" y="3761936"/>
            <a:ext cx="672886" cy="581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8796" y="4446735"/>
            <a:ext cx="640456" cy="553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4150" y="5111705"/>
            <a:ext cx="668272" cy="589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5122" y="6413475"/>
            <a:ext cx="577720" cy="475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1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77653" y="5898397"/>
            <a:ext cx="675022" cy="4050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8" name="Google Shape;458;p10"/>
          <p:cNvGrpSpPr/>
          <p:nvPr/>
        </p:nvGrpSpPr>
        <p:grpSpPr>
          <a:xfrm>
            <a:off x="6049301" y="2469206"/>
            <a:ext cx="1968500" cy="689610"/>
            <a:chOff x="3024650" y="1234603"/>
            <a:chExt cx="984250" cy="344805"/>
          </a:xfrm>
        </p:grpSpPr>
        <p:sp>
          <p:nvSpPr>
            <p:cNvPr id="459" name="Google Shape;459;p10"/>
            <p:cNvSpPr/>
            <p:nvPr/>
          </p:nvSpPr>
          <p:spPr>
            <a:xfrm>
              <a:off x="3024650" y="1234603"/>
              <a:ext cx="984250" cy="344805"/>
            </a:xfrm>
            <a:custGeom>
              <a:avLst/>
              <a:gdLst/>
              <a:ahLst/>
              <a:cxnLst/>
              <a:rect l="l" t="t" r="r" b="b"/>
              <a:pathLst>
                <a:path w="984250" h="344805" extrusionOk="0">
                  <a:moveTo>
                    <a:pt x="926248" y="344699"/>
                  </a:moveTo>
                  <a:lnTo>
                    <a:pt x="57451" y="344699"/>
                  </a:lnTo>
                  <a:lnTo>
                    <a:pt x="35088" y="340185"/>
                  </a:lnTo>
                  <a:lnTo>
                    <a:pt x="16827" y="327872"/>
                  </a:lnTo>
                  <a:lnTo>
                    <a:pt x="4514" y="309611"/>
                  </a:lnTo>
                  <a:lnTo>
                    <a:pt x="0" y="287248"/>
                  </a:lnTo>
                  <a:lnTo>
                    <a:pt x="0" y="57451"/>
                  </a:lnTo>
                  <a:lnTo>
                    <a:pt x="4514" y="35088"/>
                  </a:lnTo>
                  <a:lnTo>
                    <a:pt x="16827" y="16827"/>
                  </a:lnTo>
                  <a:lnTo>
                    <a:pt x="35088" y="4514"/>
                  </a:lnTo>
                  <a:lnTo>
                    <a:pt x="57451" y="0"/>
                  </a:lnTo>
                  <a:lnTo>
                    <a:pt x="926248" y="0"/>
                  </a:lnTo>
                  <a:lnTo>
                    <a:pt x="966872" y="16827"/>
                  </a:lnTo>
                  <a:lnTo>
                    <a:pt x="983699" y="57451"/>
                  </a:lnTo>
                  <a:lnTo>
                    <a:pt x="983699" y="287248"/>
                  </a:lnTo>
                  <a:lnTo>
                    <a:pt x="979185" y="309611"/>
                  </a:lnTo>
                  <a:lnTo>
                    <a:pt x="966872" y="327872"/>
                  </a:lnTo>
                  <a:lnTo>
                    <a:pt x="948611" y="340185"/>
                  </a:lnTo>
                  <a:lnTo>
                    <a:pt x="926248" y="3446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0"/>
            <p:cNvSpPr/>
            <p:nvPr/>
          </p:nvSpPr>
          <p:spPr>
            <a:xfrm>
              <a:off x="3024650" y="1234603"/>
              <a:ext cx="984250" cy="344805"/>
            </a:xfrm>
            <a:custGeom>
              <a:avLst/>
              <a:gdLst/>
              <a:ahLst/>
              <a:cxnLst/>
              <a:rect l="l" t="t" r="r" b="b"/>
              <a:pathLst>
                <a:path w="984250" h="344805" extrusionOk="0">
                  <a:moveTo>
                    <a:pt x="0" y="57451"/>
                  </a:moveTo>
                  <a:lnTo>
                    <a:pt x="4514" y="35088"/>
                  </a:lnTo>
                  <a:lnTo>
                    <a:pt x="16827" y="16827"/>
                  </a:lnTo>
                  <a:lnTo>
                    <a:pt x="35088" y="4514"/>
                  </a:lnTo>
                  <a:lnTo>
                    <a:pt x="57451" y="0"/>
                  </a:lnTo>
                  <a:lnTo>
                    <a:pt x="926248" y="0"/>
                  </a:lnTo>
                  <a:lnTo>
                    <a:pt x="966872" y="16827"/>
                  </a:lnTo>
                  <a:lnTo>
                    <a:pt x="983699" y="57451"/>
                  </a:lnTo>
                  <a:lnTo>
                    <a:pt x="983699" y="287248"/>
                  </a:lnTo>
                  <a:lnTo>
                    <a:pt x="979185" y="309611"/>
                  </a:lnTo>
                  <a:lnTo>
                    <a:pt x="966872" y="327872"/>
                  </a:lnTo>
                  <a:lnTo>
                    <a:pt x="948611" y="340185"/>
                  </a:lnTo>
                  <a:lnTo>
                    <a:pt x="926248" y="344699"/>
                  </a:lnTo>
                  <a:lnTo>
                    <a:pt x="57451" y="344699"/>
                  </a:lnTo>
                  <a:lnTo>
                    <a:pt x="35088" y="340185"/>
                  </a:lnTo>
                  <a:lnTo>
                    <a:pt x="16827" y="327872"/>
                  </a:lnTo>
                  <a:lnTo>
                    <a:pt x="4514" y="309611"/>
                  </a:lnTo>
                  <a:lnTo>
                    <a:pt x="0" y="287248"/>
                  </a:lnTo>
                  <a:lnTo>
                    <a:pt x="0" y="574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1" name="Google Shape;461;p10"/>
          <p:cNvSpPr txBox="1"/>
          <p:nvPr/>
        </p:nvSpPr>
        <p:spPr>
          <a:xfrm>
            <a:off x="6311674" y="2532728"/>
            <a:ext cx="1567180" cy="51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80670" marR="10160" lvl="0" indent="-25654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Penyedia sediakan Faktur Pajak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10"/>
          <p:cNvSpPr txBox="1"/>
          <p:nvPr/>
        </p:nvSpPr>
        <p:spPr>
          <a:xfrm>
            <a:off x="12240849" y="5119240"/>
            <a:ext cx="947418" cy="76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5400" marR="10160" lvl="0" indent="15621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Telkom Splitting &amp; settlement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3" name="Google Shape;463;p10"/>
          <p:cNvGrpSpPr/>
          <p:nvPr/>
        </p:nvGrpSpPr>
        <p:grpSpPr>
          <a:xfrm>
            <a:off x="14100304" y="2428616"/>
            <a:ext cx="1456690" cy="763270"/>
            <a:chOff x="7050152" y="1214308"/>
            <a:chExt cx="728345" cy="381635"/>
          </a:xfrm>
        </p:grpSpPr>
        <p:sp>
          <p:nvSpPr>
            <p:cNvPr id="464" name="Google Shape;464;p10"/>
            <p:cNvSpPr/>
            <p:nvPr/>
          </p:nvSpPr>
          <p:spPr>
            <a:xfrm>
              <a:off x="7050152" y="1214308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4" extrusionOk="0">
                  <a:moveTo>
                    <a:pt x="664248" y="381299"/>
                  </a:move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8" y="381299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10"/>
            <p:cNvSpPr/>
            <p:nvPr/>
          </p:nvSpPr>
          <p:spPr>
            <a:xfrm>
              <a:off x="7050152" y="1214308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4" extrusionOk="0">
                  <a:moveTo>
                    <a:pt x="0" y="63551"/>
                  </a:move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8" y="381299"/>
                  </a:ln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6" name="Google Shape;466;p10"/>
          <p:cNvSpPr txBox="1"/>
          <p:nvPr/>
        </p:nvSpPr>
        <p:spPr>
          <a:xfrm>
            <a:off x="14429914" y="2652562"/>
            <a:ext cx="79756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Penyedia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7" name="Google Shape;467;p10"/>
          <p:cNvGrpSpPr/>
          <p:nvPr/>
        </p:nvGrpSpPr>
        <p:grpSpPr>
          <a:xfrm>
            <a:off x="14123198" y="4648914"/>
            <a:ext cx="1456690" cy="763270"/>
            <a:chOff x="7061599" y="2324457"/>
            <a:chExt cx="728345" cy="381635"/>
          </a:xfrm>
        </p:grpSpPr>
        <p:sp>
          <p:nvSpPr>
            <p:cNvPr id="468" name="Google Shape;468;p10"/>
            <p:cNvSpPr/>
            <p:nvPr/>
          </p:nvSpPr>
          <p:spPr>
            <a:xfrm>
              <a:off x="7061599" y="2324457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664248" y="381299"/>
                  </a:move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5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5" y="376305"/>
                  </a:lnTo>
                  <a:lnTo>
                    <a:pt x="664248" y="3812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0"/>
            <p:cNvSpPr/>
            <p:nvPr/>
          </p:nvSpPr>
          <p:spPr>
            <a:xfrm>
              <a:off x="7061599" y="2324457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0" y="63551"/>
                  </a:move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5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5" y="376305"/>
                  </a:lnTo>
                  <a:lnTo>
                    <a:pt x="664248" y="381299"/>
                  </a:ln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0" name="Google Shape;470;p10"/>
          <p:cNvSpPr txBox="1"/>
          <p:nvPr/>
        </p:nvSpPr>
        <p:spPr>
          <a:xfrm>
            <a:off x="14397253" y="4872862"/>
            <a:ext cx="90805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Tarif PNBP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1" name="Google Shape;471;p10"/>
          <p:cNvGrpSpPr/>
          <p:nvPr/>
        </p:nvGrpSpPr>
        <p:grpSpPr>
          <a:xfrm>
            <a:off x="14123180" y="5656368"/>
            <a:ext cx="1456690" cy="763270"/>
            <a:chOff x="7061590" y="2828184"/>
            <a:chExt cx="728345" cy="381635"/>
          </a:xfrm>
        </p:grpSpPr>
        <p:sp>
          <p:nvSpPr>
            <p:cNvPr id="472" name="Google Shape;472;p10"/>
            <p:cNvSpPr/>
            <p:nvPr/>
          </p:nvSpPr>
          <p:spPr>
            <a:xfrm>
              <a:off x="7061590" y="2828184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664249" y="381299"/>
                  </a:move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9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9" y="3812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0"/>
            <p:cNvSpPr/>
            <p:nvPr/>
          </p:nvSpPr>
          <p:spPr>
            <a:xfrm>
              <a:off x="7061590" y="2828184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0" y="63551"/>
                  </a:move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9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9" y="381299"/>
                  </a:ln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4" name="Google Shape;474;p10"/>
          <p:cNvSpPr txBox="1"/>
          <p:nvPr/>
        </p:nvSpPr>
        <p:spPr>
          <a:xfrm>
            <a:off x="14457542" y="5880314"/>
            <a:ext cx="78740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Kurir 3PL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5" name="Google Shape;475;p10"/>
          <p:cNvGrpSpPr/>
          <p:nvPr/>
        </p:nvGrpSpPr>
        <p:grpSpPr>
          <a:xfrm>
            <a:off x="16365599" y="2397417"/>
            <a:ext cx="1605280" cy="825500"/>
            <a:chOff x="8182799" y="1198708"/>
            <a:chExt cx="802640" cy="412750"/>
          </a:xfrm>
        </p:grpSpPr>
        <p:sp>
          <p:nvSpPr>
            <p:cNvPr id="476" name="Google Shape;476;p10"/>
            <p:cNvSpPr/>
            <p:nvPr/>
          </p:nvSpPr>
          <p:spPr>
            <a:xfrm>
              <a:off x="8182799" y="1198708"/>
              <a:ext cx="802640" cy="412750"/>
            </a:xfrm>
            <a:custGeom>
              <a:avLst/>
              <a:gdLst/>
              <a:ahLst/>
              <a:cxnLst/>
              <a:rect l="l" t="t" r="r" b="b"/>
              <a:pathLst>
                <a:path w="802640" h="412750" extrusionOk="0">
                  <a:moveTo>
                    <a:pt x="733448" y="412499"/>
                  </a:moveTo>
                  <a:lnTo>
                    <a:pt x="68751" y="412499"/>
                  </a:lnTo>
                  <a:lnTo>
                    <a:pt x="41990" y="407097"/>
                  </a:lnTo>
                  <a:lnTo>
                    <a:pt x="20136" y="392363"/>
                  </a:lnTo>
                  <a:lnTo>
                    <a:pt x="5402" y="370509"/>
                  </a:lnTo>
                  <a:lnTo>
                    <a:pt x="0" y="343748"/>
                  </a:lnTo>
                  <a:lnTo>
                    <a:pt x="0" y="68751"/>
                  </a:lnTo>
                  <a:lnTo>
                    <a:pt x="5402" y="41990"/>
                  </a:lnTo>
                  <a:lnTo>
                    <a:pt x="20136" y="20136"/>
                  </a:lnTo>
                  <a:lnTo>
                    <a:pt x="41990" y="5402"/>
                  </a:lnTo>
                  <a:lnTo>
                    <a:pt x="68751" y="0"/>
                  </a:lnTo>
                  <a:lnTo>
                    <a:pt x="733448" y="0"/>
                  </a:lnTo>
                  <a:lnTo>
                    <a:pt x="771591" y="11551"/>
                  </a:lnTo>
                  <a:lnTo>
                    <a:pt x="796966" y="42441"/>
                  </a:lnTo>
                  <a:lnTo>
                    <a:pt x="802199" y="68751"/>
                  </a:lnTo>
                  <a:lnTo>
                    <a:pt x="802199" y="343748"/>
                  </a:lnTo>
                  <a:lnTo>
                    <a:pt x="796797" y="370509"/>
                  </a:lnTo>
                  <a:lnTo>
                    <a:pt x="782063" y="392363"/>
                  </a:lnTo>
                  <a:lnTo>
                    <a:pt x="760209" y="407097"/>
                  </a:lnTo>
                  <a:lnTo>
                    <a:pt x="733448" y="4124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0"/>
            <p:cNvSpPr/>
            <p:nvPr/>
          </p:nvSpPr>
          <p:spPr>
            <a:xfrm>
              <a:off x="8182799" y="1198708"/>
              <a:ext cx="802640" cy="412750"/>
            </a:xfrm>
            <a:custGeom>
              <a:avLst/>
              <a:gdLst/>
              <a:ahLst/>
              <a:cxnLst/>
              <a:rect l="l" t="t" r="r" b="b"/>
              <a:pathLst>
                <a:path w="802640" h="412750" extrusionOk="0">
                  <a:moveTo>
                    <a:pt x="0" y="68751"/>
                  </a:moveTo>
                  <a:lnTo>
                    <a:pt x="5402" y="41990"/>
                  </a:lnTo>
                  <a:lnTo>
                    <a:pt x="20136" y="20136"/>
                  </a:lnTo>
                  <a:lnTo>
                    <a:pt x="41990" y="5402"/>
                  </a:lnTo>
                  <a:lnTo>
                    <a:pt x="68751" y="0"/>
                  </a:lnTo>
                  <a:lnTo>
                    <a:pt x="733448" y="0"/>
                  </a:lnTo>
                  <a:lnTo>
                    <a:pt x="771591" y="11551"/>
                  </a:lnTo>
                  <a:lnTo>
                    <a:pt x="796966" y="42441"/>
                  </a:lnTo>
                  <a:lnTo>
                    <a:pt x="802199" y="68751"/>
                  </a:lnTo>
                  <a:lnTo>
                    <a:pt x="802199" y="343748"/>
                  </a:lnTo>
                  <a:lnTo>
                    <a:pt x="796797" y="370509"/>
                  </a:lnTo>
                  <a:lnTo>
                    <a:pt x="782063" y="392363"/>
                  </a:lnTo>
                  <a:lnTo>
                    <a:pt x="760209" y="407097"/>
                  </a:lnTo>
                  <a:lnTo>
                    <a:pt x="733448" y="412499"/>
                  </a:lnTo>
                  <a:lnTo>
                    <a:pt x="68751" y="412499"/>
                  </a:lnTo>
                  <a:lnTo>
                    <a:pt x="41990" y="407097"/>
                  </a:lnTo>
                  <a:lnTo>
                    <a:pt x="20136" y="392363"/>
                  </a:lnTo>
                  <a:lnTo>
                    <a:pt x="5402" y="370509"/>
                  </a:lnTo>
                  <a:lnTo>
                    <a:pt x="0" y="343748"/>
                  </a:lnTo>
                  <a:lnTo>
                    <a:pt x="0" y="687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8" name="Google Shape;478;p10"/>
          <p:cNvSpPr txBox="1"/>
          <p:nvPr/>
        </p:nvSpPr>
        <p:spPr>
          <a:xfrm>
            <a:off x="16596486" y="2652562"/>
            <a:ext cx="114300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Order Selesai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9" name="Google Shape;479;p10"/>
          <p:cNvGrpSpPr/>
          <p:nvPr/>
        </p:nvGrpSpPr>
        <p:grpSpPr>
          <a:xfrm>
            <a:off x="6160849" y="3158607"/>
            <a:ext cx="1757680" cy="3065358"/>
            <a:chOff x="3080424" y="1579303"/>
            <a:chExt cx="878840" cy="1532679"/>
          </a:xfrm>
        </p:grpSpPr>
        <p:sp>
          <p:nvSpPr>
            <p:cNvPr id="480" name="Google Shape;480;p10"/>
            <p:cNvSpPr/>
            <p:nvPr/>
          </p:nvSpPr>
          <p:spPr>
            <a:xfrm>
              <a:off x="3516499" y="1579303"/>
              <a:ext cx="0" cy="104775"/>
            </a:xfrm>
            <a:custGeom>
              <a:avLst/>
              <a:gdLst/>
              <a:ahLst/>
              <a:cxnLst/>
              <a:rect l="l" t="t" r="r" b="b"/>
              <a:pathLst>
                <a:path w="120000" h="104775" extrusionOk="0">
                  <a:moveTo>
                    <a:pt x="0" y="0"/>
                  </a:moveTo>
                  <a:lnTo>
                    <a:pt x="0" y="104756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0"/>
            <p:cNvSpPr/>
            <p:nvPr/>
          </p:nvSpPr>
          <p:spPr>
            <a:xfrm>
              <a:off x="3505788" y="167334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29430"/>
                  </a:moveTo>
                  <a:lnTo>
                    <a:pt x="0" y="0"/>
                  </a:lnTo>
                  <a:lnTo>
                    <a:pt x="10711" y="10711"/>
                  </a:lnTo>
                  <a:lnTo>
                    <a:pt x="21423" y="0"/>
                  </a:lnTo>
                  <a:lnTo>
                    <a:pt x="10711" y="2943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0"/>
            <p:cNvSpPr/>
            <p:nvPr/>
          </p:nvSpPr>
          <p:spPr>
            <a:xfrm>
              <a:off x="3505788" y="1673348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10711"/>
                  </a:moveTo>
                  <a:lnTo>
                    <a:pt x="0" y="0"/>
                  </a:lnTo>
                  <a:lnTo>
                    <a:pt x="10711" y="29430"/>
                  </a:lnTo>
                  <a:lnTo>
                    <a:pt x="21423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0"/>
            <p:cNvSpPr/>
            <p:nvPr/>
          </p:nvSpPr>
          <p:spPr>
            <a:xfrm>
              <a:off x="3519774" y="2939874"/>
              <a:ext cx="6350" cy="153670"/>
            </a:xfrm>
            <a:custGeom>
              <a:avLst/>
              <a:gdLst/>
              <a:ahLst/>
              <a:cxnLst/>
              <a:rect l="l" t="t" r="r" b="b"/>
              <a:pathLst>
                <a:path w="6350" h="153669" extrusionOk="0">
                  <a:moveTo>
                    <a:pt x="0" y="0"/>
                  </a:moveTo>
                  <a:lnTo>
                    <a:pt x="5937" y="153381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0"/>
            <p:cNvSpPr/>
            <p:nvPr/>
          </p:nvSpPr>
          <p:spPr>
            <a:xfrm>
              <a:off x="3514594" y="3082137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1841" y="29822"/>
                  </a:moveTo>
                  <a:lnTo>
                    <a:pt x="0" y="828"/>
                  </a:lnTo>
                  <a:lnTo>
                    <a:pt x="11117" y="11117"/>
                  </a:lnTo>
                  <a:lnTo>
                    <a:pt x="21406" y="0"/>
                  </a:lnTo>
                  <a:lnTo>
                    <a:pt x="11841" y="29822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0"/>
            <p:cNvSpPr/>
            <p:nvPr/>
          </p:nvSpPr>
          <p:spPr>
            <a:xfrm>
              <a:off x="3514594" y="3082137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1117" y="11117"/>
                  </a:moveTo>
                  <a:lnTo>
                    <a:pt x="0" y="828"/>
                  </a:lnTo>
                  <a:lnTo>
                    <a:pt x="11841" y="29822"/>
                  </a:lnTo>
                  <a:lnTo>
                    <a:pt x="21406" y="0"/>
                  </a:lnTo>
                  <a:lnTo>
                    <a:pt x="11117" y="11117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0"/>
            <p:cNvSpPr/>
            <p:nvPr/>
          </p:nvSpPr>
          <p:spPr>
            <a:xfrm>
              <a:off x="3080424" y="2478174"/>
              <a:ext cx="878840" cy="462280"/>
            </a:xfrm>
            <a:custGeom>
              <a:avLst/>
              <a:gdLst/>
              <a:ahLst/>
              <a:cxnLst/>
              <a:rect l="l" t="t" r="r" b="b"/>
              <a:pathLst>
                <a:path w="878839" h="462280" extrusionOk="0">
                  <a:moveTo>
                    <a:pt x="801748" y="461699"/>
                  </a:move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801748" y="0"/>
                  </a:lnTo>
                  <a:lnTo>
                    <a:pt x="844441" y="12928"/>
                  </a:lnTo>
                  <a:lnTo>
                    <a:pt x="872842" y="47503"/>
                  </a:lnTo>
                  <a:lnTo>
                    <a:pt x="878699" y="76951"/>
                  </a:lnTo>
                  <a:lnTo>
                    <a:pt x="878699" y="384748"/>
                  </a:lnTo>
                  <a:lnTo>
                    <a:pt x="872652" y="414701"/>
                  </a:lnTo>
                  <a:lnTo>
                    <a:pt x="856161" y="439161"/>
                  </a:lnTo>
                  <a:lnTo>
                    <a:pt x="831701" y="455652"/>
                  </a:lnTo>
                  <a:lnTo>
                    <a:pt x="801748" y="4616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0"/>
            <p:cNvSpPr/>
            <p:nvPr/>
          </p:nvSpPr>
          <p:spPr>
            <a:xfrm>
              <a:off x="3080424" y="2478174"/>
              <a:ext cx="878840" cy="462280"/>
            </a:xfrm>
            <a:custGeom>
              <a:avLst/>
              <a:gdLst/>
              <a:ahLst/>
              <a:cxnLst/>
              <a:rect l="l" t="t" r="r" b="b"/>
              <a:pathLst>
                <a:path w="878839" h="462280" extrusionOk="0">
                  <a:moveTo>
                    <a:pt x="0" y="76951"/>
                  </a:move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801748" y="0"/>
                  </a:lnTo>
                  <a:lnTo>
                    <a:pt x="844441" y="12928"/>
                  </a:lnTo>
                  <a:lnTo>
                    <a:pt x="872842" y="47503"/>
                  </a:lnTo>
                  <a:lnTo>
                    <a:pt x="878699" y="76951"/>
                  </a:lnTo>
                  <a:lnTo>
                    <a:pt x="878699" y="384748"/>
                  </a:lnTo>
                  <a:lnTo>
                    <a:pt x="872652" y="414701"/>
                  </a:lnTo>
                  <a:lnTo>
                    <a:pt x="856161" y="439161"/>
                  </a:lnTo>
                  <a:lnTo>
                    <a:pt x="831701" y="455652"/>
                  </a:lnTo>
                  <a:lnTo>
                    <a:pt x="801748" y="461699"/>
                  </a:ln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8" name="Google Shape;488;p10"/>
          <p:cNvGrpSpPr/>
          <p:nvPr/>
        </p:nvGrpSpPr>
        <p:grpSpPr>
          <a:xfrm>
            <a:off x="11775374" y="2492599"/>
            <a:ext cx="5958362" cy="3567002"/>
            <a:chOff x="5887687" y="1246299"/>
            <a:chExt cx="2979181" cy="1783501"/>
          </a:xfrm>
        </p:grpSpPr>
        <p:sp>
          <p:nvSpPr>
            <p:cNvPr id="489" name="Google Shape;489;p10"/>
            <p:cNvSpPr/>
            <p:nvPr/>
          </p:nvSpPr>
          <p:spPr>
            <a:xfrm>
              <a:off x="6829987" y="1404849"/>
              <a:ext cx="187960" cy="2540"/>
            </a:xfrm>
            <a:custGeom>
              <a:avLst/>
              <a:gdLst/>
              <a:ahLst/>
              <a:cxnLst/>
              <a:rect l="l" t="t" r="r" b="b"/>
              <a:pathLst>
                <a:path w="187959" h="2540" extrusionOk="0">
                  <a:moveTo>
                    <a:pt x="0" y="2099"/>
                  </a:moveTo>
                  <a:lnTo>
                    <a:pt x="110081" y="2099"/>
                  </a:lnTo>
                  <a:lnTo>
                    <a:pt x="110081" y="0"/>
                  </a:lnTo>
                  <a:lnTo>
                    <a:pt x="187556" y="0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0"/>
            <p:cNvSpPr/>
            <p:nvPr/>
          </p:nvSpPr>
          <p:spPr>
            <a:xfrm>
              <a:off x="7006832" y="1394138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0"/>
            <p:cNvSpPr/>
            <p:nvPr/>
          </p:nvSpPr>
          <p:spPr>
            <a:xfrm>
              <a:off x="7006832" y="1394138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0"/>
            <p:cNvSpPr/>
            <p:nvPr/>
          </p:nvSpPr>
          <p:spPr>
            <a:xfrm>
              <a:off x="6758214" y="2762122"/>
              <a:ext cx="271145" cy="257175"/>
            </a:xfrm>
            <a:custGeom>
              <a:avLst/>
              <a:gdLst/>
              <a:ahLst/>
              <a:cxnLst/>
              <a:rect l="l" t="t" r="r" b="b"/>
              <a:pathLst>
                <a:path w="271145" h="257175" extrusionOk="0">
                  <a:moveTo>
                    <a:pt x="0" y="0"/>
                  </a:moveTo>
                  <a:lnTo>
                    <a:pt x="151688" y="0"/>
                  </a:lnTo>
                  <a:lnTo>
                    <a:pt x="151688" y="256799"/>
                  </a:lnTo>
                  <a:lnTo>
                    <a:pt x="270656" y="256799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0"/>
            <p:cNvSpPr/>
            <p:nvPr/>
          </p:nvSpPr>
          <p:spPr>
            <a:xfrm>
              <a:off x="7018159" y="3008210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0"/>
            <p:cNvSpPr/>
            <p:nvPr/>
          </p:nvSpPr>
          <p:spPr>
            <a:xfrm>
              <a:off x="7018159" y="3008210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0"/>
            <p:cNvSpPr/>
            <p:nvPr/>
          </p:nvSpPr>
          <p:spPr>
            <a:xfrm>
              <a:off x="6758214" y="2515222"/>
              <a:ext cx="271145" cy="247015"/>
            </a:xfrm>
            <a:custGeom>
              <a:avLst/>
              <a:gdLst/>
              <a:ahLst/>
              <a:cxnLst/>
              <a:rect l="l" t="t" r="r" b="b"/>
              <a:pathLst>
                <a:path w="271145" h="247014" extrusionOk="0">
                  <a:moveTo>
                    <a:pt x="0" y="246899"/>
                  </a:moveTo>
                  <a:lnTo>
                    <a:pt x="151692" y="246899"/>
                  </a:lnTo>
                  <a:lnTo>
                    <a:pt x="151692" y="0"/>
                  </a:lnTo>
                  <a:lnTo>
                    <a:pt x="270656" y="0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0"/>
            <p:cNvSpPr/>
            <p:nvPr/>
          </p:nvSpPr>
          <p:spPr>
            <a:xfrm>
              <a:off x="7018159" y="2504510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0"/>
            <p:cNvSpPr/>
            <p:nvPr/>
          </p:nvSpPr>
          <p:spPr>
            <a:xfrm>
              <a:off x="7018159" y="2504510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0"/>
            <p:cNvSpPr/>
            <p:nvPr/>
          </p:nvSpPr>
          <p:spPr>
            <a:xfrm>
              <a:off x="7777952" y="1404958"/>
              <a:ext cx="372110" cy="635"/>
            </a:xfrm>
            <a:custGeom>
              <a:avLst/>
              <a:gdLst/>
              <a:ahLst/>
              <a:cxnLst/>
              <a:rect l="l" t="t" r="r" b="b"/>
              <a:pathLst>
                <a:path w="372109" h="634" extrusionOk="0">
                  <a:moveTo>
                    <a:pt x="0" y="0"/>
                  </a:moveTo>
                  <a:lnTo>
                    <a:pt x="202423" y="0"/>
                  </a:lnTo>
                  <a:lnTo>
                    <a:pt x="202423" y="599"/>
                  </a:lnTo>
                  <a:lnTo>
                    <a:pt x="372056" y="599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0"/>
            <p:cNvSpPr/>
            <p:nvPr/>
          </p:nvSpPr>
          <p:spPr>
            <a:xfrm>
              <a:off x="8139297" y="1394846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10"/>
            <p:cNvSpPr/>
            <p:nvPr/>
          </p:nvSpPr>
          <p:spPr>
            <a:xfrm>
              <a:off x="8139297" y="1394846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01" name="Google Shape;501;p1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8289721" y="1856526"/>
              <a:ext cx="577147" cy="4943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2" name="Google Shape;502;p10"/>
            <p:cNvSpPr/>
            <p:nvPr/>
          </p:nvSpPr>
          <p:spPr>
            <a:xfrm>
              <a:off x="8583900" y="1611208"/>
              <a:ext cx="1905" cy="161925"/>
            </a:xfrm>
            <a:custGeom>
              <a:avLst/>
              <a:gdLst/>
              <a:ahLst/>
              <a:cxnLst/>
              <a:rect l="l" t="t" r="r" b="b"/>
              <a:pathLst>
                <a:path w="1904" h="161925" extrusionOk="0">
                  <a:moveTo>
                    <a:pt x="0" y="0"/>
                  </a:moveTo>
                  <a:lnTo>
                    <a:pt x="1497" y="161758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10"/>
            <p:cNvSpPr/>
            <p:nvPr/>
          </p:nvSpPr>
          <p:spPr>
            <a:xfrm>
              <a:off x="8574587" y="1762156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4" extrusionOk="0">
                  <a:moveTo>
                    <a:pt x="10983" y="29527"/>
                  </a:moveTo>
                  <a:lnTo>
                    <a:pt x="0" y="198"/>
                  </a:lnTo>
                  <a:lnTo>
                    <a:pt x="10809" y="10810"/>
                  </a:lnTo>
                  <a:lnTo>
                    <a:pt x="21422" y="0"/>
                  </a:lnTo>
                  <a:lnTo>
                    <a:pt x="10983" y="29527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10"/>
            <p:cNvSpPr/>
            <p:nvPr/>
          </p:nvSpPr>
          <p:spPr>
            <a:xfrm>
              <a:off x="8574587" y="1762156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90" h="29844" extrusionOk="0">
                  <a:moveTo>
                    <a:pt x="10809" y="10810"/>
                  </a:moveTo>
                  <a:lnTo>
                    <a:pt x="0" y="198"/>
                  </a:lnTo>
                  <a:lnTo>
                    <a:pt x="10983" y="29527"/>
                  </a:lnTo>
                  <a:lnTo>
                    <a:pt x="21422" y="0"/>
                  </a:lnTo>
                  <a:lnTo>
                    <a:pt x="10809" y="10810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10"/>
            <p:cNvSpPr/>
            <p:nvPr/>
          </p:nvSpPr>
          <p:spPr>
            <a:xfrm>
              <a:off x="5887687" y="12462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40" h="321309" extrusionOk="0">
                  <a:moveTo>
                    <a:pt x="888749" y="321299"/>
                  </a:move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1"/>
                  </a:ln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9" y="0"/>
                  </a:lnTo>
                  <a:lnTo>
                    <a:pt x="926615" y="15684"/>
                  </a:lnTo>
                  <a:lnTo>
                    <a:pt x="942299" y="53551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9" y="321299"/>
                  </a:lnTo>
                  <a:close/>
                </a:path>
              </a:pathLst>
            </a:custGeom>
            <a:solidFill>
              <a:srgbClr val="FFF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10"/>
            <p:cNvSpPr/>
            <p:nvPr/>
          </p:nvSpPr>
          <p:spPr>
            <a:xfrm>
              <a:off x="5887687" y="12462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40" h="321309" extrusionOk="0">
                  <a:moveTo>
                    <a:pt x="0" y="53551"/>
                  </a:move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9" y="0"/>
                  </a:lnTo>
                  <a:lnTo>
                    <a:pt x="926615" y="15684"/>
                  </a:lnTo>
                  <a:lnTo>
                    <a:pt x="942299" y="53551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9" y="321299"/>
                  </a:ln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1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7" name="Google Shape;507;p10"/>
          <p:cNvSpPr txBox="1"/>
          <p:nvPr/>
        </p:nvSpPr>
        <p:spPr>
          <a:xfrm>
            <a:off x="16651241" y="4963881"/>
            <a:ext cx="1040130" cy="579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10160" lvl="0" indent="3683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Isi Review dan Rating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10"/>
          <p:cNvSpPr txBox="1"/>
          <p:nvPr/>
        </p:nvSpPr>
        <p:spPr>
          <a:xfrm>
            <a:off x="3672110" y="1454199"/>
            <a:ext cx="12367260" cy="437299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spcFirstLastPara="1" wrap="square" lIns="0" tIns="97775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</a:pPr>
            <a:r>
              <a:rPr lang="en-US" sz="2200" b="1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Pembayaran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10"/>
          <p:cNvSpPr txBox="1"/>
          <p:nvPr/>
        </p:nvSpPr>
        <p:spPr>
          <a:xfrm>
            <a:off x="16365398" y="1454199"/>
            <a:ext cx="1605280" cy="43729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0" tIns="97775" rIns="0" bIns="0" anchor="t" anchorCtr="0">
            <a:spAutoFit/>
          </a:bodyPr>
          <a:lstStyle/>
          <a:p>
            <a:pPr marL="40259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</a:pPr>
            <a:r>
              <a:rPr lang="en-US" sz="2200" b="1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Selesai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10"/>
          <p:cNvSpPr/>
          <p:nvPr/>
        </p:nvSpPr>
        <p:spPr>
          <a:xfrm>
            <a:off x="1524668" y="5570529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10"/>
          <p:cNvSpPr/>
          <p:nvPr/>
        </p:nvSpPr>
        <p:spPr>
          <a:xfrm>
            <a:off x="1524668" y="6132791"/>
            <a:ext cx="213360" cy="184150"/>
          </a:xfrm>
          <a:custGeom>
            <a:avLst/>
            <a:gdLst/>
            <a:ahLst/>
            <a:cxnLst/>
            <a:rect l="l" t="t" r="r" b="b"/>
            <a:pathLst>
              <a:path w="106680" h="92075" extrusionOk="0">
                <a:moveTo>
                  <a:pt x="53249" y="91799"/>
                </a:moveTo>
                <a:lnTo>
                  <a:pt x="0" y="0"/>
                </a:lnTo>
                <a:lnTo>
                  <a:pt x="106499" y="0"/>
                </a:lnTo>
                <a:lnTo>
                  <a:pt x="53249" y="917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" name="Google Shape;512;p1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157761" y="5069332"/>
            <a:ext cx="186374" cy="254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1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157761" y="6410730"/>
            <a:ext cx="186374" cy="254592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10"/>
          <p:cNvSpPr txBox="1">
            <a:spLocks noGrp="1"/>
          </p:cNvSpPr>
          <p:nvPr>
            <p:ph type="title"/>
          </p:nvPr>
        </p:nvSpPr>
        <p:spPr>
          <a:xfrm>
            <a:off x="524646" y="355350"/>
            <a:ext cx="15153640" cy="702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ctr" anchorCtr="0">
            <a:spAutoFit/>
          </a:bodyPr>
          <a:lstStyle/>
          <a:p>
            <a:pPr marL="25400" lvl="0" indent="0" algn="ctr" rtl="0">
              <a:spcBef>
                <a:spcPts val="0"/>
              </a:spcBef>
              <a:spcAft>
                <a:spcPts val="0"/>
              </a:spcAft>
              <a:buClr>
                <a:srgbClr val="E7014E"/>
              </a:buClr>
              <a:buSzPts val="4400"/>
              <a:buFont typeface="Calibri"/>
              <a:buNone/>
            </a:pPr>
            <a:r>
              <a:rPr lang="en-US">
                <a:solidFill>
                  <a:srgbClr val="E7014E"/>
                </a:solidFill>
              </a:rPr>
              <a:t>Proses Bisnis Pembayaran di Kementerian &amp; Lembaga (LS)</a:t>
            </a:r>
            <a:endParaRPr/>
          </a:p>
        </p:txBody>
      </p:sp>
      <p:sp>
        <p:nvSpPr>
          <p:cNvPr id="515" name="Google Shape;515;p10"/>
          <p:cNvSpPr txBox="1"/>
          <p:nvPr/>
        </p:nvSpPr>
        <p:spPr>
          <a:xfrm>
            <a:off x="6489551" y="5013045"/>
            <a:ext cx="1101090" cy="76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5400" marR="10160" lvl="0" indent="0" algn="ctr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PPK Review Kelengkapan Dokumen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6" name="Google Shape;516;p10"/>
          <p:cNvGrpSpPr/>
          <p:nvPr/>
        </p:nvGrpSpPr>
        <p:grpSpPr>
          <a:xfrm>
            <a:off x="6286854" y="6251990"/>
            <a:ext cx="1535430" cy="1090930"/>
            <a:chOff x="3143427" y="3125995"/>
            <a:chExt cx="767715" cy="545465"/>
          </a:xfrm>
        </p:grpSpPr>
        <p:sp>
          <p:nvSpPr>
            <p:cNvPr id="517" name="Google Shape;517;p10"/>
            <p:cNvSpPr/>
            <p:nvPr/>
          </p:nvSpPr>
          <p:spPr>
            <a:xfrm>
              <a:off x="3143427" y="3125995"/>
              <a:ext cx="767715" cy="545465"/>
            </a:xfrm>
            <a:custGeom>
              <a:avLst/>
              <a:gdLst/>
              <a:ahLst/>
              <a:cxnLst/>
              <a:rect l="l" t="t" r="r" b="b"/>
              <a:pathLst>
                <a:path w="767714" h="545464" extrusionOk="0">
                  <a:moveTo>
                    <a:pt x="676247" y="545099"/>
                  </a:moveTo>
                  <a:lnTo>
                    <a:pt x="90851" y="545099"/>
                  </a:lnTo>
                  <a:lnTo>
                    <a:pt x="55488" y="537960"/>
                  </a:lnTo>
                  <a:lnTo>
                    <a:pt x="26609" y="518490"/>
                  </a:lnTo>
                  <a:lnTo>
                    <a:pt x="7139" y="489611"/>
                  </a:lnTo>
                  <a:lnTo>
                    <a:pt x="0" y="454247"/>
                  </a:lnTo>
                  <a:lnTo>
                    <a:pt x="0" y="90851"/>
                  </a:lnTo>
                  <a:lnTo>
                    <a:pt x="7139" y="55488"/>
                  </a:lnTo>
                  <a:lnTo>
                    <a:pt x="26609" y="26609"/>
                  </a:lnTo>
                  <a:lnTo>
                    <a:pt x="55488" y="7139"/>
                  </a:lnTo>
                  <a:lnTo>
                    <a:pt x="90851" y="0"/>
                  </a:lnTo>
                  <a:lnTo>
                    <a:pt x="676247" y="0"/>
                  </a:lnTo>
                  <a:lnTo>
                    <a:pt x="726652" y="15264"/>
                  </a:lnTo>
                  <a:lnTo>
                    <a:pt x="760184" y="56084"/>
                  </a:lnTo>
                  <a:lnTo>
                    <a:pt x="767099" y="90851"/>
                  </a:lnTo>
                  <a:lnTo>
                    <a:pt x="767099" y="454247"/>
                  </a:lnTo>
                  <a:lnTo>
                    <a:pt x="759960" y="489611"/>
                  </a:lnTo>
                  <a:lnTo>
                    <a:pt x="740490" y="518490"/>
                  </a:lnTo>
                  <a:lnTo>
                    <a:pt x="711611" y="537960"/>
                  </a:lnTo>
                  <a:lnTo>
                    <a:pt x="676247" y="545099"/>
                  </a:lnTo>
                  <a:close/>
                </a:path>
              </a:pathLst>
            </a:custGeom>
            <a:solidFill>
              <a:srgbClr val="EDEBE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10"/>
            <p:cNvSpPr/>
            <p:nvPr/>
          </p:nvSpPr>
          <p:spPr>
            <a:xfrm>
              <a:off x="3143427" y="3125995"/>
              <a:ext cx="767715" cy="545465"/>
            </a:xfrm>
            <a:custGeom>
              <a:avLst/>
              <a:gdLst/>
              <a:ahLst/>
              <a:cxnLst/>
              <a:rect l="l" t="t" r="r" b="b"/>
              <a:pathLst>
                <a:path w="767714" h="545464" extrusionOk="0">
                  <a:moveTo>
                    <a:pt x="0" y="90851"/>
                  </a:moveTo>
                  <a:lnTo>
                    <a:pt x="7139" y="55488"/>
                  </a:lnTo>
                  <a:lnTo>
                    <a:pt x="26609" y="26609"/>
                  </a:lnTo>
                  <a:lnTo>
                    <a:pt x="55488" y="7139"/>
                  </a:lnTo>
                  <a:lnTo>
                    <a:pt x="90851" y="0"/>
                  </a:lnTo>
                  <a:lnTo>
                    <a:pt x="676247" y="0"/>
                  </a:lnTo>
                  <a:lnTo>
                    <a:pt x="726652" y="15264"/>
                  </a:lnTo>
                  <a:lnTo>
                    <a:pt x="760184" y="56084"/>
                  </a:lnTo>
                  <a:lnTo>
                    <a:pt x="767099" y="90851"/>
                  </a:lnTo>
                  <a:lnTo>
                    <a:pt x="767099" y="454247"/>
                  </a:lnTo>
                  <a:lnTo>
                    <a:pt x="759960" y="489611"/>
                  </a:lnTo>
                  <a:lnTo>
                    <a:pt x="740490" y="518490"/>
                  </a:lnTo>
                  <a:lnTo>
                    <a:pt x="711611" y="537960"/>
                  </a:lnTo>
                  <a:lnTo>
                    <a:pt x="676247" y="545099"/>
                  </a:lnTo>
                  <a:lnTo>
                    <a:pt x="90851" y="545099"/>
                  </a:lnTo>
                  <a:lnTo>
                    <a:pt x="55488" y="537960"/>
                  </a:lnTo>
                  <a:lnTo>
                    <a:pt x="26609" y="518490"/>
                  </a:lnTo>
                  <a:lnTo>
                    <a:pt x="7139" y="489611"/>
                  </a:lnTo>
                  <a:lnTo>
                    <a:pt x="0" y="454247"/>
                  </a:lnTo>
                  <a:lnTo>
                    <a:pt x="0" y="908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9" name="Google Shape;519;p10"/>
          <p:cNvSpPr txBox="1"/>
          <p:nvPr/>
        </p:nvSpPr>
        <p:spPr>
          <a:xfrm>
            <a:off x="6497619" y="6392086"/>
            <a:ext cx="1113790" cy="76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5400" marR="10160" lvl="0" indent="-1270" algn="ctr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PPK Kirim Data Tagihan ke SAKTI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10"/>
          <p:cNvSpPr txBox="1"/>
          <p:nvPr/>
        </p:nvSpPr>
        <p:spPr>
          <a:xfrm>
            <a:off x="9788722" y="7760922"/>
            <a:ext cx="781200" cy="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Legend: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1" name="Google Shape;521;p1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851340" y="7797099"/>
            <a:ext cx="341074" cy="271048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10"/>
          <p:cNvSpPr txBox="1"/>
          <p:nvPr/>
        </p:nvSpPr>
        <p:spPr>
          <a:xfrm>
            <a:off x="11247948" y="7760921"/>
            <a:ext cx="1505525" cy="30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Katalog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v.6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3" name="Google Shape;523;p1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3100060" y="7776699"/>
            <a:ext cx="341074" cy="311848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10"/>
          <p:cNvSpPr txBox="1"/>
          <p:nvPr/>
        </p:nvSpPr>
        <p:spPr>
          <a:xfrm>
            <a:off x="13539568" y="7760922"/>
            <a:ext cx="917974" cy="30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Telkom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5" name="Google Shape;525;p1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5152699" y="7797099"/>
            <a:ext cx="308848" cy="271048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10"/>
          <p:cNvSpPr txBox="1"/>
          <p:nvPr/>
        </p:nvSpPr>
        <p:spPr>
          <a:xfrm>
            <a:off x="15521376" y="7760922"/>
            <a:ext cx="1319400" cy="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SAKTI &amp; SPAN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27" name="Google Shape;527;p10"/>
          <p:cNvGrpSpPr/>
          <p:nvPr/>
        </p:nvGrpSpPr>
        <p:grpSpPr>
          <a:xfrm>
            <a:off x="3590754" y="2792773"/>
            <a:ext cx="2431624" cy="4099366"/>
            <a:chOff x="1795377" y="1396386"/>
            <a:chExt cx="1215812" cy="2049683"/>
          </a:xfrm>
        </p:grpSpPr>
        <p:sp>
          <p:nvSpPr>
            <p:cNvPr id="528" name="Google Shape;528;p10"/>
            <p:cNvSpPr/>
            <p:nvPr/>
          </p:nvSpPr>
          <p:spPr>
            <a:xfrm>
              <a:off x="2574399" y="1407097"/>
              <a:ext cx="417830" cy="1617980"/>
            </a:xfrm>
            <a:custGeom>
              <a:avLst/>
              <a:gdLst/>
              <a:ahLst/>
              <a:cxnLst/>
              <a:rect l="l" t="t" r="r" b="b"/>
              <a:pathLst>
                <a:path w="417830" h="1617980" extrusionOk="0">
                  <a:moveTo>
                    <a:pt x="0" y="1617599"/>
                  </a:moveTo>
                  <a:lnTo>
                    <a:pt x="225123" y="1617599"/>
                  </a:lnTo>
                  <a:lnTo>
                    <a:pt x="225123" y="0"/>
                  </a:lnTo>
                  <a:lnTo>
                    <a:pt x="417657" y="0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0"/>
            <p:cNvSpPr/>
            <p:nvPr/>
          </p:nvSpPr>
          <p:spPr>
            <a:xfrm>
              <a:off x="2981344" y="1396386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90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0"/>
            <p:cNvSpPr/>
            <p:nvPr/>
          </p:nvSpPr>
          <p:spPr>
            <a:xfrm>
              <a:off x="2981344" y="1396386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90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10"/>
            <p:cNvSpPr/>
            <p:nvPr/>
          </p:nvSpPr>
          <p:spPr>
            <a:xfrm>
              <a:off x="1795377" y="2603425"/>
              <a:ext cx="842644" cy="842644"/>
            </a:xfrm>
            <a:custGeom>
              <a:avLst/>
              <a:gdLst/>
              <a:ahLst/>
              <a:cxnLst/>
              <a:rect l="l" t="t" r="r" b="b"/>
              <a:pathLst>
                <a:path w="842644" h="842645" extrusionOk="0">
                  <a:moveTo>
                    <a:pt x="424421" y="842543"/>
                  </a:moveTo>
                  <a:lnTo>
                    <a:pt x="12783" y="448982"/>
                  </a:lnTo>
                  <a:lnTo>
                    <a:pt x="0" y="418121"/>
                  </a:lnTo>
                  <a:lnTo>
                    <a:pt x="3195" y="401698"/>
                  </a:lnTo>
                  <a:lnTo>
                    <a:pt x="387260" y="12782"/>
                  </a:lnTo>
                  <a:lnTo>
                    <a:pt x="418121" y="0"/>
                  </a:lnTo>
                  <a:lnTo>
                    <a:pt x="426676" y="846"/>
                  </a:lnTo>
                  <a:lnTo>
                    <a:pt x="829760" y="393560"/>
                  </a:lnTo>
                  <a:lnTo>
                    <a:pt x="842543" y="424421"/>
                  </a:lnTo>
                  <a:lnTo>
                    <a:pt x="839348" y="440845"/>
                  </a:lnTo>
                  <a:lnTo>
                    <a:pt x="829760" y="455282"/>
                  </a:lnTo>
                  <a:lnTo>
                    <a:pt x="455283" y="829760"/>
                  </a:lnTo>
                  <a:lnTo>
                    <a:pt x="440845" y="839348"/>
                  </a:lnTo>
                  <a:lnTo>
                    <a:pt x="424421" y="842543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10"/>
            <p:cNvSpPr/>
            <p:nvPr/>
          </p:nvSpPr>
          <p:spPr>
            <a:xfrm>
              <a:off x="1795377" y="2603425"/>
              <a:ext cx="842644" cy="842644"/>
            </a:xfrm>
            <a:custGeom>
              <a:avLst/>
              <a:gdLst/>
              <a:ahLst/>
              <a:cxnLst/>
              <a:rect l="l" t="t" r="r" b="b"/>
              <a:pathLst>
                <a:path w="842644" h="842645" extrusionOk="0">
                  <a:moveTo>
                    <a:pt x="12783" y="448982"/>
                  </a:moveTo>
                  <a:lnTo>
                    <a:pt x="3195" y="434545"/>
                  </a:lnTo>
                  <a:lnTo>
                    <a:pt x="0" y="418121"/>
                  </a:lnTo>
                  <a:lnTo>
                    <a:pt x="387260" y="12782"/>
                  </a:lnTo>
                  <a:lnTo>
                    <a:pt x="418121" y="0"/>
                  </a:lnTo>
                  <a:lnTo>
                    <a:pt x="426676" y="846"/>
                  </a:lnTo>
                  <a:lnTo>
                    <a:pt x="829760" y="393560"/>
                  </a:lnTo>
                  <a:lnTo>
                    <a:pt x="842543" y="424421"/>
                  </a:lnTo>
                  <a:lnTo>
                    <a:pt x="839348" y="440845"/>
                  </a:lnTo>
                  <a:lnTo>
                    <a:pt x="829760" y="455282"/>
                  </a:lnTo>
                  <a:lnTo>
                    <a:pt x="455283" y="829760"/>
                  </a:lnTo>
                  <a:lnTo>
                    <a:pt x="440845" y="839348"/>
                  </a:lnTo>
                  <a:lnTo>
                    <a:pt x="424421" y="842543"/>
                  </a:lnTo>
                  <a:lnTo>
                    <a:pt x="407998" y="839348"/>
                  </a:lnTo>
                  <a:lnTo>
                    <a:pt x="393560" y="829760"/>
                  </a:lnTo>
                  <a:lnTo>
                    <a:pt x="12783" y="448982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3" name="Google Shape;533;p10"/>
          <p:cNvSpPr txBox="1"/>
          <p:nvPr/>
        </p:nvSpPr>
        <p:spPr>
          <a:xfrm>
            <a:off x="4086499" y="5650107"/>
            <a:ext cx="694690" cy="764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10160" lvl="0" indent="-127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Pilih metode bayar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34" name="Google Shape;534;p10"/>
          <p:cNvGrpSpPr/>
          <p:nvPr/>
        </p:nvGrpSpPr>
        <p:grpSpPr>
          <a:xfrm>
            <a:off x="3478001" y="2678967"/>
            <a:ext cx="1473560" cy="924560"/>
            <a:chOff x="1739000" y="1339483"/>
            <a:chExt cx="736780" cy="462280"/>
          </a:xfrm>
        </p:grpSpPr>
        <p:sp>
          <p:nvSpPr>
            <p:cNvPr id="535" name="Google Shape;535;p10"/>
            <p:cNvSpPr/>
            <p:nvPr/>
          </p:nvSpPr>
          <p:spPr>
            <a:xfrm>
              <a:off x="1739000" y="1569433"/>
              <a:ext cx="165735" cy="1270"/>
            </a:xfrm>
            <a:custGeom>
              <a:avLst/>
              <a:gdLst/>
              <a:ahLst/>
              <a:cxnLst/>
              <a:rect l="l" t="t" r="r" b="b"/>
              <a:pathLst>
                <a:path w="165735" h="1269" extrusionOk="0">
                  <a:moveTo>
                    <a:pt x="0" y="0"/>
                  </a:moveTo>
                  <a:lnTo>
                    <a:pt x="165657" y="751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10"/>
            <p:cNvSpPr/>
            <p:nvPr/>
          </p:nvSpPr>
          <p:spPr>
            <a:xfrm>
              <a:off x="1893897" y="1559425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90" extrusionOk="0">
                  <a:moveTo>
                    <a:pt x="0" y="21423"/>
                  </a:moveTo>
                  <a:lnTo>
                    <a:pt x="10759" y="10760"/>
                  </a:lnTo>
                  <a:lnTo>
                    <a:pt x="96" y="0"/>
                  </a:lnTo>
                  <a:lnTo>
                    <a:pt x="29478" y="10845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10"/>
            <p:cNvSpPr/>
            <p:nvPr/>
          </p:nvSpPr>
          <p:spPr>
            <a:xfrm>
              <a:off x="1893897" y="1559425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4" h="21590" extrusionOk="0">
                  <a:moveTo>
                    <a:pt x="10759" y="10760"/>
                  </a:moveTo>
                  <a:lnTo>
                    <a:pt x="0" y="21423"/>
                  </a:lnTo>
                  <a:lnTo>
                    <a:pt x="29478" y="10845"/>
                  </a:lnTo>
                  <a:lnTo>
                    <a:pt x="96" y="0"/>
                  </a:lnTo>
                  <a:lnTo>
                    <a:pt x="10759" y="10760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10"/>
            <p:cNvSpPr/>
            <p:nvPr/>
          </p:nvSpPr>
          <p:spPr>
            <a:xfrm>
              <a:off x="1937300" y="1339483"/>
              <a:ext cx="538480" cy="462280"/>
            </a:xfrm>
            <a:custGeom>
              <a:avLst/>
              <a:gdLst/>
              <a:ahLst/>
              <a:cxnLst/>
              <a:rect l="l" t="t" r="r" b="b"/>
              <a:pathLst>
                <a:path w="538480" h="462280" extrusionOk="0">
                  <a:moveTo>
                    <a:pt x="461248" y="461699"/>
                  </a:move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461248" y="0"/>
                  </a:lnTo>
                  <a:lnTo>
                    <a:pt x="503941" y="12928"/>
                  </a:lnTo>
                  <a:lnTo>
                    <a:pt x="532342" y="47503"/>
                  </a:lnTo>
                  <a:lnTo>
                    <a:pt x="538199" y="76951"/>
                  </a:lnTo>
                  <a:lnTo>
                    <a:pt x="538199" y="384748"/>
                  </a:lnTo>
                  <a:lnTo>
                    <a:pt x="532152" y="414701"/>
                  </a:lnTo>
                  <a:lnTo>
                    <a:pt x="515661" y="439161"/>
                  </a:lnTo>
                  <a:lnTo>
                    <a:pt x="491201" y="455652"/>
                  </a:lnTo>
                  <a:lnTo>
                    <a:pt x="461248" y="461699"/>
                  </a:lnTo>
                  <a:close/>
                </a:path>
              </a:pathLst>
            </a:custGeom>
            <a:solidFill>
              <a:srgbClr val="EDEBE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0"/>
            <p:cNvSpPr/>
            <p:nvPr/>
          </p:nvSpPr>
          <p:spPr>
            <a:xfrm>
              <a:off x="1937300" y="1339483"/>
              <a:ext cx="538480" cy="462280"/>
            </a:xfrm>
            <a:custGeom>
              <a:avLst/>
              <a:gdLst/>
              <a:ahLst/>
              <a:cxnLst/>
              <a:rect l="l" t="t" r="r" b="b"/>
              <a:pathLst>
                <a:path w="538480" h="462280" extrusionOk="0">
                  <a:moveTo>
                    <a:pt x="0" y="76951"/>
                  </a:move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461248" y="0"/>
                  </a:lnTo>
                  <a:lnTo>
                    <a:pt x="503941" y="12928"/>
                  </a:lnTo>
                  <a:lnTo>
                    <a:pt x="532342" y="47503"/>
                  </a:lnTo>
                  <a:lnTo>
                    <a:pt x="538199" y="76951"/>
                  </a:lnTo>
                  <a:lnTo>
                    <a:pt x="538199" y="384748"/>
                  </a:lnTo>
                  <a:lnTo>
                    <a:pt x="532152" y="414701"/>
                  </a:lnTo>
                  <a:lnTo>
                    <a:pt x="515661" y="439161"/>
                  </a:lnTo>
                  <a:lnTo>
                    <a:pt x="491201" y="455652"/>
                  </a:lnTo>
                  <a:lnTo>
                    <a:pt x="461248" y="461699"/>
                  </a:ln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0" name="Google Shape;540;p10"/>
          <p:cNvSpPr txBox="1"/>
          <p:nvPr/>
        </p:nvSpPr>
        <p:spPr>
          <a:xfrm>
            <a:off x="5316942" y="4346714"/>
            <a:ext cx="252728" cy="30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Google Shape;541;p10"/>
          <p:cNvSpPr txBox="1"/>
          <p:nvPr/>
        </p:nvSpPr>
        <p:spPr>
          <a:xfrm>
            <a:off x="4170124" y="2735665"/>
            <a:ext cx="485140" cy="76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8382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3500" marR="10160" lvl="0" indent="-3937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COA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42" name="Google Shape;542;p10"/>
          <p:cNvGrpSpPr/>
          <p:nvPr/>
        </p:nvGrpSpPr>
        <p:grpSpPr>
          <a:xfrm>
            <a:off x="3791765" y="3602367"/>
            <a:ext cx="1262380" cy="1276192"/>
            <a:chOff x="1895882" y="1801183"/>
            <a:chExt cx="631190" cy="638096"/>
          </a:xfrm>
        </p:grpSpPr>
        <p:sp>
          <p:nvSpPr>
            <p:cNvPr id="543" name="Google Shape;543;p10"/>
            <p:cNvSpPr/>
            <p:nvPr/>
          </p:nvSpPr>
          <p:spPr>
            <a:xfrm>
              <a:off x="2206400" y="1801183"/>
              <a:ext cx="4445" cy="143510"/>
            </a:xfrm>
            <a:custGeom>
              <a:avLst/>
              <a:gdLst/>
              <a:ahLst/>
              <a:cxnLst/>
              <a:rect l="l" t="t" r="r" b="b"/>
              <a:pathLst>
                <a:path w="4444" h="143510" extrusionOk="0">
                  <a:moveTo>
                    <a:pt x="0" y="0"/>
                  </a:moveTo>
                  <a:lnTo>
                    <a:pt x="3908" y="143169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10"/>
            <p:cNvSpPr/>
            <p:nvPr/>
          </p:nvSpPr>
          <p:spPr>
            <a:xfrm>
              <a:off x="2199309" y="193335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1510" y="29711"/>
                  </a:moveTo>
                  <a:lnTo>
                    <a:pt x="0" y="584"/>
                  </a:lnTo>
                  <a:lnTo>
                    <a:pt x="10999" y="10999"/>
                  </a:lnTo>
                  <a:lnTo>
                    <a:pt x="21415" y="0"/>
                  </a:lnTo>
                  <a:lnTo>
                    <a:pt x="11510" y="2971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0"/>
            <p:cNvSpPr/>
            <p:nvPr/>
          </p:nvSpPr>
          <p:spPr>
            <a:xfrm>
              <a:off x="2199309" y="1933352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999" y="10999"/>
                  </a:moveTo>
                  <a:lnTo>
                    <a:pt x="0" y="584"/>
                  </a:lnTo>
                  <a:lnTo>
                    <a:pt x="11510" y="29711"/>
                  </a:lnTo>
                  <a:lnTo>
                    <a:pt x="21415" y="0"/>
                  </a:lnTo>
                  <a:lnTo>
                    <a:pt x="10999" y="10999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10"/>
            <p:cNvSpPr/>
            <p:nvPr/>
          </p:nvSpPr>
          <p:spPr>
            <a:xfrm>
              <a:off x="1895882" y="1976999"/>
              <a:ext cx="631190" cy="462280"/>
            </a:xfrm>
            <a:custGeom>
              <a:avLst/>
              <a:gdLst/>
              <a:ahLst/>
              <a:cxnLst/>
              <a:rect l="l" t="t" r="r" b="b"/>
              <a:pathLst>
                <a:path w="631189" h="462280" extrusionOk="0">
                  <a:moveTo>
                    <a:pt x="553648" y="461699"/>
                  </a:move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553648" y="0"/>
                  </a:lnTo>
                  <a:lnTo>
                    <a:pt x="596341" y="12928"/>
                  </a:lnTo>
                  <a:lnTo>
                    <a:pt x="624742" y="47503"/>
                  </a:lnTo>
                  <a:lnTo>
                    <a:pt x="630599" y="76951"/>
                  </a:lnTo>
                  <a:lnTo>
                    <a:pt x="630599" y="384748"/>
                  </a:lnTo>
                  <a:lnTo>
                    <a:pt x="624552" y="414701"/>
                  </a:lnTo>
                  <a:lnTo>
                    <a:pt x="608061" y="439161"/>
                  </a:lnTo>
                  <a:lnTo>
                    <a:pt x="583601" y="455652"/>
                  </a:lnTo>
                  <a:lnTo>
                    <a:pt x="553648" y="461699"/>
                  </a:lnTo>
                  <a:close/>
                </a:path>
              </a:pathLst>
            </a:custGeom>
            <a:solidFill>
              <a:srgbClr val="EDEBE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10"/>
            <p:cNvSpPr/>
            <p:nvPr/>
          </p:nvSpPr>
          <p:spPr>
            <a:xfrm>
              <a:off x="1895882" y="1976999"/>
              <a:ext cx="631190" cy="462280"/>
            </a:xfrm>
            <a:custGeom>
              <a:avLst/>
              <a:gdLst/>
              <a:ahLst/>
              <a:cxnLst/>
              <a:rect l="l" t="t" r="r" b="b"/>
              <a:pathLst>
                <a:path w="631189" h="462280" extrusionOk="0">
                  <a:moveTo>
                    <a:pt x="0" y="76951"/>
                  </a:moveTo>
                  <a:lnTo>
                    <a:pt x="6047" y="46998"/>
                  </a:lnTo>
                  <a:lnTo>
                    <a:pt x="22538" y="22538"/>
                  </a:lnTo>
                  <a:lnTo>
                    <a:pt x="46998" y="6047"/>
                  </a:lnTo>
                  <a:lnTo>
                    <a:pt x="76951" y="0"/>
                  </a:lnTo>
                  <a:lnTo>
                    <a:pt x="553648" y="0"/>
                  </a:lnTo>
                  <a:lnTo>
                    <a:pt x="596341" y="12928"/>
                  </a:lnTo>
                  <a:lnTo>
                    <a:pt x="624742" y="47503"/>
                  </a:lnTo>
                  <a:lnTo>
                    <a:pt x="630599" y="76951"/>
                  </a:lnTo>
                  <a:lnTo>
                    <a:pt x="630599" y="384748"/>
                  </a:lnTo>
                  <a:lnTo>
                    <a:pt x="624552" y="414701"/>
                  </a:lnTo>
                  <a:lnTo>
                    <a:pt x="608061" y="439161"/>
                  </a:lnTo>
                  <a:lnTo>
                    <a:pt x="583601" y="455652"/>
                  </a:lnTo>
                  <a:lnTo>
                    <a:pt x="553648" y="461699"/>
                  </a:lnTo>
                  <a:lnTo>
                    <a:pt x="76951" y="461699"/>
                  </a:lnTo>
                  <a:lnTo>
                    <a:pt x="46998" y="455652"/>
                  </a:lnTo>
                  <a:lnTo>
                    <a:pt x="22538" y="439161"/>
                  </a:lnTo>
                  <a:lnTo>
                    <a:pt x="6047" y="414701"/>
                  </a:lnTo>
                  <a:lnTo>
                    <a:pt x="0" y="384748"/>
                  </a:lnTo>
                  <a:lnTo>
                    <a:pt x="0" y="769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8" name="Google Shape;548;p10"/>
          <p:cNvSpPr txBox="1"/>
          <p:nvPr/>
        </p:nvSpPr>
        <p:spPr>
          <a:xfrm>
            <a:off x="4013670" y="4010696"/>
            <a:ext cx="817880" cy="76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V6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4130" marR="10160" lvl="0" indent="0" algn="ctr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Terbitkan Invoice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49" name="Google Shape;549;p10"/>
          <p:cNvGrpSpPr/>
          <p:nvPr/>
        </p:nvGrpSpPr>
        <p:grpSpPr>
          <a:xfrm>
            <a:off x="4392524" y="3433451"/>
            <a:ext cx="3625274" cy="1748646"/>
            <a:chOff x="2196262" y="1716725"/>
            <a:chExt cx="1812637" cy="874323"/>
          </a:xfrm>
        </p:grpSpPr>
        <p:sp>
          <p:nvSpPr>
            <p:cNvPr id="550" name="Google Shape;550;p10"/>
            <p:cNvSpPr/>
            <p:nvPr/>
          </p:nvSpPr>
          <p:spPr>
            <a:xfrm>
              <a:off x="2206601" y="2438699"/>
              <a:ext cx="5080" cy="133985"/>
            </a:xfrm>
            <a:custGeom>
              <a:avLst/>
              <a:gdLst/>
              <a:ahLst/>
              <a:cxnLst/>
              <a:rect l="l" t="t" r="r" b="b"/>
              <a:pathLst>
                <a:path w="5080" h="133985" extrusionOk="0">
                  <a:moveTo>
                    <a:pt x="4580" y="0"/>
                  </a:moveTo>
                  <a:lnTo>
                    <a:pt x="0" y="133576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10"/>
            <p:cNvSpPr/>
            <p:nvPr/>
          </p:nvSpPr>
          <p:spPr>
            <a:xfrm>
              <a:off x="2196262" y="256120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9696" y="29779"/>
                  </a:moveTo>
                  <a:lnTo>
                    <a:pt x="0" y="0"/>
                  </a:lnTo>
                  <a:lnTo>
                    <a:pt x="10338" y="11072"/>
                  </a:lnTo>
                  <a:lnTo>
                    <a:pt x="21410" y="734"/>
                  </a:lnTo>
                  <a:lnTo>
                    <a:pt x="9696" y="29779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Google Shape;552;p10"/>
            <p:cNvSpPr/>
            <p:nvPr/>
          </p:nvSpPr>
          <p:spPr>
            <a:xfrm>
              <a:off x="2196262" y="256120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338" y="11072"/>
                  </a:moveTo>
                  <a:lnTo>
                    <a:pt x="0" y="0"/>
                  </a:lnTo>
                  <a:lnTo>
                    <a:pt x="9696" y="29779"/>
                  </a:lnTo>
                  <a:lnTo>
                    <a:pt x="21410" y="734"/>
                  </a:lnTo>
                  <a:lnTo>
                    <a:pt x="10338" y="11072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10"/>
            <p:cNvSpPr/>
            <p:nvPr/>
          </p:nvSpPr>
          <p:spPr>
            <a:xfrm>
              <a:off x="3024649" y="1716725"/>
              <a:ext cx="984250" cy="535305"/>
            </a:xfrm>
            <a:custGeom>
              <a:avLst/>
              <a:gdLst/>
              <a:ahLst/>
              <a:cxnLst/>
              <a:rect l="l" t="t" r="r" b="b"/>
              <a:pathLst>
                <a:path w="984250" h="535305" extrusionOk="0">
                  <a:moveTo>
                    <a:pt x="894547" y="534899"/>
                  </a:moveTo>
                  <a:lnTo>
                    <a:pt x="89151" y="534899"/>
                  </a:lnTo>
                  <a:lnTo>
                    <a:pt x="54449" y="527893"/>
                  </a:lnTo>
                  <a:lnTo>
                    <a:pt x="26111" y="508787"/>
                  </a:lnTo>
                  <a:lnTo>
                    <a:pt x="7005" y="480450"/>
                  </a:lnTo>
                  <a:lnTo>
                    <a:pt x="0" y="445748"/>
                  </a:lnTo>
                  <a:lnTo>
                    <a:pt x="0" y="89151"/>
                  </a:lnTo>
                  <a:lnTo>
                    <a:pt x="6887" y="55034"/>
                  </a:lnTo>
                  <a:lnTo>
                    <a:pt x="7005" y="54449"/>
                  </a:lnTo>
                  <a:lnTo>
                    <a:pt x="26112" y="26111"/>
                  </a:lnTo>
                  <a:lnTo>
                    <a:pt x="54449" y="7005"/>
                  </a:lnTo>
                  <a:lnTo>
                    <a:pt x="89151" y="0"/>
                  </a:lnTo>
                  <a:lnTo>
                    <a:pt x="894547" y="0"/>
                  </a:lnTo>
                  <a:lnTo>
                    <a:pt x="944009" y="14978"/>
                  </a:lnTo>
                  <a:lnTo>
                    <a:pt x="976913" y="55034"/>
                  </a:lnTo>
                  <a:lnTo>
                    <a:pt x="983699" y="89151"/>
                  </a:lnTo>
                  <a:lnTo>
                    <a:pt x="983699" y="445748"/>
                  </a:lnTo>
                  <a:lnTo>
                    <a:pt x="976694" y="480450"/>
                  </a:lnTo>
                  <a:lnTo>
                    <a:pt x="957588" y="508787"/>
                  </a:lnTo>
                  <a:lnTo>
                    <a:pt x="929250" y="527893"/>
                  </a:lnTo>
                  <a:lnTo>
                    <a:pt x="894547" y="5348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10"/>
            <p:cNvSpPr/>
            <p:nvPr/>
          </p:nvSpPr>
          <p:spPr>
            <a:xfrm>
              <a:off x="3024649" y="1716725"/>
              <a:ext cx="984250" cy="535305"/>
            </a:xfrm>
            <a:custGeom>
              <a:avLst/>
              <a:gdLst/>
              <a:ahLst/>
              <a:cxnLst/>
              <a:rect l="l" t="t" r="r" b="b"/>
              <a:pathLst>
                <a:path w="984250" h="535305" extrusionOk="0">
                  <a:moveTo>
                    <a:pt x="0" y="89151"/>
                  </a:moveTo>
                  <a:lnTo>
                    <a:pt x="7005" y="54449"/>
                  </a:lnTo>
                  <a:lnTo>
                    <a:pt x="26111" y="26111"/>
                  </a:lnTo>
                  <a:lnTo>
                    <a:pt x="54449" y="7005"/>
                  </a:lnTo>
                  <a:lnTo>
                    <a:pt x="89151" y="0"/>
                  </a:lnTo>
                  <a:lnTo>
                    <a:pt x="894547" y="0"/>
                  </a:lnTo>
                  <a:lnTo>
                    <a:pt x="944009" y="14978"/>
                  </a:lnTo>
                  <a:lnTo>
                    <a:pt x="976913" y="55034"/>
                  </a:lnTo>
                  <a:lnTo>
                    <a:pt x="983699" y="89151"/>
                  </a:lnTo>
                  <a:lnTo>
                    <a:pt x="983699" y="445748"/>
                  </a:lnTo>
                  <a:lnTo>
                    <a:pt x="976694" y="480450"/>
                  </a:lnTo>
                  <a:lnTo>
                    <a:pt x="957588" y="508787"/>
                  </a:lnTo>
                  <a:lnTo>
                    <a:pt x="929250" y="527893"/>
                  </a:lnTo>
                  <a:lnTo>
                    <a:pt x="894547" y="534899"/>
                  </a:lnTo>
                  <a:lnTo>
                    <a:pt x="89151" y="534899"/>
                  </a:lnTo>
                  <a:lnTo>
                    <a:pt x="54449" y="527893"/>
                  </a:lnTo>
                  <a:lnTo>
                    <a:pt x="26111" y="508787"/>
                  </a:lnTo>
                  <a:lnTo>
                    <a:pt x="7005" y="480450"/>
                  </a:lnTo>
                  <a:lnTo>
                    <a:pt x="0" y="445748"/>
                  </a:lnTo>
                  <a:lnTo>
                    <a:pt x="0" y="891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5" name="Google Shape;555;p10"/>
          <p:cNvSpPr txBox="1"/>
          <p:nvPr/>
        </p:nvSpPr>
        <p:spPr>
          <a:xfrm>
            <a:off x="6282482" y="3439522"/>
            <a:ext cx="1625600" cy="1021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113029" marR="97790" lvl="0" indent="0" algn="ctr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PPK upload bukti potong &amp; Input nilai PPh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(Invoice terupdate)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56" name="Google Shape;556;p10"/>
          <p:cNvGrpSpPr/>
          <p:nvPr/>
        </p:nvGrpSpPr>
        <p:grpSpPr>
          <a:xfrm>
            <a:off x="7016915" y="2492599"/>
            <a:ext cx="3870564" cy="2436330"/>
            <a:chOff x="3508457" y="1246299"/>
            <a:chExt cx="1935282" cy="1218165"/>
          </a:xfrm>
        </p:grpSpPr>
        <p:sp>
          <p:nvSpPr>
            <p:cNvPr id="557" name="Google Shape;557;p10"/>
            <p:cNvSpPr/>
            <p:nvPr/>
          </p:nvSpPr>
          <p:spPr>
            <a:xfrm>
              <a:off x="3516499" y="2251625"/>
              <a:ext cx="3175" cy="194310"/>
            </a:xfrm>
            <a:custGeom>
              <a:avLst/>
              <a:gdLst/>
              <a:ahLst/>
              <a:cxnLst/>
              <a:rect l="l" t="t" r="r" b="b"/>
              <a:pathLst>
                <a:path w="3175" h="194310" extrusionOk="0">
                  <a:moveTo>
                    <a:pt x="0" y="0"/>
                  </a:moveTo>
                  <a:lnTo>
                    <a:pt x="2824" y="193860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10"/>
            <p:cNvSpPr/>
            <p:nvPr/>
          </p:nvSpPr>
          <p:spPr>
            <a:xfrm>
              <a:off x="3508457" y="2434619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1139" y="29582"/>
                  </a:moveTo>
                  <a:lnTo>
                    <a:pt x="0" y="312"/>
                  </a:lnTo>
                  <a:lnTo>
                    <a:pt x="10866" y="10866"/>
                  </a:lnTo>
                  <a:lnTo>
                    <a:pt x="21421" y="0"/>
                  </a:lnTo>
                  <a:lnTo>
                    <a:pt x="11139" y="29582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10"/>
            <p:cNvSpPr/>
            <p:nvPr/>
          </p:nvSpPr>
          <p:spPr>
            <a:xfrm>
              <a:off x="3508457" y="2434619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866" y="10866"/>
                  </a:moveTo>
                  <a:lnTo>
                    <a:pt x="0" y="312"/>
                  </a:lnTo>
                  <a:lnTo>
                    <a:pt x="11139" y="29582"/>
                  </a:lnTo>
                  <a:lnTo>
                    <a:pt x="21421" y="0"/>
                  </a:lnTo>
                  <a:lnTo>
                    <a:pt x="10866" y="10866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10"/>
            <p:cNvSpPr/>
            <p:nvPr/>
          </p:nvSpPr>
          <p:spPr>
            <a:xfrm>
              <a:off x="4501399" y="12462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09" extrusionOk="0">
                  <a:moveTo>
                    <a:pt x="888748" y="321299"/>
                  </a:move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1"/>
                  </a:ln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1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close/>
                </a:path>
              </a:pathLst>
            </a:custGeom>
            <a:solidFill>
              <a:srgbClr val="FFF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10"/>
            <p:cNvSpPr/>
            <p:nvPr/>
          </p:nvSpPr>
          <p:spPr>
            <a:xfrm>
              <a:off x="4501399" y="12462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09" extrusionOk="0">
                  <a:moveTo>
                    <a:pt x="0" y="53551"/>
                  </a:move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1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1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2" name="Google Shape;562;p10"/>
          <p:cNvSpPr txBox="1"/>
          <p:nvPr/>
        </p:nvSpPr>
        <p:spPr>
          <a:xfrm>
            <a:off x="9293798" y="2656547"/>
            <a:ext cx="130302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Penerbitan SPP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3" name="Google Shape;563;p10"/>
          <p:cNvGrpSpPr/>
          <p:nvPr/>
        </p:nvGrpSpPr>
        <p:grpSpPr>
          <a:xfrm>
            <a:off x="9002801" y="3459917"/>
            <a:ext cx="1884680" cy="642620"/>
            <a:chOff x="4501400" y="1729958"/>
            <a:chExt cx="942340" cy="321310"/>
          </a:xfrm>
        </p:grpSpPr>
        <p:sp>
          <p:nvSpPr>
            <p:cNvPr id="564" name="Google Shape;564;p10"/>
            <p:cNvSpPr/>
            <p:nvPr/>
          </p:nvSpPr>
          <p:spPr>
            <a:xfrm>
              <a:off x="4501400" y="1729958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10" extrusionOk="0">
                  <a:moveTo>
                    <a:pt x="888748" y="321299"/>
                  </a:move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0"/>
                  </a:ln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0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close/>
                </a:path>
              </a:pathLst>
            </a:custGeom>
            <a:solidFill>
              <a:srgbClr val="FFF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10"/>
            <p:cNvSpPr/>
            <p:nvPr/>
          </p:nvSpPr>
          <p:spPr>
            <a:xfrm>
              <a:off x="4501400" y="1729958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10" extrusionOk="0">
                  <a:moveTo>
                    <a:pt x="0" y="53550"/>
                  </a:move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0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6" name="Google Shape;566;p10"/>
          <p:cNvSpPr txBox="1"/>
          <p:nvPr/>
        </p:nvSpPr>
        <p:spPr>
          <a:xfrm>
            <a:off x="9259452" y="3623863"/>
            <a:ext cx="137160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Penerbitan SPM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7" name="Google Shape;567;p10"/>
          <p:cNvGrpSpPr/>
          <p:nvPr/>
        </p:nvGrpSpPr>
        <p:grpSpPr>
          <a:xfrm>
            <a:off x="9002801" y="4473799"/>
            <a:ext cx="1884680" cy="642620"/>
            <a:chOff x="4501400" y="2236899"/>
            <a:chExt cx="942340" cy="321310"/>
          </a:xfrm>
        </p:grpSpPr>
        <p:sp>
          <p:nvSpPr>
            <p:cNvPr id="568" name="Google Shape;568;p10"/>
            <p:cNvSpPr/>
            <p:nvPr/>
          </p:nvSpPr>
          <p:spPr>
            <a:xfrm>
              <a:off x="4501400" y="22368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10" extrusionOk="0">
                  <a:moveTo>
                    <a:pt x="888748" y="321299"/>
                  </a:move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0"/>
                  </a:ln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0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close/>
                </a:path>
              </a:pathLst>
            </a:custGeom>
            <a:solidFill>
              <a:srgbClr val="FFF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10"/>
            <p:cNvSpPr/>
            <p:nvPr/>
          </p:nvSpPr>
          <p:spPr>
            <a:xfrm>
              <a:off x="4501400" y="2236899"/>
              <a:ext cx="942340" cy="321310"/>
            </a:xfrm>
            <a:custGeom>
              <a:avLst/>
              <a:gdLst/>
              <a:ahLst/>
              <a:cxnLst/>
              <a:rect l="l" t="t" r="r" b="b"/>
              <a:pathLst>
                <a:path w="942339" h="321310" extrusionOk="0">
                  <a:moveTo>
                    <a:pt x="0" y="53550"/>
                  </a:moveTo>
                  <a:lnTo>
                    <a:pt x="4208" y="32706"/>
                  </a:lnTo>
                  <a:lnTo>
                    <a:pt x="15684" y="15684"/>
                  </a:lnTo>
                  <a:lnTo>
                    <a:pt x="32706" y="4208"/>
                  </a:lnTo>
                  <a:lnTo>
                    <a:pt x="53551" y="0"/>
                  </a:lnTo>
                  <a:lnTo>
                    <a:pt x="888748" y="0"/>
                  </a:lnTo>
                  <a:lnTo>
                    <a:pt x="926615" y="15684"/>
                  </a:lnTo>
                  <a:lnTo>
                    <a:pt x="942299" y="53550"/>
                  </a:lnTo>
                  <a:lnTo>
                    <a:pt x="942299" y="267748"/>
                  </a:lnTo>
                  <a:lnTo>
                    <a:pt x="938091" y="288593"/>
                  </a:lnTo>
                  <a:lnTo>
                    <a:pt x="926615" y="305615"/>
                  </a:lnTo>
                  <a:lnTo>
                    <a:pt x="909593" y="317091"/>
                  </a:lnTo>
                  <a:lnTo>
                    <a:pt x="888748" y="321299"/>
                  </a:lnTo>
                  <a:lnTo>
                    <a:pt x="53551" y="321299"/>
                  </a:lnTo>
                  <a:lnTo>
                    <a:pt x="32706" y="317091"/>
                  </a:lnTo>
                  <a:lnTo>
                    <a:pt x="15684" y="305615"/>
                  </a:lnTo>
                  <a:lnTo>
                    <a:pt x="4208" y="288593"/>
                  </a:lnTo>
                  <a:lnTo>
                    <a:pt x="0" y="267748"/>
                  </a:lnTo>
                  <a:lnTo>
                    <a:pt x="0" y="5355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0" name="Google Shape;570;p10"/>
          <p:cNvSpPr txBox="1"/>
          <p:nvPr/>
        </p:nvSpPr>
        <p:spPr>
          <a:xfrm>
            <a:off x="9232343" y="4637747"/>
            <a:ext cx="1426210" cy="271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Penerbitan SP2D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1" name="Google Shape;571;p10"/>
          <p:cNvGrpSpPr/>
          <p:nvPr/>
        </p:nvGrpSpPr>
        <p:grpSpPr>
          <a:xfrm>
            <a:off x="9118475" y="5536151"/>
            <a:ext cx="1605280" cy="523240"/>
            <a:chOff x="4559237" y="2768075"/>
            <a:chExt cx="802640" cy="261620"/>
          </a:xfrm>
        </p:grpSpPr>
        <p:sp>
          <p:nvSpPr>
            <p:cNvPr id="572" name="Google Shape;572;p10"/>
            <p:cNvSpPr/>
            <p:nvPr/>
          </p:nvSpPr>
          <p:spPr>
            <a:xfrm>
              <a:off x="4559237" y="2768075"/>
              <a:ext cx="802640" cy="261620"/>
            </a:xfrm>
            <a:custGeom>
              <a:avLst/>
              <a:gdLst/>
              <a:ahLst/>
              <a:cxnLst/>
              <a:rect l="l" t="t" r="r" b="b"/>
              <a:pathLst>
                <a:path w="802639" h="261619" extrusionOk="0">
                  <a:moveTo>
                    <a:pt x="758598" y="261599"/>
                  </a:moveTo>
                  <a:lnTo>
                    <a:pt x="43600" y="261599"/>
                  </a:lnTo>
                  <a:lnTo>
                    <a:pt x="26629" y="258173"/>
                  </a:lnTo>
                  <a:lnTo>
                    <a:pt x="12770" y="248829"/>
                  </a:lnTo>
                  <a:lnTo>
                    <a:pt x="3426" y="234970"/>
                  </a:lnTo>
                  <a:lnTo>
                    <a:pt x="0" y="217999"/>
                  </a:lnTo>
                  <a:lnTo>
                    <a:pt x="0" y="43600"/>
                  </a:lnTo>
                  <a:lnTo>
                    <a:pt x="3426" y="26629"/>
                  </a:lnTo>
                  <a:lnTo>
                    <a:pt x="12770" y="12770"/>
                  </a:lnTo>
                  <a:lnTo>
                    <a:pt x="26629" y="3426"/>
                  </a:lnTo>
                  <a:lnTo>
                    <a:pt x="43600" y="0"/>
                  </a:lnTo>
                  <a:lnTo>
                    <a:pt x="758598" y="0"/>
                  </a:lnTo>
                  <a:lnTo>
                    <a:pt x="794874" y="19410"/>
                  </a:lnTo>
                  <a:lnTo>
                    <a:pt x="802199" y="43600"/>
                  </a:lnTo>
                  <a:lnTo>
                    <a:pt x="802199" y="217999"/>
                  </a:lnTo>
                  <a:lnTo>
                    <a:pt x="798773" y="234970"/>
                  </a:lnTo>
                  <a:lnTo>
                    <a:pt x="789429" y="248829"/>
                  </a:lnTo>
                  <a:lnTo>
                    <a:pt x="775570" y="258173"/>
                  </a:lnTo>
                  <a:lnTo>
                    <a:pt x="758598" y="261599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10"/>
            <p:cNvSpPr/>
            <p:nvPr/>
          </p:nvSpPr>
          <p:spPr>
            <a:xfrm>
              <a:off x="4559237" y="2768075"/>
              <a:ext cx="802640" cy="261620"/>
            </a:xfrm>
            <a:custGeom>
              <a:avLst/>
              <a:gdLst/>
              <a:ahLst/>
              <a:cxnLst/>
              <a:rect l="l" t="t" r="r" b="b"/>
              <a:pathLst>
                <a:path w="802639" h="261619" extrusionOk="0">
                  <a:moveTo>
                    <a:pt x="0" y="43600"/>
                  </a:moveTo>
                  <a:lnTo>
                    <a:pt x="3426" y="26629"/>
                  </a:lnTo>
                  <a:lnTo>
                    <a:pt x="12770" y="12770"/>
                  </a:lnTo>
                  <a:lnTo>
                    <a:pt x="26629" y="3426"/>
                  </a:lnTo>
                  <a:lnTo>
                    <a:pt x="43600" y="0"/>
                  </a:lnTo>
                  <a:lnTo>
                    <a:pt x="758598" y="0"/>
                  </a:lnTo>
                  <a:lnTo>
                    <a:pt x="794874" y="19410"/>
                  </a:lnTo>
                  <a:lnTo>
                    <a:pt x="802199" y="43600"/>
                  </a:lnTo>
                  <a:lnTo>
                    <a:pt x="802199" y="217999"/>
                  </a:lnTo>
                  <a:lnTo>
                    <a:pt x="798773" y="234970"/>
                  </a:lnTo>
                  <a:lnTo>
                    <a:pt x="789429" y="248829"/>
                  </a:lnTo>
                  <a:lnTo>
                    <a:pt x="775570" y="258173"/>
                  </a:lnTo>
                  <a:lnTo>
                    <a:pt x="758598" y="261599"/>
                  </a:lnTo>
                  <a:lnTo>
                    <a:pt x="43600" y="261599"/>
                  </a:lnTo>
                  <a:lnTo>
                    <a:pt x="26629" y="258173"/>
                  </a:lnTo>
                  <a:lnTo>
                    <a:pt x="12770" y="248829"/>
                  </a:lnTo>
                  <a:lnTo>
                    <a:pt x="3426" y="234970"/>
                  </a:lnTo>
                  <a:lnTo>
                    <a:pt x="0" y="217999"/>
                  </a:lnTo>
                  <a:lnTo>
                    <a:pt x="0" y="43600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4" name="Google Shape;574;p10"/>
          <p:cNvSpPr txBox="1"/>
          <p:nvPr/>
        </p:nvSpPr>
        <p:spPr>
          <a:xfrm>
            <a:off x="9384955" y="5516572"/>
            <a:ext cx="1073150" cy="51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52728" marR="10160" lvl="0" indent="-22860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Pembayaran Selesai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5" name="Google Shape;575;p10"/>
          <p:cNvGrpSpPr/>
          <p:nvPr/>
        </p:nvGrpSpPr>
        <p:grpSpPr>
          <a:xfrm>
            <a:off x="7821055" y="2792266"/>
            <a:ext cx="2145802" cy="4005412"/>
            <a:chOff x="3910527" y="1396133"/>
            <a:chExt cx="1072901" cy="2002706"/>
          </a:xfrm>
        </p:grpSpPr>
        <p:sp>
          <p:nvSpPr>
            <p:cNvPr id="576" name="Google Shape;576;p10"/>
            <p:cNvSpPr/>
            <p:nvPr/>
          </p:nvSpPr>
          <p:spPr>
            <a:xfrm>
              <a:off x="3910527" y="1406844"/>
              <a:ext cx="558800" cy="1991995"/>
            </a:xfrm>
            <a:custGeom>
              <a:avLst/>
              <a:gdLst/>
              <a:ahLst/>
              <a:cxnLst/>
              <a:rect l="l" t="t" r="r" b="b"/>
              <a:pathLst>
                <a:path w="558800" h="1991995" extrusionOk="0">
                  <a:moveTo>
                    <a:pt x="0" y="1991699"/>
                  </a:moveTo>
                  <a:lnTo>
                    <a:pt x="295435" y="1991699"/>
                  </a:lnTo>
                  <a:lnTo>
                    <a:pt x="295435" y="0"/>
                  </a:lnTo>
                  <a:lnTo>
                    <a:pt x="558356" y="0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0"/>
            <p:cNvSpPr/>
            <p:nvPr/>
          </p:nvSpPr>
          <p:spPr>
            <a:xfrm>
              <a:off x="4458172" y="1396133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0"/>
            <p:cNvSpPr/>
            <p:nvPr/>
          </p:nvSpPr>
          <p:spPr>
            <a:xfrm>
              <a:off x="4458172" y="1396133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90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10"/>
            <p:cNvSpPr/>
            <p:nvPr/>
          </p:nvSpPr>
          <p:spPr>
            <a:xfrm>
              <a:off x="4972549" y="1567599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120000" h="130175" extrusionOk="0">
                  <a:moveTo>
                    <a:pt x="0" y="0"/>
                  </a:moveTo>
                  <a:lnTo>
                    <a:pt x="0" y="129656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0"/>
            <p:cNvSpPr/>
            <p:nvPr/>
          </p:nvSpPr>
          <p:spPr>
            <a:xfrm>
              <a:off x="4961838" y="1686545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29430"/>
                  </a:moveTo>
                  <a:lnTo>
                    <a:pt x="0" y="0"/>
                  </a:lnTo>
                  <a:lnTo>
                    <a:pt x="10711" y="10711"/>
                  </a:lnTo>
                  <a:lnTo>
                    <a:pt x="21423" y="0"/>
                  </a:lnTo>
                  <a:lnTo>
                    <a:pt x="10711" y="2943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0"/>
            <p:cNvSpPr/>
            <p:nvPr/>
          </p:nvSpPr>
          <p:spPr>
            <a:xfrm>
              <a:off x="4961838" y="1686545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10711"/>
                  </a:moveTo>
                  <a:lnTo>
                    <a:pt x="0" y="0"/>
                  </a:lnTo>
                  <a:lnTo>
                    <a:pt x="10711" y="29430"/>
                  </a:lnTo>
                  <a:lnTo>
                    <a:pt x="21423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10"/>
            <p:cNvSpPr/>
            <p:nvPr/>
          </p:nvSpPr>
          <p:spPr>
            <a:xfrm>
              <a:off x="4972549" y="2051258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w="120000" h="153669" extrusionOk="0">
                  <a:moveTo>
                    <a:pt x="0" y="0"/>
                  </a:moveTo>
                  <a:lnTo>
                    <a:pt x="0" y="153057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0"/>
            <p:cNvSpPr/>
            <p:nvPr/>
          </p:nvSpPr>
          <p:spPr>
            <a:xfrm>
              <a:off x="4961838" y="219360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29429"/>
                  </a:moveTo>
                  <a:lnTo>
                    <a:pt x="0" y="0"/>
                  </a:lnTo>
                  <a:lnTo>
                    <a:pt x="10711" y="10711"/>
                  </a:lnTo>
                  <a:lnTo>
                    <a:pt x="21423" y="0"/>
                  </a:lnTo>
                  <a:lnTo>
                    <a:pt x="10711" y="29429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10"/>
            <p:cNvSpPr/>
            <p:nvPr/>
          </p:nvSpPr>
          <p:spPr>
            <a:xfrm>
              <a:off x="4961838" y="2193603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711" y="10711"/>
                  </a:moveTo>
                  <a:lnTo>
                    <a:pt x="0" y="0"/>
                  </a:lnTo>
                  <a:lnTo>
                    <a:pt x="10711" y="29429"/>
                  </a:lnTo>
                  <a:lnTo>
                    <a:pt x="21423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10"/>
            <p:cNvSpPr/>
            <p:nvPr/>
          </p:nvSpPr>
          <p:spPr>
            <a:xfrm>
              <a:off x="4962158" y="2558199"/>
              <a:ext cx="10795" cy="177800"/>
            </a:xfrm>
            <a:custGeom>
              <a:avLst/>
              <a:gdLst/>
              <a:ahLst/>
              <a:cxnLst/>
              <a:rect l="l" t="t" r="r" b="b"/>
              <a:pathLst>
                <a:path w="10795" h="177800" extrusionOk="0">
                  <a:moveTo>
                    <a:pt x="10391" y="0"/>
                  </a:moveTo>
                  <a:lnTo>
                    <a:pt x="0" y="177412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0"/>
            <p:cNvSpPr/>
            <p:nvPr/>
          </p:nvSpPr>
          <p:spPr>
            <a:xfrm>
              <a:off x="4952091" y="2724293"/>
              <a:ext cx="21590" cy="30480"/>
            </a:xfrm>
            <a:custGeom>
              <a:avLst/>
              <a:gdLst/>
              <a:ahLst/>
              <a:cxnLst/>
              <a:rect l="l" t="t" r="r" b="b"/>
              <a:pathLst>
                <a:path w="21589" h="30480" extrusionOk="0">
                  <a:moveTo>
                    <a:pt x="8972" y="30005"/>
                  </a:moveTo>
                  <a:lnTo>
                    <a:pt x="0" y="0"/>
                  </a:lnTo>
                  <a:lnTo>
                    <a:pt x="10066" y="11319"/>
                  </a:lnTo>
                  <a:lnTo>
                    <a:pt x="21386" y="1252"/>
                  </a:lnTo>
                  <a:lnTo>
                    <a:pt x="8972" y="30005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10"/>
            <p:cNvSpPr/>
            <p:nvPr/>
          </p:nvSpPr>
          <p:spPr>
            <a:xfrm>
              <a:off x="4952091" y="2724293"/>
              <a:ext cx="21590" cy="30480"/>
            </a:xfrm>
            <a:custGeom>
              <a:avLst/>
              <a:gdLst/>
              <a:ahLst/>
              <a:cxnLst/>
              <a:rect l="l" t="t" r="r" b="b"/>
              <a:pathLst>
                <a:path w="21589" h="30480" extrusionOk="0">
                  <a:moveTo>
                    <a:pt x="10066" y="11319"/>
                  </a:moveTo>
                  <a:lnTo>
                    <a:pt x="0" y="0"/>
                  </a:lnTo>
                  <a:lnTo>
                    <a:pt x="8972" y="30005"/>
                  </a:lnTo>
                  <a:lnTo>
                    <a:pt x="21386" y="1252"/>
                  </a:lnTo>
                  <a:lnTo>
                    <a:pt x="10066" y="11319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8" name="Google Shape;588;p10"/>
          <p:cNvSpPr txBox="1"/>
          <p:nvPr/>
        </p:nvSpPr>
        <p:spPr>
          <a:xfrm>
            <a:off x="12118213" y="2532722"/>
            <a:ext cx="1200150" cy="51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5400" marR="10160" lvl="0" indent="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Disbursement Penerima Hak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89" name="Google Shape;589;p10"/>
          <p:cNvGrpSpPr/>
          <p:nvPr/>
        </p:nvGrpSpPr>
        <p:grpSpPr>
          <a:xfrm>
            <a:off x="12692808" y="3135198"/>
            <a:ext cx="2864186" cy="1949342"/>
            <a:chOff x="6346404" y="1567599"/>
            <a:chExt cx="1432093" cy="974671"/>
          </a:xfrm>
        </p:grpSpPr>
        <p:sp>
          <p:nvSpPr>
            <p:cNvPr id="590" name="Google Shape;590;p10"/>
            <p:cNvSpPr/>
            <p:nvPr/>
          </p:nvSpPr>
          <p:spPr>
            <a:xfrm>
              <a:off x="6357097" y="1567599"/>
              <a:ext cx="1905" cy="955675"/>
            </a:xfrm>
            <a:custGeom>
              <a:avLst/>
              <a:gdLst/>
              <a:ahLst/>
              <a:cxnLst/>
              <a:rect l="l" t="t" r="r" b="b"/>
              <a:pathLst>
                <a:path w="1904" h="955675" extrusionOk="0">
                  <a:moveTo>
                    <a:pt x="1740" y="0"/>
                  </a:moveTo>
                  <a:lnTo>
                    <a:pt x="0" y="955556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10"/>
            <p:cNvSpPr/>
            <p:nvPr/>
          </p:nvSpPr>
          <p:spPr>
            <a:xfrm>
              <a:off x="6346404" y="2512425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658" y="29449"/>
                  </a:moveTo>
                  <a:lnTo>
                    <a:pt x="0" y="0"/>
                  </a:lnTo>
                  <a:lnTo>
                    <a:pt x="10692" y="10730"/>
                  </a:lnTo>
                  <a:lnTo>
                    <a:pt x="21423" y="38"/>
                  </a:lnTo>
                  <a:lnTo>
                    <a:pt x="10658" y="29449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10"/>
            <p:cNvSpPr/>
            <p:nvPr/>
          </p:nvSpPr>
          <p:spPr>
            <a:xfrm>
              <a:off x="6346404" y="2512425"/>
              <a:ext cx="21590" cy="29845"/>
            </a:xfrm>
            <a:custGeom>
              <a:avLst/>
              <a:gdLst/>
              <a:ahLst/>
              <a:cxnLst/>
              <a:rect l="l" t="t" r="r" b="b"/>
              <a:pathLst>
                <a:path w="21589" h="29844" extrusionOk="0">
                  <a:moveTo>
                    <a:pt x="10692" y="10730"/>
                  </a:moveTo>
                  <a:lnTo>
                    <a:pt x="0" y="0"/>
                  </a:lnTo>
                  <a:lnTo>
                    <a:pt x="10658" y="29449"/>
                  </a:lnTo>
                  <a:lnTo>
                    <a:pt x="21423" y="38"/>
                  </a:lnTo>
                  <a:lnTo>
                    <a:pt x="10692" y="10730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10"/>
            <p:cNvSpPr/>
            <p:nvPr/>
          </p:nvSpPr>
          <p:spPr>
            <a:xfrm>
              <a:off x="7050152" y="1751258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664248" y="381299"/>
                  </a:move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8" y="3812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10"/>
            <p:cNvSpPr/>
            <p:nvPr/>
          </p:nvSpPr>
          <p:spPr>
            <a:xfrm>
              <a:off x="7050152" y="1751258"/>
              <a:ext cx="728345" cy="381635"/>
            </a:xfrm>
            <a:custGeom>
              <a:avLst/>
              <a:gdLst/>
              <a:ahLst/>
              <a:cxnLst/>
              <a:rect l="l" t="t" r="r" b="b"/>
              <a:pathLst>
                <a:path w="728345" h="381635" extrusionOk="0">
                  <a:moveTo>
                    <a:pt x="0" y="63551"/>
                  </a:moveTo>
                  <a:lnTo>
                    <a:pt x="4994" y="38814"/>
                  </a:lnTo>
                  <a:lnTo>
                    <a:pt x="18613" y="18613"/>
                  </a:lnTo>
                  <a:lnTo>
                    <a:pt x="38814" y="4994"/>
                  </a:lnTo>
                  <a:lnTo>
                    <a:pt x="63551" y="0"/>
                  </a:lnTo>
                  <a:lnTo>
                    <a:pt x="664248" y="0"/>
                  </a:lnTo>
                  <a:lnTo>
                    <a:pt x="709186" y="18613"/>
                  </a:lnTo>
                  <a:lnTo>
                    <a:pt x="727799" y="63551"/>
                  </a:lnTo>
                  <a:lnTo>
                    <a:pt x="727799" y="317748"/>
                  </a:lnTo>
                  <a:lnTo>
                    <a:pt x="722805" y="342485"/>
                  </a:lnTo>
                  <a:lnTo>
                    <a:pt x="709186" y="362686"/>
                  </a:lnTo>
                  <a:lnTo>
                    <a:pt x="688986" y="376305"/>
                  </a:lnTo>
                  <a:lnTo>
                    <a:pt x="664248" y="381299"/>
                  </a:lnTo>
                  <a:lnTo>
                    <a:pt x="63551" y="381299"/>
                  </a:lnTo>
                  <a:lnTo>
                    <a:pt x="38814" y="376305"/>
                  </a:lnTo>
                  <a:lnTo>
                    <a:pt x="18613" y="362686"/>
                  </a:lnTo>
                  <a:lnTo>
                    <a:pt x="4994" y="342485"/>
                  </a:lnTo>
                  <a:lnTo>
                    <a:pt x="0" y="317748"/>
                  </a:lnTo>
                  <a:lnTo>
                    <a:pt x="0" y="63551"/>
                  </a:lnTo>
                  <a:close/>
                </a:path>
              </a:pathLst>
            </a:cu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5" name="Google Shape;595;p10"/>
          <p:cNvSpPr txBox="1"/>
          <p:nvPr/>
        </p:nvSpPr>
        <p:spPr>
          <a:xfrm>
            <a:off x="11863136" y="6760698"/>
            <a:ext cx="3815149" cy="764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5400" rIns="0" bIns="0" anchor="t" anchorCtr="0">
            <a:spAutoFit/>
          </a:bodyPr>
          <a:lstStyle/>
          <a:p>
            <a:pPr marL="25400" marR="1016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Penyelesaian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pembayaran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secara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langsung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dari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KPPN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kepada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Penyedia</a:t>
            </a: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Negara &amp; Telkom.</a:t>
            </a:r>
            <a:endParaRPr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10"/>
          <p:cNvSpPr txBox="1"/>
          <p:nvPr/>
        </p:nvSpPr>
        <p:spPr>
          <a:xfrm>
            <a:off x="14347941" y="3602638"/>
            <a:ext cx="961390" cy="51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75" rIns="0" bIns="0" anchor="t" anchorCtr="0">
            <a:spAutoFit/>
          </a:bodyPr>
          <a:lstStyle/>
          <a:p>
            <a:pPr marL="200660" marR="10160" lvl="0" indent="-176530" algn="l" rtl="0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Kas Negara (Pajak)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97" name="Google Shape;597;p10"/>
          <p:cNvGrpSpPr/>
          <p:nvPr/>
        </p:nvGrpSpPr>
        <p:grpSpPr>
          <a:xfrm>
            <a:off x="13659974" y="2813899"/>
            <a:ext cx="413380" cy="1091558"/>
            <a:chOff x="6829987" y="1406949"/>
            <a:chExt cx="206690" cy="545779"/>
          </a:xfrm>
        </p:grpSpPr>
        <p:sp>
          <p:nvSpPr>
            <p:cNvPr id="598" name="Google Shape;598;p10"/>
            <p:cNvSpPr/>
            <p:nvPr/>
          </p:nvSpPr>
          <p:spPr>
            <a:xfrm>
              <a:off x="6829987" y="1406949"/>
              <a:ext cx="187960" cy="535305"/>
            </a:xfrm>
            <a:custGeom>
              <a:avLst/>
              <a:gdLst/>
              <a:ahLst/>
              <a:cxnLst/>
              <a:rect l="l" t="t" r="r" b="b"/>
              <a:pathLst>
                <a:path w="187959" h="535305" extrusionOk="0">
                  <a:moveTo>
                    <a:pt x="0" y="0"/>
                  </a:moveTo>
                  <a:lnTo>
                    <a:pt x="110081" y="0"/>
                  </a:lnTo>
                  <a:lnTo>
                    <a:pt x="110081" y="534899"/>
                  </a:lnTo>
                  <a:lnTo>
                    <a:pt x="187556" y="534899"/>
                  </a:lnTo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0"/>
            <p:cNvSpPr/>
            <p:nvPr/>
          </p:nvSpPr>
          <p:spPr>
            <a:xfrm>
              <a:off x="7006832" y="1931138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0" y="21423"/>
                  </a:moveTo>
                  <a:lnTo>
                    <a:pt x="10711" y="10711"/>
                  </a:lnTo>
                  <a:lnTo>
                    <a:pt x="0" y="0"/>
                  </a:lnTo>
                  <a:lnTo>
                    <a:pt x="29429" y="10711"/>
                  </a:lnTo>
                  <a:lnTo>
                    <a:pt x="0" y="214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10"/>
            <p:cNvSpPr/>
            <p:nvPr/>
          </p:nvSpPr>
          <p:spPr>
            <a:xfrm>
              <a:off x="7006832" y="1931138"/>
              <a:ext cx="29845" cy="21590"/>
            </a:xfrm>
            <a:custGeom>
              <a:avLst/>
              <a:gdLst/>
              <a:ahLst/>
              <a:cxnLst/>
              <a:rect l="l" t="t" r="r" b="b"/>
              <a:pathLst>
                <a:path w="29845" h="21589" extrusionOk="0">
                  <a:moveTo>
                    <a:pt x="10711" y="10711"/>
                  </a:moveTo>
                  <a:lnTo>
                    <a:pt x="0" y="21423"/>
                  </a:lnTo>
                  <a:lnTo>
                    <a:pt x="29429" y="10711"/>
                  </a:lnTo>
                  <a:lnTo>
                    <a:pt x="0" y="0"/>
                  </a:lnTo>
                  <a:lnTo>
                    <a:pt x="10711" y="10711"/>
                  </a:lnTo>
                  <a:close/>
                </a:path>
              </a:pathLst>
            </a:cu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/>
          <p:nvPr/>
        </p:nvSpPr>
        <p:spPr>
          <a:xfrm>
            <a:off x="3" y="0"/>
            <a:ext cx="5029198" cy="10287000"/>
          </a:xfrm>
          <a:prstGeom prst="rect">
            <a:avLst/>
          </a:prstGeom>
          <a:solidFill>
            <a:srgbClr val="EA1D2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6868796" y="888317"/>
            <a:ext cx="12216028" cy="1865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 Slab"/>
              <a:buNone/>
            </a:pPr>
            <a:r>
              <a:rPr lang="en-US" sz="4000" b="1" u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Dasar Penyelenggaraan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Roboto Slab"/>
              <a:buNone/>
            </a:pPr>
            <a:r>
              <a:rPr lang="en-US" sz="4000" b="1" u="none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Katalog Elektronik</a:t>
            </a:r>
            <a:endParaRPr/>
          </a:p>
        </p:txBody>
      </p:sp>
      <p:sp>
        <p:nvSpPr>
          <p:cNvPr id="107" name="Google Shape;107;p2"/>
          <p:cNvSpPr/>
          <p:nvPr/>
        </p:nvSpPr>
        <p:spPr>
          <a:xfrm>
            <a:off x="8364083" y="4600319"/>
            <a:ext cx="922545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Peraturan LKPP No 9 Tahun 2021</a:t>
            </a:r>
            <a:endParaRPr/>
          </a:p>
        </p:txBody>
      </p:sp>
      <p:sp>
        <p:nvSpPr>
          <p:cNvPr id="108" name="Google Shape;108;p2"/>
          <p:cNvSpPr/>
          <p:nvPr/>
        </p:nvSpPr>
        <p:spPr>
          <a:xfrm>
            <a:off x="8125178" y="5157305"/>
            <a:ext cx="970326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Penyelenggaraan Toko Daring dan Katalog Elektronik</a:t>
            </a:r>
            <a:endParaRPr/>
          </a:p>
        </p:txBody>
      </p:sp>
      <p:sp>
        <p:nvSpPr>
          <p:cNvPr id="109" name="Google Shape;109;p2"/>
          <p:cNvSpPr/>
          <p:nvPr/>
        </p:nvSpPr>
        <p:spPr>
          <a:xfrm>
            <a:off x="8341672" y="6276719"/>
            <a:ext cx="92702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Keputusan Kepala LKPP No 177 Tahun 2024 </a:t>
            </a:r>
            <a:endParaRPr/>
          </a:p>
        </p:txBody>
      </p:sp>
      <p:sp>
        <p:nvSpPr>
          <p:cNvPr id="110" name="Google Shape;110;p2"/>
          <p:cNvSpPr/>
          <p:nvPr/>
        </p:nvSpPr>
        <p:spPr>
          <a:xfrm>
            <a:off x="8125178" y="6834765"/>
            <a:ext cx="970326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Penyelenggaraan Katalog Elektronik</a:t>
            </a:r>
            <a:endParaRPr/>
          </a:p>
        </p:txBody>
      </p:sp>
      <p:sp>
        <p:nvSpPr>
          <p:cNvPr id="111" name="Google Shape;111;p2"/>
          <p:cNvSpPr/>
          <p:nvPr/>
        </p:nvSpPr>
        <p:spPr>
          <a:xfrm>
            <a:off x="9144001" y="2486282"/>
            <a:ext cx="766562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Peraturan Presiden No 16 Tahun 2018 sebagaimana telah diubah terakhir dengan </a:t>
            </a:r>
            <a:b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Peraturan Presiden No 46 Tahun 2025</a:t>
            </a:r>
            <a:endParaRPr/>
          </a:p>
        </p:txBody>
      </p:sp>
      <p:sp>
        <p:nvSpPr>
          <p:cNvPr id="112" name="Google Shape;112;p2"/>
          <p:cNvSpPr/>
          <p:nvPr/>
        </p:nvSpPr>
        <p:spPr>
          <a:xfrm>
            <a:off x="10210446" y="3700215"/>
            <a:ext cx="553272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Pengadaan Barang/Jasa Pemerintah</a:t>
            </a:r>
            <a:endParaRPr/>
          </a:p>
        </p:txBody>
      </p:sp>
      <p:cxnSp>
        <p:nvCxnSpPr>
          <p:cNvPr id="113" name="Google Shape;113;p2"/>
          <p:cNvCxnSpPr/>
          <p:nvPr/>
        </p:nvCxnSpPr>
        <p:spPr>
          <a:xfrm>
            <a:off x="9928810" y="4381500"/>
            <a:ext cx="6096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4" name="Google Shape;114;p2"/>
          <p:cNvCxnSpPr/>
          <p:nvPr/>
        </p:nvCxnSpPr>
        <p:spPr>
          <a:xfrm>
            <a:off x="9928810" y="5971918"/>
            <a:ext cx="6096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5" name="Google Shape;115;p2"/>
          <p:cNvSpPr/>
          <p:nvPr/>
        </p:nvSpPr>
        <p:spPr>
          <a:xfrm>
            <a:off x="8580576" y="7907874"/>
            <a:ext cx="9270276" cy="424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Keputusan Kepala LKPP Nomor 93 Tahun 2025</a:t>
            </a:r>
            <a:endParaRPr/>
          </a:p>
        </p:txBody>
      </p:sp>
      <p:sp>
        <p:nvSpPr>
          <p:cNvPr id="116" name="Google Shape;116;p2"/>
          <p:cNvSpPr/>
          <p:nvPr/>
        </p:nvSpPr>
        <p:spPr>
          <a:xfrm>
            <a:off x="9091955" y="8436357"/>
            <a:ext cx="824751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Pelaksanaan </a:t>
            </a:r>
            <a:r>
              <a:rPr lang="en-US" sz="2400" i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E-purchasing</a:t>
            </a:r>
            <a:r>
              <a:rPr lang="en-US" sz="24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Katalog Elektronik Melalui Metode Mini-Kompetisi</a:t>
            </a:r>
            <a:endParaRPr sz="240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7" name="Google Shape;117;p2"/>
          <p:cNvCxnSpPr/>
          <p:nvPr/>
        </p:nvCxnSpPr>
        <p:spPr>
          <a:xfrm>
            <a:off x="10167714" y="7603074"/>
            <a:ext cx="6096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8" name="Google Shape;1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28" y="1777264"/>
            <a:ext cx="8107604" cy="6929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10136" y="3609212"/>
            <a:ext cx="5425104" cy="3187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83" y="1692451"/>
            <a:ext cx="8107604" cy="6929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28701" y="699637"/>
            <a:ext cx="15620182" cy="932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KETENTUAN</a:t>
            </a:r>
            <a:r>
              <a:rPr lang="en-US" sz="4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UMUM</a:t>
            </a:r>
            <a:endParaRPr/>
          </a:p>
        </p:txBody>
      </p:sp>
      <p:grpSp>
        <p:nvGrpSpPr>
          <p:cNvPr id="126" name="Google Shape;126;p3"/>
          <p:cNvGrpSpPr/>
          <p:nvPr/>
        </p:nvGrpSpPr>
        <p:grpSpPr>
          <a:xfrm>
            <a:off x="-188217" y="8424843"/>
            <a:ext cx="18476218" cy="1862157"/>
            <a:chOff x="0" y="-38100"/>
            <a:chExt cx="4866164" cy="490444"/>
          </a:xfrm>
        </p:grpSpPr>
        <p:sp>
          <p:nvSpPr>
            <p:cNvPr id="127" name="Google Shape;127;p3"/>
            <p:cNvSpPr/>
            <p:nvPr/>
          </p:nvSpPr>
          <p:spPr>
            <a:xfrm>
              <a:off x="0" y="0"/>
              <a:ext cx="4866164" cy="452344"/>
            </a:xfrm>
            <a:custGeom>
              <a:avLst/>
              <a:gdLst/>
              <a:ahLst/>
              <a:cxnLst/>
              <a:rect l="l" t="t" r="r" b="b"/>
              <a:pathLst>
                <a:path w="4866164" h="452344" extrusionOk="0">
                  <a:moveTo>
                    <a:pt x="0" y="0"/>
                  </a:moveTo>
                  <a:lnTo>
                    <a:pt x="4866164" y="0"/>
                  </a:lnTo>
                  <a:lnTo>
                    <a:pt x="4866164" y="452344"/>
                  </a:lnTo>
                  <a:lnTo>
                    <a:pt x="0" y="452344"/>
                  </a:ln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128" name="Google Shape;128;p3"/>
            <p:cNvSpPr txBox="1"/>
            <p:nvPr/>
          </p:nvSpPr>
          <p:spPr>
            <a:xfrm>
              <a:off x="0" y="-38100"/>
              <a:ext cx="4866164" cy="490444"/>
            </a:xfrm>
            <a:prstGeom prst="rect">
              <a:avLst/>
            </a:prstGeom>
            <a:solidFill>
              <a:srgbClr val="EA1D24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9" name="Google Shape;129;p3"/>
          <p:cNvSpPr txBox="1"/>
          <p:nvPr/>
        </p:nvSpPr>
        <p:spPr>
          <a:xfrm>
            <a:off x="4379250" y="8568350"/>
            <a:ext cx="13350300" cy="1551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Barang/Jasa yang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tercantum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di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Elektronik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dapat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dilakukan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transaksi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pembelian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oleh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seluruh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PPK/PP di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seluruh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K/L/PD dan oleh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Instansi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Non K/L/PD, BUMN, BUMD,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atau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Pelaku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Usaha (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apabila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aplikasi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sudah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4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memfasilitasi</a:t>
            </a:r>
            <a:r>
              <a:rPr lang="en-US" sz="24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)</a:t>
            </a:r>
            <a:endParaRPr sz="1600" dirty="0"/>
          </a:p>
        </p:txBody>
      </p:sp>
      <p:grpSp>
        <p:nvGrpSpPr>
          <p:cNvPr id="130" name="Google Shape;130;p3"/>
          <p:cNvGrpSpPr/>
          <p:nvPr/>
        </p:nvGrpSpPr>
        <p:grpSpPr>
          <a:xfrm>
            <a:off x="1028700" y="4089430"/>
            <a:ext cx="3086100" cy="1687711"/>
            <a:chOff x="0" y="-38100"/>
            <a:chExt cx="812800" cy="444500"/>
          </a:xfrm>
        </p:grpSpPr>
        <p:sp>
          <p:nvSpPr>
            <p:cNvPr id="131" name="Google Shape;131;p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 extrusionOk="0">
                  <a:moveTo>
                    <a:pt x="127941" y="0"/>
                  </a:moveTo>
                  <a:lnTo>
                    <a:pt x="684859" y="0"/>
                  </a:lnTo>
                  <a:cubicBezTo>
                    <a:pt x="718791" y="0"/>
                    <a:pt x="751333" y="13479"/>
                    <a:pt x="775327" y="37473"/>
                  </a:cubicBezTo>
                  <a:cubicBezTo>
                    <a:pt x="799321" y="61467"/>
                    <a:pt x="812800" y="94009"/>
                    <a:pt x="812800" y="127941"/>
                  </a:cubicBezTo>
                  <a:lnTo>
                    <a:pt x="812800" y="278459"/>
                  </a:lnTo>
                  <a:cubicBezTo>
                    <a:pt x="812800" y="312391"/>
                    <a:pt x="799321" y="344933"/>
                    <a:pt x="775327" y="368927"/>
                  </a:cubicBezTo>
                  <a:cubicBezTo>
                    <a:pt x="751333" y="392921"/>
                    <a:pt x="718791" y="406400"/>
                    <a:pt x="684859" y="406400"/>
                  </a:cubicBezTo>
                  <a:lnTo>
                    <a:pt x="127941" y="406400"/>
                  </a:lnTo>
                  <a:cubicBezTo>
                    <a:pt x="94009" y="406400"/>
                    <a:pt x="61467" y="392921"/>
                    <a:pt x="37473" y="368927"/>
                  </a:cubicBezTo>
                  <a:cubicBezTo>
                    <a:pt x="13479" y="344933"/>
                    <a:pt x="0" y="312391"/>
                    <a:pt x="0" y="278459"/>
                  </a:cubicBezTo>
                  <a:lnTo>
                    <a:pt x="0" y="127941"/>
                  </a:lnTo>
                  <a:cubicBezTo>
                    <a:pt x="0" y="94009"/>
                    <a:pt x="13479" y="61467"/>
                    <a:pt x="37473" y="37473"/>
                  </a:cubicBezTo>
                  <a:cubicBezTo>
                    <a:pt x="61467" y="13479"/>
                    <a:pt x="94009" y="0"/>
                    <a:pt x="127941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0" y="-38100"/>
              <a:ext cx="812800" cy="44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3" name="Google Shape;133;p3"/>
          <p:cNvSpPr txBox="1"/>
          <p:nvPr/>
        </p:nvSpPr>
        <p:spPr>
          <a:xfrm>
            <a:off x="1375975" y="4605028"/>
            <a:ext cx="2391554" cy="762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E-PURCHASING KATALOG</a:t>
            </a:r>
            <a:endParaRPr/>
          </a:p>
        </p:txBody>
      </p:sp>
      <p:grpSp>
        <p:nvGrpSpPr>
          <p:cNvPr id="134" name="Google Shape;134;p3"/>
          <p:cNvGrpSpPr/>
          <p:nvPr/>
        </p:nvGrpSpPr>
        <p:grpSpPr>
          <a:xfrm>
            <a:off x="6057900" y="2212998"/>
            <a:ext cx="3086100" cy="1687711"/>
            <a:chOff x="0" y="-38100"/>
            <a:chExt cx="812800" cy="444500"/>
          </a:xfrm>
        </p:grpSpPr>
        <p:sp>
          <p:nvSpPr>
            <p:cNvPr id="135" name="Google Shape;135;p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 extrusionOk="0">
                  <a:moveTo>
                    <a:pt x="127941" y="0"/>
                  </a:moveTo>
                  <a:lnTo>
                    <a:pt x="684859" y="0"/>
                  </a:lnTo>
                  <a:cubicBezTo>
                    <a:pt x="718791" y="0"/>
                    <a:pt x="751333" y="13479"/>
                    <a:pt x="775327" y="37473"/>
                  </a:cubicBezTo>
                  <a:cubicBezTo>
                    <a:pt x="799321" y="61467"/>
                    <a:pt x="812800" y="94009"/>
                    <a:pt x="812800" y="127941"/>
                  </a:cubicBezTo>
                  <a:lnTo>
                    <a:pt x="812800" y="278459"/>
                  </a:lnTo>
                  <a:cubicBezTo>
                    <a:pt x="812800" y="312391"/>
                    <a:pt x="799321" y="344933"/>
                    <a:pt x="775327" y="368927"/>
                  </a:cubicBezTo>
                  <a:cubicBezTo>
                    <a:pt x="751333" y="392921"/>
                    <a:pt x="718791" y="406400"/>
                    <a:pt x="684859" y="406400"/>
                  </a:cubicBezTo>
                  <a:lnTo>
                    <a:pt x="127941" y="406400"/>
                  </a:lnTo>
                  <a:cubicBezTo>
                    <a:pt x="94009" y="406400"/>
                    <a:pt x="61467" y="392921"/>
                    <a:pt x="37473" y="368927"/>
                  </a:cubicBezTo>
                  <a:cubicBezTo>
                    <a:pt x="13479" y="344933"/>
                    <a:pt x="0" y="312391"/>
                    <a:pt x="0" y="278459"/>
                  </a:cubicBezTo>
                  <a:lnTo>
                    <a:pt x="0" y="127941"/>
                  </a:lnTo>
                  <a:cubicBezTo>
                    <a:pt x="0" y="94009"/>
                    <a:pt x="13479" y="61467"/>
                    <a:pt x="37473" y="37473"/>
                  </a:cubicBezTo>
                  <a:cubicBezTo>
                    <a:pt x="61467" y="13479"/>
                    <a:pt x="94009" y="0"/>
                    <a:pt x="127941" y="0"/>
                  </a:cubicBezTo>
                  <a:close/>
                </a:path>
              </a:pathLst>
            </a:custGeom>
            <a:solidFill>
              <a:srgbClr val="1353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 txBox="1"/>
            <p:nvPr/>
          </p:nvSpPr>
          <p:spPr>
            <a:xfrm>
              <a:off x="0" y="-38100"/>
              <a:ext cx="812800" cy="44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7" name="Google Shape;137;p3"/>
          <p:cNvSpPr txBox="1"/>
          <p:nvPr/>
        </p:nvSpPr>
        <p:spPr>
          <a:xfrm>
            <a:off x="6405175" y="2921170"/>
            <a:ext cx="2391554" cy="41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PPK</a:t>
            </a:r>
            <a:endParaRPr/>
          </a:p>
        </p:txBody>
      </p:sp>
      <p:grpSp>
        <p:nvGrpSpPr>
          <p:cNvPr id="138" name="Google Shape;138;p3"/>
          <p:cNvGrpSpPr/>
          <p:nvPr/>
        </p:nvGrpSpPr>
        <p:grpSpPr>
          <a:xfrm>
            <a:off x="6104706" y="5555956"/>
            <a:ext cx="3086100" cy="1687711"/>
            <a:chOff x="0" y="-38100"/>
            <a:chExt cx="812800" cy="444500"/>
          </a:xfrm>
        </p:grpSpPr>
        <p:sp>
          <p:nvSpPr>
            <p:cNvPr id="139" name="Google Shape;139;p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 extrusionOk="0">
                  <a:moveTo>
                    <a:pt x="127941" y="0"/>
                  </a:moveTo>
                  <a:lnTo>
                    <a:pt x="684859" y="0"/>
                  </a:lnTo>
                  <a:cubicBezTo>
                    <a:pt x="718791" y="0"/>
                    <a:pt x="751333" y="13479"/>
                    <a:pt x="775327" y="37473"/>
                  </a:cubicBezTo>
                  <a:cubicBezTo>
                    <a:pt x="799321" y="61467"/>
                    <a:pt x="812800" y="94009"/>
                    <a:pt x="812800" y="127941"/>
                  </a:cubicBezTo>
                  <a:lnTo>
                    <a:pt x="812800" y="278459"/>
                  </a:lnTo>
                  <a:cubicBezTo>
                    <a:pt x="812800" y="312391"/>
                    <a:pt x="799321" y="344933"/>
                    <a:pt x="775327" y="368927"/>
                  </a:cubicBezTo>
                  <a:cubicBezTo>
                    <a:pt x="751333" y="392921"/>
                    <a:pt x="718791" y="406400"/>
                    <a:pt x="684859" y="406400"/>
                  </a:cubicBezTo>
                  <a:lnTo>
                    <a:pt x="127941" y="406400"/>
                  </a:lnTo>
                  <a:cubicBezTo>
                    <a:pt x="94009" y="406400"/>
                    <a:pt x="61467" y="392921"/>
                    <a:pt x="37473" y="368927"/>
                  </a:cubicBezTo>
                  <a:cubicBezTo>
                    <a:pt x="13479" y="344933"/>
                    <a:pt x="0" y="312391"/>
                    <a:pt x="0" y="278459"/>
                  </a:cubicBezTo>
                  <a:lnTo>
                    <a:pt x="0" y="127941"/>
                  </a:lnTo>
                  <a:cubicBezTo>
                    <a:pt x="0" y="94009"/>
                    <a:pt x="13479" y="61467"/>
                    <a:pt x="37473" y="37473"/>
                  </a:cubicBezTo>
                  <a:cubicBezTo>
                    <a:pt x="61467" y="13479"/>
                    <a:pt x="94009" y="0"/>
                    <a:pt x="127941" y="0"/>
                  </a:cubicBezTo>
                  <a:close/>
                </a:path>
              </a:pathLst>
            </a:custGeom>
            <a:solidFill>
              <a:srgbClr val="1353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 txBox="1"/>
            <p:nvPr/>
          </p:nvSpPr>
          <p:spPr>
            <a:xfrm>
              <a:off x="0" y="-38100"/>
              <a:ext cx="812800" cy="44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3"/>
          <p:cNvSpPr txBox="1"/>
          <p:nvPr/>
        </p:nvSpPr>
        <p:spPr>
          <a:xfrm>
            <a:off x="6494045" y="6237240"/>
            <a:ext cx="2391554" cy="41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PP</a:t>
            </a:r>
            <a:endParaRPr/>
          </a:p>
        </p:txBody>
      </p:sp>
      <p:grpSp>
        <p:nvGrpSpPr>
          <p:cNvPr id="142" name="Google Shape;142;p3"/>
          <p:cNvGrpSpPr/>
          <p:nvPr/>
        </p:nvGrpSpPr>
        <p:grpSpPr>
          <a:xfrm>
            <a:off x="10897742" y="1655299"/>
            <a:ext cx="5574916" cy="3237894"/>
            <a:chOff x="0" y="-38100"/>
            <a:chExt cx="1468290" cy="738267"/>
          </a:xfrm>
        </p:grpSpPr>
        <p:sp>
          <p:nvSpPr>
            <p:cNvPr id="143" name="Google Shape;143;p3"/>
            <p:cNvSpPr/>
            <p:nvPr/>
          </p:nvSpPr>
          <p:spPr>
            <a:xfrm>
              <a:off x="0" y="0"/>
              <a:ext cx="1468290" cy="700167"/>
            </a:xfrm>
            <a:custGeom>
              <a:avLst/>
              <a:gdLst/>
              <a:ahLst/>
              <a:cxnLst/>
              <a:rect l="l" t="t" r="r" b="b"/>
              <a:pathLst>
                <a:path w="1468290" h="700167" extrusionOk="0">
                  <a:moveTo>
                    <a:pt x="70824" y="0"/>
                  </a:moveTo>
                  <a:lnTo>
                    <a:pt x="1397466" y="0"/>
                  </a:lnTo>
                  <a:cubicBezTo>
                    <a:pt x="1436581" y="0"/>
                    <a:pt x="1468290" y="31709"/>
                    <a:pt x="1468290" y="70824"/>
                  </a:cubicBezTo>
                  <a:lnTo>
                    <a:pt x="1468290" y="629343"/>
                  </a:lnTo>
                  <a:cubicBezTo>
                    <a:pt x="1468290" y="668458"/>
                    <a:pt x="1436581" y="700167"/>
                    <a:pt x="1397466" y="700167"/>
                  </a:cubicBezTo>
                  <a:lnTo>
                    <a:pt x="70824" y="700167"/>
                  </a:lnTo>
                  <a:cubicBezTo>
                    <a:pt x="31709" y="700167"/>
                    <a:pt x="0" y="668458"/>
                    <a:pt x="0" y="629343"/>
                  </a:cubicBezTo>
                  <a:lnTo>
                    <a:pt x="0" y="70824"/>
                  </a:lnTo>
                  <a:cubicBezTo>
                    <a:pt x="0" y="31709"/>
                    <a:pt x="31709" y="0"/>
                    <a:pt x="70824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0" y="-38100"/>
              <a:ext cx="1468290" cy="7382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3"/>
          <p:cNvSpPr txBox="1"/>
          <p:nvPr/>
        </p:nvSpPr>
        <p:spPr>
          <a:xfrm>
            <a:off x="11153736" y="2090336"/>
            <a:ext cx="5008976" cy="2076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74980" marR="0" lvl="1" indent="-2374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Nilai E-Purchasing Katalog 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paling sedikit</a:t>
            </a: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Rp200.000.000</a:t>
            </a:r>
            <a:endParaRPr/>
          </a:p>
          <a:p>
            <a:pPr marL="474980" marR="0" lvl="1" indent="-2374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Nilai E-Purchasing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paling sedikit</a:t>
            </a: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di atas Rp1.000.000.000 khusus 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Provinsi Papua dan Papua Barat</a:t>
            </a:r>
            <a:endParaRPr/>
          </a:p>
        </p:txBody>
      </p:sp>
      <p:grpSp>
        <p:nvGrpSpPr>
          <p:cNvPr id="146" name="Google Shape;146;p3"/>
          <p:cNvGrpSpPr/>
          <p:nvPr/>
        </p:nvGrpSpPr>
        <p:grpSpPr>
          <a:xfrm>
            <a:off x="10897742" y="4998257"/>
            <a:ext cx="5574916" cy="3053127"/>
            <a:chOff x="0" y="-38100"/>
            <a:chExt cx="1468290" cy="738267"/>
          </a:xfrm>
        </p:grpSpPr>
        <p:sp>
          <p:nvSpPr>
            <p:cNvPr id="147" name="Google Shape;147;p3"/>
            <p:cNvSpPr/>
            <p:nvPr/>
          </p:nvSpPr>
          <p:spPr>
            <a:xfrm>
              <a:off x="0" y="0"/>
              <a:ext cx="1468290" cy="700167"/>
            </a:xfrm>
            <a:custGeom>
              <a:avLst/>
              <a:gdLst/>
              <a:ahLst/>
              <a:cxnLst/>
              <a:rect l="l" t="t" r="r" b="b"/>
              <a:pathLst>
                <a:path w="1468290" h="700167" extrusionOk="0">
                  <a:moveTo>
                    <a:pt x="70824" y="0"/>
                  </a:moveTo>
                  <a:lnTo>
                    <a:pt x="1397466" y="0"/>
                  </a:lnTo>
                  <a:cubicBezTo>
                    <a:pt x="1436581" y="0"/>
                    <a:pt x="1468290" y="31709"/>
                    <a:pt x="1468290" y="70824"/>
                  </a:cubicBezTo>
                  <a:lnTo>
                    <a:pt x="1468290" y="629343"/>
                  </a:lnTo>
                  <a:cubicBezTo>
                    <a:pt x="1468290" y="668458"/>
                    <a:pt x="1436581" y="700167"/>
                    <a:pt x="1397466" y="700167"/>
                  </a:cubicBezTo>
                  <a:lnTo>
                    <a:pt x="70824" y="700167"/>
                  </a:lnTo>
                  <a:cubicBezTo>
                    <a:pt x="31709" y="700167"/>
                    <a:pt x="0" y="668458"/>
                    <a:pt x="0" y="629343"/>
                  </a:cubicBezTo>
                  <a:lnTo>
                    <a:pt x="0" y="70824"/>
                  </a:lnTo>
                  <a:cubicBezTo>
                    <a:pt x="0" y="31709"/>
                    <a:pt x="31709" y="0"/>
                    <a:pt x="70824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0" y="-38100"/>
              <a:ext cx="1468290" cy="7382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9" name="Google Shape;149;p3"/>
          <p:cNvSpPr txBox="1"/>
          <p:nvPr/>
        </p:nvSpPr>
        <p:spPr>
          <a:xfrm>
            <a:off x="11180712" y="5475110"/>
            <a:ext cx="5008976" cy="2076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74980" marR="0" lvl="1" indent="-2374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Nilai E-Purchasing Katalog 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paling banyak</a:t>
            </a: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Rp200.000.000</a:t>
            </a:r>
            <a:endParaRPr/>
          </a:p>
          <a:p>
            <a:pPr marL="474980" marR="0" lvl="1" indent="-2374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Nilai E-Purchasing 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paling banyak</a:t>
            </a:r>
            <a:r>
              <a:rPr lang="en-US" sz="2200" b="1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di atas Rp1.000.000.000 khusus </a:t>
            </a:r>
            <a:r>
              <a:rPr lang="en-US" sz="2200" b="1" i="0" u="none" strike="noStrike" cap="none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Provinsi Papua dan Papua Barat</a:t>
            </a:r>
            <a:endParaRPr/>
          </a:p>
        </p:txBody>
      </p:sp>
      <p:cxnSp>
        <p:nvCxnSpPr>
          <p:cNvPr id="150" name="Google Shape;150;p3"/>
          <p:cNvCxnSpPr>
            <a:stCxn id="132" idx="3"/>
            <a:endCxn id="136" idx="1"/>
          </p:cNvCxnSpPr>
          <p:nvPr/>
        </p:nvCxnSpPr>
        <p:spPr>
          <a:xfrm rot="10800000" flipH="1">
            <a:off x="4114800" y="3056786"/>
            <a:ext cx="1943100" cy="1876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1" name="Google Shape;151;p3"/>
          <p:cNvCxnSpPr/>
          <p:nvPr/>
        </p:nvCxnSpPr>
        <p:spPr>
          <a:xfrm>
            <a:off x="4114801" y="4933285"/>
            <a:ext cx="1989900" cy="14529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2" name="Google Shape;152;p3"/>
          <p:cNvCxnSpPr>
            <a:stCxn id="136" idx="3"/>
            <a:endCxn id="144" idx="1"/>
          </p:cNvCxnSpPr>
          <p:nvPr/>
        </p:nvCxnSpPr>
        <p:spPr>
          <a:xfrm>
            <a:off x="9144000" y="3056854"/>
            <a:ext cx="1753742" cy="21739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3" name="Google Shape;153;p3"/>
          <p:cNvCxnSpPr/>
          <p:nvPr/>
        </p:nvCxnSpPr>
        <p:spPr>
          <a:xfrm rot="10800000" flipH="1">
            <a:off x="9144001" y="6472141"/>
            <a:ext cx="1753742" cy="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4"/>
          <p:cNvGrpSpPr/>
          <p:nvPr/>
        </p:nvGrpSpPr>
        <p:grpSpPr>
          <a:xfrm>
            <a:off x="-188217" y="8656468"/>
            <a:ext cx="18476218" cy="1630535"/>
            <a:chOff x="0" y="-38100"/>
            <a:chExt cx="4866164" cy="429441"/>
          </a:xfrm>
        </p:grpSpPr>
        <p:sp>
          <p:nvSpPr>
            <p:cNvPr id="159" name="Google Shape;159;p4"/>
            <p:cNvSpPr/>
            <p:nvPr/>
          </p:nvSpPr>
          <p:spPr>
            <a:xfrm>
              <a:off x="0" y="0"/>
              <a:ext cx="4866164" cy="391341"/>
            </a:xfrm>
            <a:custGeom>
              <a:avLst/>
              <a:gdLst/>
              <a:ahLst/>
              <a:cxnLst/>
              <a:rect l="l" t="t" r="r" b="b"/>
              <a:pathLst>
                <a:path w="4866164" h="391341" extrusionOk="0">
                  <a:moveTo>
                    <a:pt x="0" y="0"/>
                  </a:moveTo>
                  <a:lnTo>
                    <a:pt x="4866164" y="0"/>
                  </a:lnTo>
                  <a:lnTo>
                    <a:pt x="4866164" y="391341"/>
                  </a:lnTo>
                  <a:lnTo>
                    <a:pt x="0" y="391341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160" name="Google Shape;160;p4"/>
            <p:cNvSpPr txBox="1"/>
            <p:nvPr/>
          </p:nvSpPr>
          <p:spPr>
            <a:xfrm>
              <a:off x="0" y="-38100"/>
              <a:ext cx="4866164" cy="42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1" name="Google Shape;161;p4"/>
          <p:cNvGrpSpPr/>
          <p:nvPr/>
        </p:nvGrpSpPr>
        <p:grpSpPr>
          <a:xfrm>
            <a:off x="7744652" y="1267478"/>
            <a:ext cx="8478472" cy="2311089"/>
            <a:chOff x="0" y="-38100"/>
            <a:chExt cx="2137363" cy="502591"/>
          </a:xfrm>
        </p:grpSpPr>
        <p:sp>
          <p:nvSpPr>
            <p:cNvPr id="162" name="Google Shape;162;p4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4" name="Google Shape;164;p4"/>
          <p:cNvGrpSpPr/>
          <p:nvPr/>
        </p:nvGrpSpPr>
        <p:grpSpPr>
          <a:xfrm>
            <a:off x="7744652" y="3836696"/>
            <a:ext cx="8478472" cy="1993673"/>
            <a:chOff x="0" y="-38100"/>
            <a:chExt cx="2137363" cy="502591"/>
          </a:xfrm>
        </p:grpSpPr>
        <p:sp>
          <p:nvSpPr>
            <p:cNvPr id="165" name="Google Shape;165;p4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4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7" name="Google Shape;167;p4"/>
          <p:cNvGrpSpPr/>
          <p:nvPr/>
        </p:nvGrpSpPr>
        <p:grpSpPr>
          <a:xfrm>
            <a:off x="7744652" y="6405914"/>
            <a:ext cx="8478472" cy="1993673"/>
            <a:chOff x="0" y="-38100"/>
            <a:chExt cx="2137363" cy="502591"/>
          </a:xfrm>
        </p:grpSpPr>
        <p:sp>
          <p:nvSpPr>
            <p:cNvPr id="168" name="Google Shape;168;p4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4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0" name="Google Shape;170;p4"/>
          <p:cNvGrpSpPr/>
          <p:nvPr/>
        </p:nvGrpSpPr>
        <p:grpSpPr>
          <a:xfrm>
            <a:off x="8028438" y="1010970"/>
            <a:ext cx="3224208" cy="657533"/>
            <a:chOff x="0" y="-38100"/>
            <a:chExt cx="812800" cy="165759"/>
          </a:xfrm>
        </p:grpSpPr>
        <p:sp>
          <p:nvSpPr>
            <p:cNvPr id="171" name="Google Shape;171;p4"/>
            <p:cNvSpPr/>
            <p:nvPr/>
          </p:nvSpPr>
          <p:spPr>
            <a:xfrm>
              <a:off x="0" y="0"/>
              <a:ext cx="812800" cy="127659"/>
            </a:xfrm>
            <a:custGeom>
              <a:avLst/>
              <a:gdLst/>
              <a:ahLst/>
              <a:cxnLst/>
              <a:rect l="l" t="t" r="r" b="b"/>
              <a:pathLst>
                <a:path w="812800" h="127659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27659"/>
                  </a:lnTo>
                  <a:lnTo>
                    <a:pt x="0" y="127659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172" name="Google Shape;172;p4"/>
            <p:cNvSpPr txBox="1"/>
            <p:nvPr/>
          </p:nvSpPr>
          <p:spPr>
            <a:xfrm>
              <a:off x="0" y="-38100"/>
              <a:ext cx="812800" cy="1657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Negosiasi Harga</a:t>
              </a:r>
              <a:endParaRPr/>
            </a:p>
          </p:txBody>
        </p:sp>
      </p:grpSp>
      <p:grpSp>
        <p:nvGrpSpPr>
          <p:cNvPr id="173" name="Google Shape;173;p4"/>
          <p:cNvGrpSpPr/>
          <p:nvPr/>
        </p:nvGrpSpPr>
        <p:grpSpPr>
          <a:xfrm>
            <a:off x="8028438" y="3583495"/>
            <a:ext cx="3224208" cy="667278"/>
            <a:chOff x="0" y="-38100"/>
            <a:chExt cx="812800" cy="168215"/>
          </a:xfrm>
        </p:grpSpPr>
        <p:sp>
          <p:nvSpPr>
            <p:cNvPr id="174" name="Google Shape;174;p4"/>
            <p:cNvSpPr/>
            <p:nvPr/>
          </p:nvSpPr>
          <p:spPr>
            <a:xfrm>
              <a:off x="0" y="0"/>
              <a:ext cx="812800" cy="130115"/>
            </a:xfrm>
            <a:custGeom>
              <a:avLst/>
              <a:gdLst/>
              <a:ahLst/>
              <a:cxnLst/>
              <a:rect l="l" t="t" r="r" b="b"/>
              <a:pathLst>
                <a:path w="812800" h="130115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30115"/>
                  </a:lnTo>
                  <a:lnTo>
                    <a:pt x="0" y="130115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175" name="Google Shape;175;p4"/>
            <p:cNvSpPr txBox="1"/>
            <p:nvPr/>
          </p:nvSpPr>
          <p:spPr>
            <a:xfrm>
              <a:off x="0" y="-38100"/>
              <a:ext cx="812800" cy="1682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Mini Kompetisi</a:t>
              </a:r>
              <a:endParaRPr/>
            </a:p>
          </p:txBody>
        </p:sp>
      </p:grpSp>
      <p:grpSp>
        <p:nvGrpSpPr>
          <p:cNvPr id="176" name="Google Shape;176;p4"/>
          <p:cNvGrpSpPr/>
          <p:nvPr/>
        </p:nvGrpSpPr>
        <p:grpSpPr>
          <a:xfrm>
            <a:off x="8028438" y="6146906"/>
            <a:ext cx="3224208" cy="684202"/>
            <a:chOff x="0" y="-38100"/>
            <a:chExt cx="812800" cy="172483"/>
          </a:xfrm>
        </p:grpSpPr>
        <p:sp>
          <p:nvSpPr>
            <p:cNvPr id="177" name="Google Shape;177;p4"/>
            <p:cNvSpPr/>
            <p:nvPr/>
          </p:nvSpPr>
          <p:spPr>
            <a:xfrm>
              <a:off x="0" y="0"/>
              <a:ext cx="812800" cy="134383"/>
            </a:xfrm>
            <a:custGeom>
              <a:avLst/>
              <a:gdLst/>
              <a:ahLst/>
              <a:cxnLst/>
              <a:rect l="l" t="t" r="r" b="b"/>
              <a:pathLst>
                <a:path w="812800" h="134383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34383"/>
                  </a:lnTo>
                  <a:lnTo>
                    <a:pt x="0" y="134383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0" y="-38100"/>
              <a:ext cx="812800" cy="172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Competitive Catalogue</a:t>
              </a:r>
              <a:endParaRPr/>
            </a:p>
          </p:txBody>
        </p:sp>
      </p:grpSp>
      <p:sp>
        <p:nvSpPr>
          <p:cNvPr id="179" name="Google Shape;179;p4"/>
          <p:cNvSpPr/>
          <p:nvPr/>
        </p:nvSpPr>
        <p:spPr>
          <a:xfrm>
            <a:off x="15699638" y="6315474"/>
            <a:ext cx="1046972" cy="1031268"/>
          </a:xfrm>
          <a:custGeom>
            <a:avLst/>
            <a:gdLst/>
            <a:ahLst/>
            <a:cxnLst/>
            <a:rect l="l" t="t" r="r" b="b"/>
            <a:pathLst>
              <a:path w="1046972" h="1031268" extrusionOk="0">
                <a:moveTo>
                  <a:pt x="0" y="0"/>
                </a:moveTo>
                <a:lnTo>
                  <a:pt x="1046972" y="0"/>
                </a:lnTo>
                <a:lnTo>
                  <a:pt x="1046972" y="1031268"/>
                </a:lnTo>
                <a:lnTo>
                  <a:pt x="0" y="103126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/>
          <a:lstStyle/>
          <a:p>
            <a:endParaRPr lang="en-ID"/>
          </a:p>
        </p:txBody>
      </p:sp>
      <p:sp>
        <p:nvSpPr>
          <p:cNvPr id="180" name="Google Shape;180;p4"/>
          <p:cNvSpPr txBox="1"/>
          <p:nvPr/>
        </p:nvSpPr>
        <p:spPr>
          <a:xfrm>
            <a:off x="8428811" y="4373767"/>
            <a:ext cx="7110158" cy="104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dilakukan terhadap 2 (dua) ataulebih Penyedia yang memiliki</a:t>
            </a:r>
            <a:r>
              <a:rPr lang="en-US" sz="1986" b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produk yang sama atau produk dengan spesifikasi sejenis</a:t>
            </a:r>
            <a:endParaRPr/>
          </a:p>
        </p:txBody>
      </p:sp>
      <p:sp>
        <p:nvSpPr>
          <p:cNvPr id="181" name="Google Shape;181;p4"/>
          <p:cNvSpPr/>
          <p:nvPr/>
        </p:nvSpPr>
        <p:spPr>
          <a:xfrm>
            <a:off x="15530316" y="953655"/>
            <a:ext cx="1385620" cy="1177778"/>
          </a:xfrm>
          <a:custGeom>
            <a:avLst/>
            <a:gdLst/>
            <a:ahLst/>
            <a:cxnLst/>
            <a:rect l="l" t="t" r="r" b="b"/>
            <a:pathLst>
              <a:path w="1385620" h="1177777" extrusionOk="0">
                <a:moveTo>
                  <a:pt x="0" y="0"/>
                </a:moveTo>
                <a:lnTo>
                  <a:pt x="1385619" y="0"/>
                </a:lnTo>
                <a:lnTo>
                  <a:pt x="1385619" y="1177776"/>
                </a:lnTo>
                <a:lnTo>
                  <a:pt x="0" y="1177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ID"/>
          </a:p>
        </p:txBody>
      </p:sp>
      <p:sp>
        <p:nvSpPr>
          <p:cNvPr id="182" name="Google Shape;182;p4"/>
          <p:cNvSpPr txBox="1"/>
          <p:nvPr/>
        </p:nvSpPr>
        <p:spPr>
          <a:xfrm>
            <a:off x="1028701" y="3749652"/>
            <a:ext cx="6335218" cy="1763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JENIS METODE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E-PURCHASING</a:t>
            </a:r>
            <a:endParaRPr/>
          </a:p>
        </p:txBody>
      </p:sp>
      <p:sp>
        <p:nvSpPr>
          <p:cNvPr id="183" name="Google Shape;183;p4"/>
          <p:cNvSpPr txBox="1"/>
          <p:nvPr/>
        </p:nvSpPr>
        <p:spPr>
          <a:xfrm>
            <a:off x="5883675" y="9029550"/>
            <a:ext cx="11845800" cy="1206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PPK/PP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dapat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menggunakan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berbagai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macam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metode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E-Purchasing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sesuai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dengan</a:t>
            </a:r>
            <a:r>
              <a:rPr lang="en-US" sz="2800" dirty="0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800" dirty="0" err="1">
                <a:solidFill>
                  <a:srgbClr val="F8F8F8"/>
                </a:solidFill>
                <a:latin typeface="Inter"/>
                <a:ea typeface="Inter"/>
                <a:cs typeface="Inter"/>
                <a:sym typeface="Inter"/>
              </a:rPr>
              <a:t>kebutuhan</a:t>
            </a:r>
            <a:endParaRPr sz="1600" dirty="0"/>
          </a:p>
        </p:txBody>
      </p:sp>
      <p:sp>
        <p:nvSpPr>
          <p:cNvPr id="184" name="Google Shape;184;p4"/>
          <p:cNvSpPr txBox="1"/>
          <p:nvPr/>
        </p:nvSpPr>
        <p:spPr>
          <a:xfrm>
            <a:off x="8428811" y="1729914"/>
            <a:ext cx="7110158" cy="140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dengan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negosiasi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harga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kepada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Penyedia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Elektronik yang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dipilih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terhadap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harga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satuan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tayang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biaya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pengiriman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(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apabila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menggunakan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kurir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penyedia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), dan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biaya-biaya</a:t>
            </a:r>
            <a:r>
              <a:rPr lang="en-US" sz="1986" b="1" dirty="0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b="1" dirty="0" err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lainnya</a:t>
            </a:r>
            <a:endParaRPr dirty="0"/>
          </a:p>
        </p:txBody>
      </p:sp>
      <p:sp>
        <p:nvSpPr>
          <p:cNvPr id="185" name="Google Shape;185;p4"/>
          <p:cNvSpPr txBox="1"/>
          <p:nvPr/>
        </p:nvSpPr>
        <p:spPr>
          <a:xfrm>
            <a:off x="8428799" y="6942975"/>
            <a:ext cx="7497900" cy="11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memuat data dan informasi yang ditawarkan oleh Penyedia </a:t>
            </a:r>
            <a:r>
              <a:rPr lang="en-US" sz="1986" b="1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dalam lingkup pekerjaan konstruksi</a:t>
            </a:r>
            <a:r>
              <a:rPr lang="en-US" sz="1986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berupa komponen dasar konstruksi yang kemudian dikompetisikan melalui sistem</a:t>
            </a:r>
            <a:endParaRPr/>
          </a:p>
        </p:txBody>
      </p:sp>
      <p:sp>
        <p:nvSpPr>
          <p:cNvPr id="186" name="Google Shape;186;p4"/>
          <p:cNvSpPr/>
          <p:nvPr/>
        </p:nvSpPr>
        <p:spPr>
          <a:xfrm>
            <a:off x="15445200" y="3670699"/>
            <a:ext cx="1385620" cy="1177778"/>
          </a:xfrm>
          <a:custGeom>
            <a:avLst/>
            <a:gdLst/>
            <a:ahLst/>
            <a:cxnLst/>
            <a:rect l="l" t="t" r="r" b="b"/>
            <a:pathLst>
              <a:path w="1385620" h="1177777" extrusionOk="0">
                <a:moveTo>
                  <a:pt x="0" y="0"/>
                </a:moveTo>
                <a:lnTo>
                  <a:pt x="1385619" y="0"/>
                </a:lnTo>
                <a:lnTo>
                  <a:pt x="1385619" y="1177776"/>
                </a:lnTo>
                <a:lnTo>
                  <a:pt x="0" y="1177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ID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5"/>
          <p:cNvGrpSpPr/>
          <p:nvPr/>
        </p:nvGrpSpPr>
        <p:grpSpPr>
          <a:xfrm>
            <a:off x="6666397" y="2908428"/>
            <a:ext cx="3258674" cy="814207"/>
            <a:chOff x="0" y="-38100"/>
            <a:chExt cx="858251" cy="214441"/>
          </a:xfrm>
        </p:grpSpPr>
        <p:sp>
          <p:nvSpPr>
            <p:cNvPr id="192" name="Google Shape;192;p5"/>
            <p:cNvSpPr/>
            <p:nvPr/>
          </p:nvSpPr>
          <p:spPr>
            <a:xfrm>
              <a:off x="0" y="0"/>
              <a:ext cx="858251" cy="176341"/>
            </a:xfrm>
            <a:custGeom>
              <a:avLst/>
              <a:gdLst/>
              <a:ahLst/>
              <a:cxnLst/>
              <a:rect l="l" t="t" r="r" b="b"/>
              <a:pathLst>
                <a:path w="858251" h="176341" extrusionOk="0">
                  <a:moveTo>
                    <a:pt x="88171" y="0"/>
                  </a:moveTo>
                  <a:lnTo>
                    <a:pt x="770081" y="0"/>
                  </a:lnTo>
                  <a:cubicBezTo>
                    <a:pt x="818776" y="0"/>
                    <a:pt x="858251" y="39475"/>
                    <a:pt x="858251" y="88171"/>
                  </a:cubicBezTo>
                  <a:lnTo>
                    <a:pt x="858251" y="88171"/>
                  </a:lnTo>
                  <a:cubicBezTo>
                    <a:pt x="858251" y="136866"/>
                    <a:pt x="818776" y="176341"/>
                    <a:pt x="770081" y="176341"/>
                  </a:cubicBezTo>
                  <a:lnTo>
                    <a:pt x="88171" y="176341"/>
                  </a:lnTo>
                  <a:cubicBezTo>
                    <a:pt x="39475" y="176341"/>
                    <a:pt x="0" y="136866"/>
                    <a:pt x="0" y="88171"/>
                  </a:cubicBezTo>
                  <a:lnTo>
                    <a:pt x="0" y="88171"/>
                  </a:lnTo>
                  <a:cubicBezTo>
                    <a:pt x="0" y="39475"/>
                    <a:pt x="39475" y="0"/>
                    <a:pt x="88171" y="0"/>
                  </a:cubicBez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 txBox="1"/>
            <p:nvPr/>
          </p:nvSpPr>
          <p:spPr>
            <a:xfrm>
              <a:off x="0" y="-38100"/>
              <a:ext cx="858251" cy="214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38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" name="Google Shape;194;p5"/>
          <p:cNvSpPr txBox="1"/>
          <p:nvPr/>
        </p:nvSpPr>
        <p:spPr>
          <a:xfrm>
            <a:off x="6868746" y="3102110"/>
            <a:ext cx="2796824" cy="499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Persiapan</a:t>
            </a:r>
            <a:endParaRPr/>
          </a:p>
        </p:txBody>
      </p:sp>
      <p:grpSp>
        <p:nvGrpSpPr>
          <p:cNvPr id="195" name="Google Shape;195;p5"/>
          <p:cNvGrpSpPr/>
          <p:nvPr/>
        </p:nvGrpSpPr>
        <p:grpSpPr>
          <a:xfrm>
            <a:off x="6671845" y="6887392"/>
            <a:ext cx="3258674" cy="814207"/>
            <a:chOff x="0" y="-38100"/>
            <a:chExt cx="858251" cy="214441"/>
          </a:xfrm>
        </p:grpSpPr>
        <p:sp>
          <p:nvSpPr>
            <p:cNvPr id="196" name="Google Shape;196;p5"/>
            <p:cNvSpPr/>
            <p:nvPr/>
          </p:nvSpPr>
          <p:spPr>
            <a:xfrm>
              <a:off x="0" y="0"/>
              <a:ext cx="858251" cy="176341"/>
            </a:xfrm>
            <a:custGeom>
              <a:avLst/>
              <a:gdLst/>
              <a:ahLst/>
              <a:cxnLst/>
              <a:rect l="l" t="t" r="r" b="b"/>
              <a:pathLst>
                <a:path w="858251" h="176341" extrusionOk="0">
                  <a:moveTo>
                    <a:pt x="88171" y="0"/>
                  </a:moveTo>
                  <a:lnTo>
                    <a:pt x="770081" y="0"/>
                  </a:lnTo>
                  <a:cubicBezTo>
                    <a:pt x="818776" y="0"/>
                    <a:pt x="858251" y="39475"/>
                    <a:pt x="858251" y="88171"/>
                  </a:cubicBezTo>
                  <a:lnTo>
                    <a:pt x="858251" y="88171"/>
                  </a:lnTo>
                  <a:cubicBezTo>
                    <a:pt x="858251" y="136866"/>
                    <a:pt x="818776" y="176341"/>
                    <a:pt x="770081" y="176341"/>
                  </a:cubicBezTo>
                  <a:lnTo>
                    <a:pt x="88171" y="176341"/>
                  </a:lnTo>
                  <a:cubicBezTo>
                    <a:pt x="39475" y="176341"/>
                    <a:pt x="0" y="136866"/>
                    <a:pt x="0" y="88171"/>
                  </a:cubicBezTo>
                  <a:lnTo>
                    <a:pt x="0" y="88171"/>
                  </a:lnTo>
                  <a:cubicBezTo>
                    <a:pt x="0" y="39475"/>
                    <a:pt x="39475" y="0"/>
                    <a:pt x="88171" y="0"/>
                  </a:cubicBez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5"/>
            <p:cNvSpPr txBox="1"/>
            <p:nvPr/>
          </p:nvSpPr>
          <p:spPr>
            <a:xfrm>
              <a:off x="0" y="-38100"/>
              <a:ext cx="858251" cy="214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38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8" name="Google Shape;198;p5"/>
          <p:cNvSpPr txBox="1"/>
          <p:nvPr/>
        </p:nvSpPr>
        <p:spPr>
          <a:xfrm>
            <a:off x="6604606" y="7081074"/>
            <a:ext cx="3431248" cy="499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Pelaksanaan</a:t>
            </a:r>
            <a:endParaRPr/>
          </a:p>
        </p:txBody>
      </p:sp>
      <p:grpSp>
        <p:nvGrpSpPr>
          <p:cNvPr id="199" name="Google Shape;199;p5"/>
          <p:cNvGrpSpPr/>
          <p:nvPr/>
        </p:nvGrpSpPr>
        <p:grpSpPr>
          <a:xfrm>
            <a:off x="11193445" y="2396332"/>
            <a:ext cx="5864230" cy="2255431"/>
            <a:chOff x="0" y="-38100"/>
            <a:chExt cx="1544489" cy="594023"/>
          </a:xfrm>
        </p:grpSpPr>
        <p:sp>
          <p:nvSpPr>
            <p:cNvPr id="200" name="Google Shape;200;p5"/>
            <p:cNvSpPr/>
            <p:nvPr/>
          </p:nvSpPr>
          <p:spPr>
            <a:xfrm>
              <a:off x="0" y="0"/>
              <a:ext cx="1544489" cy="555923"/>
            </a:xfrm>
            <a:custGeom>
              <a:avLst/>
              <a:gdLst/>
              <a:ahLst/>
              <a:cxnLst/>
              <a:rect l="l" t="t" r="r" b="b"/>
              <a:pathLst>
                <a:path w="1544489" h="555923" extrusionOk="0">
                  <a:moveTo>
                    <a:pt x="66010" y="0"/>
                  </a:moveTo>
                  <a:lnTo>
                    <a:pt x="1478479" y="0"/>
                  </a:lnTo>
                  <a:cubicBezTo>
                    <a:pt x="1514935" y="0"/>
                    <a:pt x="1544489" y="29554"/>
                    <a:pt x="1544489" y="66010"/>
                  </a:cubicBezTo>
                  <a:lnTo>
                    <a:pt x="1544489" y="489913"/>
                  </a:lnTo>
                  <a:cubicBezTo>
                    <a:pt x="1544489" y="526369"/>
                    <a:pt x="1514935" y="555923"/>
                    <a:pt x="1478479" y="555923"/>
                  </a:cubicBezTo>
                  <a:lnTo>
                    <a:pt x="66010" y="555923"/>
                  </a:lnTo>
                  <a:cubicBezTo>
                    <a:pt x="29554" y="555923"/>
                    <a:pt x="0" y="526369"/>
                    <a:pt x="0" y="489913"/>
                  </a:cubicBezTo>
                  <a:lnTo>
                    <a:pt x="0" y="66010"/>
                  </a:lnTo>
                  <a:cubicBezTo>
                    <a:pt x="0" y="29554"/>
                    <a:pt x="29554" y="0"/>
                    <a:pt x="66010" y="0"/>
                  </a:cubicBezTo>
                  <a:close/>
                </a:path>
              </a:pathLst>
            </a:custGeom>
            <a:solidFill>
              <a:srgbClr val="45A8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0" y="-38100"/>
              <a:ext cx="1544489" cy="5940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2" name="Google Shape;202;p5"/>
          <p:cNvSpPr txBox="1"/>
          <p:nvPr/>
        </p:nvSpPr>
        <p:spPr>
          <a:xfrm>
            <a:off x="11412185" y="2834597"/>
            <a:ext cx="5510894" cy="1607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36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1. Pemilihan Produk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36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2. Referensi Harga</a:t>
            </a:r>
            <a:endParaRPr/>
          </a:p>
          <a:p>
            <a:pPr marL="636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Varela Round"/>
                <a:ea typeface="Varela Round"/>
                <a:cs typeface="Varela Round"/>
                <a:sym typeface="Varela Round"/>
              </a:rPr>
              <a:t>3. Dokumentasi Persiapan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3" name="Google Shape;203;p5"/>
          <p:cNvGrpSpPr/>
          <p:nvPr/>
        </p:nvGrpSpPr>
        <p:grpSpPr>
          <a:xfrm>
            <a:off x="11193445" y="5674612"/>
            <a:ext cx="5864230" cy="4045619"/>
            <a:chOff x="0" y="-38100"/>
            <a:chExt cx="1544489" cy="1065512"/>
          </a:xfrm>
        </p:grpSpPr>
        <p:sp>
          <p:nvSpPr>
            <p:cNvPr id="204" name="Google Shape;204;p5"/>
            <p:cNvSpPr/>
            <p:nvPr/>
          </p:nvSpPr>
          <p:spPr>
            <a:xfrm>
              <a:off x="0" y="0"/>
              <a:ext cx="1544489" cy="1027412"/>
            </a:xfrm>
            <a:custGeom>
              <a:avLst/>
              <a:gdLst/>
              <a:ahLst/>
              <a:cxnLst/>
              <a:rect l="l" t="t" r="r" b="b"/>
              <a:pathLst>
                <a:path w="1544489" h="1027412" extrusionOk="0">
                  <a:moveTo>
                    <a:pt x="66010" y="0"/>
                  </a:moveTo>
                  <a:lnTo>
                    <a:pt x="1478479" y="0"/>
                  </a:lnTo>
                  <a:cubicBezTo>
                    <a:pt x="1514935" y="0"/>
                    <a:pt x="1544489" y="29554"/>
                    <a:pt x="1544489" y="66010"/>
                  </a:cubicBezTo>
                  <a:lnTo>
                    <a:pt x="1544489" y="961403"/>
                  </a:lnTo>
                  <a:cubicBezTo>
                    <a:pt x="1544489" y="978910"/>
                    <a:pt x="1537534" y="995699"/>
                    <a:pt x="1525155" y="1008079"/>
                  </a:cubicBezTo>
                  <a:cubicBezTo>
                    <a:pt x="1512776" y="1020458"/>
                    <a:pt x="1495986" y="1027412"/>
                    <a:pt x="1478479" y="1027412"/>
                  </a:cubicBezTo>
                  <a:lnTo>
                    <a:pt x="66010" y="1027412"/>
                  </a:lnTo>
                  <a:cubicBezTo>
                    <a:pt x="29554" y="1027412"/>
                    <a:pt x="0" y="997859"/>
                    <a:pt x="0" y="961403"/>
                  </a:cubicBezTo>
                  <a:lnTo>
                    <a:pt x="0" y="66010"/>
                  </a:lnTo>
                  <a:cubicBezTo>
                    <a:pt x="0" y="29554"/>
                    <a:pt x="29554" y="0"/>
                    <a:pt x="66010" y="0"/>
                  </a:cubicBezTo>
                  <a:close/>
                </a:path>
              </a:pathLst>
            </a:custGeom>
            <a:solidFill>
              <a:srgbClr val="45A8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5"/>
            <p:cNvSpPr txBox="1"/>
            <p:nvPr/>
          </p:nvSpPr>
          <p:spPr>
            <a:xfrm>
              <a:off x="0" y="-38100"/>
              <a:ext cx="1544489" cy="10655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6" name="Google Shape;206;p5"/>
          <p:cNvSpPr txBox="1"/>
          <p:nvPr/>
        </p:nvSpPr>
        <p:spPr>
          <a:xfrm>
            <a:off x="11450727" y="6138846"/>
            <a:ext cx="5645490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Klarifikasi Teknis</a:t>
            </a:r>
            <a:endParaRPr/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Pemilihan Opsi Pengiriman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Negosiasi Harga</a:t>
            </a:r>
            <a:endParaRPr/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Surat Pesanan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Pembatalan Surat Pesanan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Pengiriman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Serah Terima Pekerjaan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Pembayaran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7970" marR="0" lvl="0" indent="-267336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Penilaian Kinerja Penyedia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Google Shape;207;p5"/>
          <p:cNvGrpSpPr/>
          <p:nvPr/>
        </p:nvGrpSpPr>
        <p:grpSpPr>
          <a:xfrm>
            <a:off x="11287689" y="5164096"/>
            <a:ext cx="3258674" cy="814207"/>
            <a:chOff x="0" y="-38100"/>
            <a:chExt cx="858251" cy="214441"/>
          </a:xfrm>
        </p:grpSpPr>
        <p:sp>
          <p:nvSpPr>
            <p:cNvPr id="208" name="Google Shape;208;p5"/>
            <p:cNvSpPr/>
            <p:nvPr/>
          </p:nvSpPr>
          <p:spPr>
            <a:xfrm>
              <a:off x="0" y="0"/>
              <a:ext cx="858251" cy="176341"/>
            </a:xfrm>
            <a:custGeom>
              <a:avLst/>
              <a:gdLst/>
              <a:ahLst/>
              <a:cxnLst/>
              <a:rect l="l" t="t" r="r" b="b"/>
              <a:pathLst>
                <a:path w="858251" h="176341" extrusionOk="0">
                  <a:moveTo>
                    <a:pt x="88171" y="0"/>
                  </a:moveTo>
                  <a:lnTo>
                    <a:pt x="770081" y="0"/>
                  </a:lnTo>
                  <a:cubicBezTo>
                    <a:pt x="818776" y="0"/>
                    <a:pt x="858251" y="39475"/>
                    <a:pt x="858251" y="88171"/>
                  </a:cubicBezTo>
                  <a:lnTo>
                    <a:pt x="858251" y="88171"/>
                  </a:lnTo>
                  <a:cubicBezTo>
                    <a:pt x="858251" y="136866"/>
                    <a:pt x="818776" y="176341"/>
                    <a:pt x="770081" y="176341"/>
                  </a:cubicBezTo>
                  <a:lnTo>
                    <a:pt x="88171" y="176341"/>
                  </a:lnTo>
                  <a:cubicBezTo>
                    <a:pt x="39475" y="176341"/>
                    <a:pt x="0" y="136866"/>
                    <a:pt x="0" y="88171"/>
                  </a:cubicBezTo>
                  <a:lnTo>
                    <a:pt x="0" y="88171"/>
                  </a:lnTo>
                  <a:cubicBezTo>
                    <a:pt x="0" y="39475"/>
                    <a:pt x="39475" y="0"/>
                    <a:pt x="88171" y="0"/>
                  </a:cubicBez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5"/>
            <p:cNvSpPr txBox="1"/>
            <p:nvPr/>
          </p:nvSpPr>
          <p:spPr>
            <a:xfrm>
              <a:off x="0" y="-38100"/>
              <a:ext cx="858251" cy="214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38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" name="Google Shape;210;p5"/>
          <p:cNvSpPr txBox="1"/>
          <p:nvPr/>
        </p:nvSpPr>
        <p:spPr>
          <a:xfrm>
            <a:off x="11115114" y="5357779"/>
            <a:ext cx="3431248" cy="499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Online</a:t>
            </a:r>
            <a:endParaRPr/>
          </a:p>
        </p:txBody>
      </p:sp>
      <p:grpSp>
        <p:nvGrpSpPr>
          <p:cNvPr id="211" name="Google Shape;211;p5"/>
          <p:cNvGrpSpPr/>
          <p:nvPr/>
        </p:nvGrpSpPr>
        <p:grpSpPr>
          <a:xfrm>
            <a:off x="11201401" y="1950840"/>
            <a:ext cx="3258674" cy="814207"/>
            <a:chOff x="0" y="-38100"/>
            <a:chExt cx="858251" cy="214441"/>
          </a:xfrm>
        </p:grpSpPr>
        <p:sp>
          <p:nvSpPr>
            <p:cNvPr id="212" name="Google Shape;212;p5"/>
            <p:cNvSpPr/>
            <p:nvPr/>
          </p:nvSpPr>
          <p:spPr>
            <a:xfrm>
              <a:off x="0" y="0"/>
              <a:ext cx="858251" cy="176341"/>
            </a:xfrm>
            <a:custGeom>
              <a:avLst/>
              <a:gdLst/>
              <a:ahLst/>
              <a:cxnLst/>
              <a:rect l="l" t="t" r="r" b="b"/>
              <a:pathLst>
                <a:path w="858251" h="176341" extrusionOk="0">
                  <a:moveTo>
                    <a:pt x="88171" y="0"/>
                  </a:moveTo>
                  <a:lnTo>
                    <a:pt x="770081" y="0"/>
                  </a:lnTo>
                  <a:cubicBezTo>
                    <a:pt x="818776" y="0"/>
                    <a:pt x="858251" y="39475"/>
                    <a:pt x="858251" y="88171"/>
                  </a:cubicBezTo>
                  <a:lnTo>
                    <a:pt x="858251" y="88171"/>
                  </a:lnTo>
                  <a:cubicBezTo>
                    <a:pt x="858251" y="136866"/>
                    <a:pt x="818776" y="176341"/>
                    <a:pt x="770081" y="176341"/>
                  </a:cubicBezTo>
                  <a:lnTo>
                    <a:pt x="88171" y="176341"/>
                  </a:lnTo>
                  <a:cubicBezTo>
                    <a:pt x="39475" y="176341"/>
                    <a:pt x="0" y="136866"/>
                    <a:pt x="0" y="88171"/>
                  </a:cubicBezTo>
                  <a:lnTo>
                    <a:pt x="0" y="88171"/>
                  </a:lnTo>
                  <a:cubicBezTo>
                    <a:pt x="0" y="39475"/>
                    <a:pt x="39475" y="0"/>
                    <a:pt x="88171" y="0"/>
                  </a:cubicBez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5"/>
            <p:cNvSpPr txBox="1"/>
            <p:nvPr/>
          </p:nvSpPr>
          <p:spPr>
            <a:xfrm>
              <a:off x="0" y="-38100"/>
              <a:ext cx="858251" cy="214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38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" name="Google Shape;214;p5"/>
          <p:cNvSpPr txBox="1"/>
          <p:nvPr/>
        </p:nvSpPr>
        <p:spPr>
          <a:xfrm>
            <a:off x="11115114" y="2126911"/>
            <a:ext cx="3431248" cy="499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Offline</a:t>
            </a:r>
            <a:endParaRPr/>
          </a:p>
        </p:txBody>
      </p:sp>
      <p:cxnSp>
        <p:nvCxnSpPr>
          <p:cNvPr id="215" name="Google Shape;215;p5"/>
          <p:cNvCxnSpPr/>
          <p:nvPr/>
        </p:nvCxnSpPr>
        <p:spPr>
          <a:xfrm rot="10800000">
            <a:off x="5666394" y="3387860"/>
            <a:ext cx="0" cy="4002776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6" name="Google Shape;216;p5"/>
          <p:cNvCxnSpPr/>
          <p:nvPr/>
        </p:nvCxnSpPr>
        <p:spPr>
          <a:xfrm>
            <a:off x="4750746" y="5151594"/>
            <a:ext cx="909292" cy="19464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" name="Google Shape;217;p5"/>
          <p:cNvCxnSpPr/>
          <p:nvPr/>
        </p:nvCxnSpPr>
        <p:spPr>
          <a:xfrm>
            <a:off x="5657654" y="3411674"/>
            <a:ext cx="1051112" cy="0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oval" w="lg" len="lg"/>
          </a:ln>
        </p:spPr>
      </p:cxnSp>
      <p:cxnSp>
        <p:nvCxnSpPr>
          <p:cNvPr id="218" name="Google Shape;218;p5"/>
          <p:cNvCxnSpPr/>
          <p:nvPr/>
        </p:nvCxnSpPr>
        <p:spPr>
          <a:xfrm>
            <a:off x="5666394" y="7366824"/>
            <a:ext cx="1051112" cy="0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oval" w="lg" len="lg"/>
          </a:ln>
        </p:spPr>
      </p:cxnSp>
      <p:cxnSp>
        <p:nvCxnSpPr>
          <p:cNvPr id="219" name="Google Shape;219;p5"/>
          <p:cNvCxnSpPr/>
          <p:nvPr/>
        </p:nvCxnSpPr>
        <p:spPr>
          <a:xfrm>
            <a:off x="9925069" y="3411674"/>
            <a:ext cx="1263458" cy="0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oval" w="lg" len="lg"/>
          </a:ln>
        </p:spPr>
      </p:cxnSp>
      <p:cxnSp>
        <p:nvCxnSpPr>
          <p:cNvPr id="220" name="Google Shape;220;p5"/>
          <p:cNvCxnSpPr/>
          <p:nvPr/>
        </p:nvCxnSpPr>
        <p:spPr>
          <a:xfrm>
            <a:off x="9925069" y="7414450"/>
            <a:ext cx="1263458" cy="0"/>
          </a:xfrm>
          <a:prstGeom prst="straightConnector1">
            <a:avLst/>
          </a:prstGeom>
          <a:noFill/>
          <a:ln w="47625" cap="flat" cmpd="sng">
            <a:solidFill>
              <a:srgbClr val="3C5679"/>
            </a:solidFill>
            <a:prstDash val="solid"/>
            <a:round/>
            <a:headEnd type="none" w="sm" len="sm"/>
            <a:tailEnd type="oval" w="lg" len="lg"/>
          </a:ln>
        </p:spPr>
      </p:cxnSp>
      <p:pic>
        <p:nvPicPr>
          <p:cNvPr id="221" name="Google Shape;2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2634" y="3994924"/>
            <a:ext cx="2332800" cy="2332800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sp>
        <p:nvSpPr>
          <p:cNvPr id="222" name="Google Shape;222;p5"/>
          <p:cNvSpPr txBox="1"/>
          <p:nvPr/>
        </p:nvSpPr>
        <p:spPr>
          <a:xfrm>
            <a:off x="591314" y="966738"/>
            <a:ext cx="11201272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Tahapan</a:t>
            </a:r>
            <a:r>
              <a:rPr lang="en-US" sz="4000" b="1">
                <a:solidFill>
                  <a:srgbClr val="E7014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E-Purchasing Katalog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6"/>
          <p:cNvSpPr/>
          <p:nvPr/>
        </p:nvSpPr>
        <p:spPr>
          <a:xfrm>
            <a:off x="13752688" y="-342899"/>
            <a:ext cx="4389000" cy="1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6"/>
          <p:cNvSpPr/>
          <p:nvPr/>
        </p:nvSpPr>
        <p:spPr>
          <a:xfrm>
            <a:off x="439024" y="827388"/>
            <a:ext cx="8412600" cy="512100"/>
          </a:xfrm>
          <a:prstGeom prst="rect">
            <a:avLst/>
          </a:prstGeom>
          <a:solidFill>
            <a:srgbClr val="EA1D24"/>
          </a:solidFill>
          <a:ln w="12700" cap="flat" cmpd="sng">
            <a:solidFill>
              <a:srgbClr val="E74C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6"/>
          <p:cNvSpPr/>
          <p:nvPr/>
        </p:nvSpPr>
        <p:spPr>
          <a:xfrm>
            <a:off x="439024" y="827388"/>
            <a:ext cx="84126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URUTAN KRITERIA PEMILIHAN PRODUK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6"/>
          <p:cNvSpPr/>
          <p:nvPr/>
        </p:nvSpPr>
        <p:spPr>
          <a:xfrm>
            <a:off x="439024" y="1412604"/>
            <a:ext cx="1975200" cy="1572900"/>
          </a:xfrm>
          <a:prstGeom prst="rect">
            <a:avLst/>
          </a:prstGeom>
          <a:solidFill>
            <a:srgbClr val="FEF5EC"/>
          </a:solidFill>
          <a:ln w="9525" cap="flat" cmpd="sng">
            <a:solidFill>
              <a:srgbClr val="D354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6"/>
          <p:cNvSpPr/>
          <p:nvPr/>
        </p:nvSpPr>
        <p:spPr>
          <a:xfrm>
            <a:off x="969376" y="1485756"/>
            <a:ext cx="768000" cy="768000"/>
          </a:xfrm>
          <a:prstGeom prst="ellipse">
            <a:avLst/>
          </a:prstGeom>
          <a:solidFill>
            <a:srgbClr val="D35400"/>
          </a:solidFill>
          <a:ln w="12700" cap="flat" cmpd="sng">
            <a:solidFill>
              <a:srgbClr val="D354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6"/>
          <p:cNvSpPr/>
          <p:nvPr/>
        </p:nvSpPr>
        <p:spPr>
          <a:xfrm>
            <a:off x="969376" y="1485756"/>
            <a:ext cx="768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6"/>
          <p:cNvSpPr/>
          <p:nvPr/>
        </p:nvSpPr>
        <p:spPr>
          <a:xfrm>
            <a:off x="439024" y="2290428"/>
            <a:ext cx="19752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Spesifikasi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Teknis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6"/>
          <p:cNvSpPr/>
          <p:nvPr/>
        </p:nvSpPr>
        <p:spPr>
          <a:xfrm>
            <a:off x="2414128" y="1632060"/>
            <a:ext cx="1281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›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6"/>
          <p:cNvSpPr/>
          <p:nvPr/>
        </p:nvSpPr>
        <p:spPr>
          <a:xfrm>
            <a:off x="2542143" y="1412604"/>
            <a:ext cx="1975200" cy="1572900"/>
          </a:xfrm>
          <a:prstGeom prst="rect">
            <a:avLst/>
          </a:prstGeom>
          <a:solidFill>
            <a:srgbClr val="EAF2FB"/>
          </a:solidFill>
          <a:ln w="9525" cap="flat" cmpd="sng">
            <a:solidFill>
              <a:srgbClr val="1A527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6"/>
          <p:cNvSpPr/>
          <p:nvPr/>
        </p:nvSpPr>
        <p:spPr>
          <a:xfrm>
            <a:off x="3072496" y="1485756"/>
            <a:ext cx="768000" cy="768000"/>
          </a:xfrm>
          <a:prstGeom prst="ellipse">
            <a:avLst/>
          </a:prstGeom>
          <a:solidFill>
            <a:srgbClr val="1A5276"/>
          </a:solidFill>
          <a:ln w="12700" cap="flat" cmpd="sng">
            <a:solidFill>
              <a:srgbClr val="1A527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6"/>
          <p:cNvSpPr/>
          <p:nvPr/>
        </p:nvSpPr>
        <p:spPr>
          <a:xfrm>
            <a:off x="3072496" y="1485756"/>
            <a:ext cx="768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6"/>
          <p:cNvSpPr/>
          <p:nvPr/>
        </p:nvSpPr>
        <p:spPr>
          <a:xfrm>
            <a:off x="2542143" y="2290428"/>
            <a:ext cx="19752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Prioritas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PDN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6"/>
          <p:cNvSpPr/>
          <p:nvPr/>
        </p:nvSpPr>
        <p:spPr>
          <a:xfrm>
            <a:off x="4517248" y="1632060"/>
            <a:ext cx="1281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›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6"/>
          <p:cNvSpPr/>
          <p:nvPr/>
        </p:nvSpPr>
        <p:spPr>
          <a:xfrm>
            <a:off x="4645263" y="1412604"/>
            <a:ext cx="1975200" cy="1572900"/>
          </a:xfrm>
          <a:prstGeom prst="rect">
            <a:avLst/>
          </a:prstGeom>
          <a:solidFill>
            <a:srgbClr val="FDEDEC"/>
          </a:solidFill>
          <a:ln w="9525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6"/>
          <p:cNvSpPr/>
          <p:nvPr/>
        </p:nvSpPr>
        <p:spPr>
          <a:xfrm>
            <a:off x="5175616" y="1485756"/>
            <a:ext cx="768000" cy="768000"/>
          </a:xfrm>
          <a:prstGeom prst="ellipse">
            <a:avLst/>
          </a:prstGeom>
          <a:solidFill>
            <a:srgbClr val="C0392B"/>
          </a:solidFill>
          <a:ln w="12700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/>
          <p:nvPr/>
        </p:nvSpPr>
        <p:spPr>
          <a:xfrm>
            <a:off x="5175616" y="1485756"/>
            <a:ext cx="768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6"/>
          <p:cNvSpPr/>
          <p:nvPr/>
        </p:nvSpPr>
        <p:spPr>
          <a:xfrm>
            <a:off x="4645263" y="2290428"/>
            <a:ext cx="19752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Prioritas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UMK-K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6"/>
          <p:cNvSpPr/>
          <p:nvPr/>
        </p:nvSpPr>
        <p:spPr>
          <a:xfrm>
            <a:off x="6620368" y="1632060"/>
            <a:ext cx="1281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›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6"/>
          <p:cNvSpPr/>
          <p:nvPr/>
        </p:nvSpPr>
        <p:spPr>
          <a:xfrm>
            <a:off x="6748384" y="1412604"/>
            <a:ext cx="1975200" cy="1572900"/>
          </a:xfrm>
          <a:prstGeom prst="rect">
            <a:avLst/>
          </a:prstGeom>
          <a:solidFill>
            <a:srgbClr val="F5EEE6"/>
          </a:solidFill>
          <a:ln w="9525" cap="flat" cmpd="sng">
            <a:solidFill>
              <a:srgbClr val="6E2F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6"/>
          <p:cNvSpPr/>
          <p:nvPr/>
        </p:nvSpPr>
        <p:spPr>
          <a:xfrm>
            <a:off x="7278736" y="1485756"/>
            <a:ext cx="768000" cy="768000"/>
          </a:xfrm>
          <a:prstGeom prst="ellipse">
            <a:avLst/>
          </a:prstGeom>
          <a:solidFill>
            <a:srgbClr val="6E2F0A"/>
          </a:solidFill>
          <a:ln w="12700" cap="flat" cmpd="sng">
            <a:solidFill>
              <a:srgbClr val="6E2F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6"/>
          <p:cNvSpPr/>
          <p:nvPr/>
        </p:nvSpPr>
        <p:spPr>
          <a:xfrm>
            <a:off x="7278736" y="1485756"/>
            <a:ext cx="768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6748384" y="2290428"/>
            <a:ext cx="19752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Harga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Terbaik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6"/>
          <p:cNvSpPr/>
          <p:nvPr/>
        </p:nvSpPr>
        <p:spPr>
          <a:xfrm>
            <a:off x="439024" y="3058603"/>
            <a:ext cx="8412600" cy="512100"/>
          </a:xfrm>
          <a:prstGeom prst="rect">
            <a:avLst/>
          </a:prstGeom>
          <a:solidFill>
            <a:srgbClr val="7D3C98"/>
          </a:solidFill>
          <a:ln w="12700" cap="flat" cmpd="sng">
            <a:solidFill>
              <a:srgbClr val="7D3C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6"/>
          <p:cNvSpPr/>
          <p:nvPr/>
        </p:nvSpPr>
        <p:spPr>
          <a:xfrm>
            <a:off x="439024" y="3058603"/>
            <a:ext cx="84126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KESESUAIAN SPESIFIKASI TEKNIS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6"/>
          <p:cNvSpPr/>
          <p:nvPr/>
        </p:nvSpPr>
        <p:spPr>
          <a:xfrm>
            <a:off x="439024" y="3643819"/>
            <a:ext cx="8412600" cy="493800"/>
          </a:xfrm>
          <a:prstGeom prst="rect">
            <a:avLst/>
          </a:prstGeom>
          <a:solidFill>
            <a:srgbClr val="F9F0FF"/>
          </a:solidFill>
          <a:ln w="9525" cap="flat" cmpd="sng">
            <a:solidFill>
              <a:srgbClr val="D7BDE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6"/>
          <p:cNvSpPr/>
          <p:nvPr/>
        </p:nvSpPr>
        <p:spPr>
          <a:xfrm>
            <a:off x="512176" y="3753547"/>
            <a:ext cx="292500" cy="292500"/>
          </a:xfrm>
          <a:prstGeom prst="ellipse">
            <a:avLst/>
          </a:prstGeom>
          <a:solidFill>
            <a:srgbClr val="7D3C98"/>
          </a:solidFill>
          <a:ln w="12700" cap="flat" cmpd="sng">
            <a:solidFill>
              <a:srgbClr val="7D3C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6"/>
          <p:cNvSpPr/>
          <p:nvPr/>
        </p:nvSpPr>
        <p:spPr>
          <a:xfrm>
            <a:off x="512176" y="3735259"/>
            <a:ext cx="292500" cy="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✓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859647" y="3643819"/>
            <a:ext cx="7955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762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4A235A"/>
                </a:solidFill>
                <a:latin typeface="Calibri"/>
                <a:ea typeface="Calibri"/>
                <a:cs typeface="Calibri"/>
                <a:sym typeface="Calibri"/>
              </a:rPr>
              <a:t>Spesifikasi Mutu/Kualitas</a:t>
            </a:r>
            <a:r>
              <a:rPr lang="en-US" sz="15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 —  Standarisasi &amp; spesifikasi teknis produk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6"/>
          <p:cNvSpPr/>
          <p:nvPr/>
        </p:nvSpPr>
        <p:spPr>
          <a:xfrm>
            <a:off x="439024" y="4192459"/>
            <a:ext cx="8412600" cy="493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D7BDE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6"/>
          <p:cNvSpPr/>
          <p:nvPr/>
        </p:nvSpPr>
        <p:spPr>
          <a:xfrm>
            <a:off x="512176" y="4302187"/>
            <a:ext cx="292500" cy="292500"/>
          </a:xfrm>
          <a:prstGeom prst="ellipse">
            <a:avLst/>
          </a:prstGeom>
          <a:solidFill>
            <a:srgbClr val="7D3C98"/>
          </a:solidFill>
          <a:ln w="12700" cap="flat" cmpd="sng">
            <a:solidFill>
              <a:srgbClr val="7D3C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6"/>
          <p:cNvSpPr/>
          <p:nvPr/>
        </p:nvSpPr>
        <p:spPr>
          <a:xfrm>
            <a:off x="512176" y="4283899"/>
            <a:ext cx="292500" cy="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✓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6"/>
          <p:cNvSpPr/>
          <p:nvPr/>
        </p:nvSpPr>
        <p:spPr>
          <a:xfrm>
            <a:off x="859647" y="4192459"/>
            <a:ext cx="7955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762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4A235A"/>
                </a:solidFill>
                <a:latin typeface="Calibri"/>
                <a:ea typeface="Calibri"/>
                <a:cs typeface="Calibri"/>
                <a:sym typeface="Calibri"/>
              </a:rPr>
              <a:t>Spesifikasi Jumlah</a:t>
            </a:r>
            <a:r>
              <a:rPr lang="en-US" sz="15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 —  Volume sesuai kesanggupan Penyedia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6"/>
          <p:cNvSpPr/>
          <p:nvPr/>
        </p:nvSpPr>
        <p:spPr>
          <a:xfrm>
            <a:off x="439024" y="4741099"/>
            <a:ext cx="8412600" cy="493800"/>
          </a:xfrm>
          <a:prstGeom prst="rect">
            <a:avLst/>
          </a:prstGeom>
          <a:solidFill>
            <a:srgbClr val="F9F0FF"/>
          </a:solidFill>
          <a:ln w="9525" cap="flat" cmpd="sng">
            <a:solidFill>
              <a:srgbClr val="D7BDE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6"/>
          <p:cNvSpPr/>
          <p:nvPr/>
        </p:nvSpPr>
        <p:spPr>
          <a:xfrm>
            <a:off x="512176" y="4850827"/>
            <a:ext cx="292500" cy="292500"/>
          </a:xfrm>
          <a:prstGeom prst="ellipse">
            <a:avLst/>
          </a:prstGeom>
          <a:solidFill>
            <a:srgbClr val="7D3C98"/>
          </a:solidFill>
          <a:ln w="12700" cap="flat" cmpd="sng">
            <a:solidFill>
              <a:srgbClr val="7D3C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6"/>
          <p:cNvSpPr/>
          <p:nvPr/>
        </p:nvSpPr>
        <p:spPr>
          <a:xfrm>
            <a:off x="512176" y="4832539"/>
            <a:ext cx="292500" cy="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✓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6"/>
          <p:cNvSpPr/>
          <p:nvPr/>
        </p:nvSpPr>
        <p:spPr>
          <a:xfrm>
            <a:off x="859647" y="4741099"/>
            <a:ext cx="7955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762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4A235A"/>
                </a:solidFill>
                <a:latin typeface="Calibri"/>
                <a:ea typeface="Calibri"/>
                <a:cs typeface="Calibri"/>
                <a:sym typeface="Calibri"/>
              </a:rPr>
              <a:t>Spesifikasi Pelayanan</a:t>
            </a:r>
            <a:r>
              <a:rPr lang="en-US" sz="15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 —  Tingkat layanan, pelatihan (jika diperlukan)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6"/>
          <p:cNvSpPr/>
          <p:nvPr/>
        </p:nvSpPr>
        <p:spPr>
          <a:xfrm>
            <a:off x="439024" y="5289739"/>
            <a:ext cx="8412600" cy="493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D7BDE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6"/>
          <p:cNvSpPr/>
          <p:nvPr/>
        </p:nvSpPr>
        <p:spPr>
          <a:xfrm>
            <a:off x="512176" y="5399467"/>
            <a:ext cx="292500" cy="292500"/>
          </a:xfrm>
          <a:prstGeom prst="ellipse">
            <a:avLst/>
          </a:prstGeom>
          <a:solidFill>
            <a:srgbClr val="7D3C98"/>
          </a:solidFill>
          <a:ln w="12700" cap="flat" cmpd="sng">
            <a:solidFill>
              <a:srgbClr val="7D3C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6"/>
          <p:cNvSpPr/>
          <p:nvPr/>
        </p:nvSpPr>
        <p:spPr>
          <a:xfrm>
            <a:off x="512176" y="5381179"/>
            <a:ext cx="292500" cy="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✓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6"/>
          <p:cNvSpPr/>
          <p:nvPr/>
        </p:nvSpPr>
        <p:spPr>
          <a:xfrm>
            <a:off x="859647" y="5289739"/>
            <a:ext cx="7955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762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4A235A"/>
                </a:solidFill>
                <a:latin typeface="Calibri"/>
                <a:ea typeface="Calibri"/>
                <a:cs typeface="Calibri"/>
                <a:sym typeface="Calibri"/>
              </a:rPr>
              <a:t>Spesifikasi Kinerja &amp; Komposisi</a:t>
            </a:r>
            <a:r>
              <a:rPr lang="en-US" sz="15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 —  Purna jual &amp; masa pemeliharaan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6"/>
          <p:cNvSpPr/>
          <p:nvPr/>
        </p:nvSpPr>
        <p:spPr>
          <a:xfrm>
            <a:off x="439024" y="5911531"/>
            <a:ext cx="8412600" cy="512100"/>
          </a:xfrm>
          <a:prstGeom prst="rect">
            <a:avLst/>
          </a:prstGeom>
          <a:solidFill>
            <a:srgbClr val="117A65"/>
          </a:solidFill>
          <a:ln w="12700" cap="flat" cmpd="sng">
            <a:solidFill>
              <a:srgbClr val="117A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6"/>
          <p:cNvSpPr/>
          <p:nvPr/>
        </p:nvSpPr>
        <p:spPr>
          <a:xfrm>
            <a:off x="439024" y="5911531"/>
            <a:ext cx="84126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REFERENSI HARGA &amp; DOKUMENTASI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6"/>
          <p:cNvSpPr/>
          <p:nvPr/>
        </p:nvSpPr>
        <p:spPr>
          <a:xfrm>
            <a:off x="439024" y="6496747"/>
            <a:ext cx="6492300" cy="475500"/>
          </a:xfrm>
          <a:prstGeom prst="rect">
            <a:avLst/>
          </a:prstGeom>
          <a:solidFill>
            <a:srgbClr val="E8F8F5"/>
          </a:solidFill>
          <a:ln w="9525" cap="flat" cmpd="sng">
            <a:solidFill>
              <a:srgbClr val="A9D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6"/>
          <p:cNvSpPr/>
          <p:nvPr/>
        </p:nvSpPr>
        <p:spPr>
          <a:xfrm>
            <a:off x="439024" y="6496747"/>
            <a:ext cx="6492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1600" rIns="1016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117A65"/>
                </a:solidFill>
                <a:latin typeface="Calibri"/>
                <a:ea typeface="Calibri"/>
                <a:cs typeface="Calibri"/>
                <a:sym typeface="Calibri"/>
              </a:rPr>
              <a:t>01  </a:t>
            </a:r>
            <a:r>
              <a:rPr lang="en-US" sz="14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Harga pembanding produk sejenis di luar Katalog Elektronik (apabila ada)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6"/>
          <p:cNvSpPr/>
          <p:nvPr/>
        </p:nvSpPr>
        <p:spPr>
          <a:xfrm>
            <a:off x="439024" y="7027099"/>
            <a:ext cx="6492300" cy="475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9D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6"/>
          <p:cNvSpPr/>
          <p:nvPr/>
        </p:nvSpPr>
        <p:spPr>
          <a:xfrm>
            <a:off x="439024" y="7027099"/>
            <a:ext cx="6492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1600" rIns="1016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117A65"/>
                </a:solidFill>
                <a:latin typeface="Calibri"/>
                <a:ea typeface="Calibri"/>
                <a:cs typeface="Calibri"/>
                <a:sym typeface="Calibri"/>
              </a:rPr>
              <a:t>02  </a:t>
            </a:r>
            <a:r>
              <a:rPr lang="en-US" sz="14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Informasi harga satuan resmi yang dipublikasikan oleh K/L/PD (apabila ada)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6"/>
          <p:cNvSpPr/>
          <p:nvPr/>
        </p:nvSpPr>
        <p:spPr>
          <a:xfrm>
            <a:off x="439024" y="7557451"/>
            <a:ext cx="6492300" cy="475500"/>
          </a:xfrm>
          <a:prstGeom prst="rect">
            <a:avLst/>
          </a:prstGeom>
          <a:solidFill>
            <a:srgbClr val="E8F8F5"/>
          </a:solidFill>
          <a:ln w="9525" cap="flat" cmpd="sng">
            <a:solidFill>
              <a:srgbClr val="A9D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6"/>
          <p:cNvSpPr/>
          <p:nvPr/>
        </p:nvSpPr>
        <p:spPr>
          <a:xfrm>
            <a:off x="439024" y="7557451"/>
            <a:ext cx="6492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1600" rIns="1016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117A65"/>
                </a:solidFill>
                <a:latin typeface="Calibri"/>
                <a:ea typeface="Calibri"/>
                <a:cs typeface="Calibri"/>
                <a:sym typeface="Calibri"/>
              </a:rPr>
              <a:t>03  </a:t>
            </a:r>
            <a:r>
              <a:rPr lang="en-US" sz="14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Dokumen lain yang dapat dipertanggungjawabkan (apabila ada)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6"/>
          <p:cNvSpPr/>
          <p:nvPr/>
        </p:nvSpPr>
        <p:spPr>
          <a:xfrm>
            <a:off x="7022704" y="6496747"/>
            <a:ext cx="1828800" cy="1591200"/>
          </a:xfrm>
          <a:prstGeom prst="rect">
            <a:avLst/>
          </a:prstGeom>
          <a:solidFill>
            <a:srgbClr val="E8F8F5"/>
          </a:solidFill>
          <a:ln w="12700" cap="flat" cmpd="sng">
            <a:solidFill>
              <a:srgbClr val="117A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6"/>
          <p:cNvSpPr/>
          <p:nvPr/>
        </p:nvSpPr>
        <p:spPr>
          <a:xfrm>
            <a:off x="7022704" y="6496747"/>
            <a:ext cx="1828800" cy="402300"/>
          </a:xfrm>
          <a:prstGeom prst="rect">
            <a:avLst/>
          </a:prstGeom>
          <a:solidFill>
            <a:srgbClr val="117A65"/>
          </a:solidFill>
          <a:ln w="12700" cap="flat" cmpd="sng">
            <a:solidFill>
              <a:srgbClr val="117A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6"/>
          <p:cNvSpPr/>
          <p:nvPr/>
        </p:nvSpPr>
        <p:spPr>
          <a:xfrm>
            <a:off x="7022704" y="6496747"/>
            <a:ext cx="18288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Dokumentasi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6"/>
          <p:cNvSpPr/>
          <p:nvPr/>
        </p:nvSpPr>
        <p:spPr>
          <a:xfrm>
            <a:off x="7022704" y="6899083"/>
            <a:ext cx="1828800" cy="11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101600" rIns="101600" bIns="50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A5276"/>
                </a:solidFill>
                <a:latin typeface="Calibri"/>
                <a:ea typeface="Calibri"/>
                <a:cs typeface="Calibri"/>
                <a:sym typeface="Calibri"/>
              </a:rPr>
              <a:t>Seluruh tahapan persiapan didokumentasikan oleh PPK/PP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6"/>
          <p:cNvSpPr/>
          <p:nvPr/>
        </p:nvSpPr>
        <p:spPr>
          <a:xfrm>
            <a:off x="9180688" y="827388"/>
            <a:ext cx="8778300" cy="512100"/>
          </a:xfrm>
          <a:prstGeom prst="rect">
            <a:avLst/>
          </a:prstGeom>
          <a:solidFill>
            <a:srgbClr val="1F618D"/>
          </a:solidFill>
          <a:ln w="12700" cap="flat" cmpd="sng">
            <a:solidFill>
              <a:srgbClr val="1A527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6"/>
          <p:cNvSpPr/>
          <p:nvPr/>
        </p:nvSpPr>
        <p:spPr>
          <a:xfrm>
            <a:off x="9180688" y="827388"/>
            <a:ext cx="87783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PRIORITAS PENGGUNAAN PRODUK DALAM NEGERI (PDN)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6"/>
          <p:cNvSpPr/>
          <p:nvPr/>
        </p:nvSpPr>
        <p:spPr>
          <a:xfrm>
            <a:off x="9180688" y="1412604"/>
            <a:ext cx="8778300" cy="603600"/>
          </a:xfrm>
          <a:prstGeom prst="rect">
            <a:avLst/>
          </a:prstGeom>
          <a:solidFill>
            <a:srgbClr val="1F618D"/>
          </a:solidFill>
          <a:ln w="12700" cap="flat" cmpd="sng">
            <a:solidFill>
              <a:srgbClr val="1F61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6"/>
          <p:cNvSpPr/>
          <p:nvPr/>
        </p:nvSpPr>
        <p:spPr>
          <a:xfrm>
            <a:off x="9180688" y="1412604"/>
            <a:ext cx="87783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400" rIns="1524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Terdapat produk dengan TKDN + BMP ≥ 40%  →  wajib beli produk TKDN ≥ 25%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6"/>
          <p:cNvSpPr/>
          <p:nvPr/>
        </p:nvSpPr>
        <p:spPr>
          <a:xfrm>
            <a:off x="9180688" y="2089260"/>
            <a:ext cx="8778300" cy="475500"/>
          </a:xfrm>
          <a:prstGeom prst="rect">
            <a:avLst/>
          </a:prstGeom>
          <a:solidFill>
            <a:srgbClr val="2980B9"/>
          </a:solidFill>
          <a:ln w="12700" cap="flat" cmpd="sng">
            <a:solidFill>
              <a:srgbClr val="2980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6"/>
          <p:cNvSpPr/>
          <p:nvPr/>
        </p:nvSpPr>
        <p:spPr>
          <a:xfrm>
            <a:off x="9180688" y="2089260"/>
            <a:ext cx="877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↓  Jika tidak terpenuhi  →  beli produk dengan TKDN &lt; 25%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6"/>
          <p:cNvSpPr/>
          <p:nvPr/>
        </p:nvSpPr>
        <p:spPr>
          <a:xfrm>
            <a:off x="9509872" y="2619612"/>
            <a:ext cx="8449200" cy="475500"/>
          </a:xfrm>
          <a:prstGeom prst="rect">
            <a:avLst/>
          </a:prstGeom>
          <a:solidFill>
            <a:srgbClr val="5DADE2"/>
          </a:solidFill>
          <a:ln w="12700" cap="flat" cmpd="sng">
            <a:solidFill>
              <a:srgbClr val="5DADE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6"/>
          <p:cNvSpPr/>
          <p:nvPr/>
        </p:nvSpPr>
        <p:spPr>
          <a:xfrm>
            <a:off x="9509872" y="2619612"/>
            <a:ext cx="8449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↓  Jika tidak tersedia  →  beli produk PDN tanpa TKDN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6"/>
          <p:cNvSpPr/>
          <p:nvPr/>
        </p:nvSpPr>
        <p:spPr>
          <a:xfrm>
            <a:off x="9839056" y="3149964"/>
            <a:ext cx="8119800" cy="475500"/>
          </a:xfrm>
          <a:prstGeom prst="rect">
            <a:avLst/>
          </a:prstGeom>
          <a:solidFill>
            <a:srgbClr val="AED6F1"/>
          </a:solidFill>
          <a:ln w="12700" cap="flat" cmpd="sng">
            <a:solidFill>
              <a:srgbClr val="AED6F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6"/>
          <p:cNvSpPr/>
          <p:nvPr/>
        </p:nvSpPr>
        <p:spPr>
          <a:xfrm>
            <a:off x="9839056" y="3149964"/>
            <a:ext cx="81198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1A5276"/>
                </a:solidFill>
                <a:latin typeface="Calibri"/>
                <a:ea typeface="Calibri"/>
                <a:cs typeface="Calibri"/>
                <a:sym typeface="Calibri"/>
              </a:rPr>
              <a:t>↓  Jika tidak ada  →  beli Produk Impor (pilihan terakhir)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6"/>
          <p:cNvSpPr/>
          <p:nvPr/>
        </p:nvSpPr>
        <p:spPr>
          <a:xfrm>
            <a:off x="9180688" y="3790044"/>
            <a:ext cx="8778300" cy="512100"/>
          </a:xfrm>
          <a:prstGeom prst="rect">
            <a:avLst/>
          </a:prstGeom>
          <a:solidFill>
            <a:srgbClr val="EA1D24"/>
          </a:solidFill>
          <a:ln w="12700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6"/>
          <p:cNvSpPr/>
          <p:nvPr/>
        </p:nvSpPr>
        <p:spPr>
          <a:xfrm>
            <a:off x="9180688" y="3790044"/>
            <a:ext cx="87783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PRIORITAS PENYEDIA USAHA KECIL / KOPERASI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6"/>
          <p:cNvSpPr/>
          <p:nvPr/>
        </p:nvSpPr>
        <p:spPr>
          <a:xfrm>
            <a:off x="9180688" y="4375260"/>
            <a:ext cx="4133100" cy="1828800"/>
          </a:xfrm>
          <a:prstGeom prst="rect">
            <a:avLst/>
          </a:prstGeom>
          <a:solidFill>
            <a:srgbClr val="FDEDEC"/>
          </a:solidFill>
          <a:ln w="12700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6"/>
          <p:cNvSpPr/>
          <p:nvPr/>
        </p:nvSpPr>
        <p:spPr>
          <a:xfrm>
            <a:off x="9180688" y="4375260"/>
            <a:ext cx="4133100" cy="438900"/>
          </a:xfrm>
          <a:prstGeom prst="rect">
            <a:avLst/>
          </a:prstGeom>
          <a:solidFill>
            <a:srgbClr val="EA1D24"/>
          </a:solidFill>
          <a:ln w="12700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6"/>
          <p:cNvSpPr/>
          <p:nvPr/>
        </p:nvSpPr>
        <p:spPr>
          <a:xfrm>
            <a:off x="9180688" y="4375260"/>
            <a:ext cx="41331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USAHA KECIL  /  KOPERASI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6"/>
          <p:cNvSpPr/>
          <p:nvPr/>
        </p:nvSpPr>
        <p:spPr>
          <a:xfrm>
            <a:off x="9253839" y="4832460"/>
            <a:ext cx="3986700" cy="13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101600" rIns="101600" bIns="76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C0392B"/>
                </a:solidFill>
                <a:latin typeface="Calibri"/>
                <a:ea typeface="Calibri"/>
                <a:cs typeface="Calibri"/>
                <a:sym typeface="Calibri"/>
              </a:rPr>
              <a:t>Nilai Paket ≤ Rp 15 Miliar</a:t>
            </a:r>
            <a:br>
              <a:rPr lang="en-US" sz="1500" b="1">
                <a:solidFill>
                  <a:srgbClr val="C0392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PPK/PP wajib memilih Penyedia Usaha Kecil atau Koperasi terlebih dahulu.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6"/>
          <p:cNvSpPr/>
          <p:nvPr/>
        </p:nvSpPr>
        <p:spPr>
          <a:xfrm>
            <a:off x="13313776" y="4923900"/>
            <a:ext cx="4755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C0392B"/>
                </a:solidFill>
                <a:latin typeface="Calibri"/>
                <a:ea typeface="Calibri"/>
                <a:cs typeface="Calibri"/>
                <a:sym typeface="Calibri"/>
              </a:rPr>
              <a:t>→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6"/>
          <p:cNvSpPr/>
          <p:nvPr/>
        </p:nvSpPr>
        <p:spPr>
          <a:xfrm>
            <a:off x="13789264" y="4375260"/>
            <a:ext cx="4133100" cy="1828800"/>
          </a:xfrm>
          <a:prstGeom prst="rect">
            <a:avLst/>
          </a:prstGeom>
          <a:solidFill>
            <a:srgbClr val="F2F3F4"/>
          </a:solidFill>
          <a:ln w="12700" cap="flat" cmpd="sng">
            <a:solidFill>
              <a:srgbClr val="7F8C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6"/>
          <p:cNvSpPr/>
          <p:nvPr/>
        </p:nvSpPr>
        <p:spPr>
          <a:xfrm>
            <a:off x="13789264" y="4375260"/>
            <a:ext cx="4133100" cy="438900"/>
          </a:xfrm>
          <a:prstGeom prst="rect">
            <a:avLst/>
          </a:prstGeom>
          <a:solidFill>
            <a:srgbClr val="7F8C8D"/>
          </a:solidFill>
          <a:ln w="12700" cap="flat" cmpd="sng">
            <a:solidFill>
              <a:srgbClr val="7F8C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6"/>
          <p:cNvSpPr/>
          <p:nvPr/>
        </p:nvSpPr>
        <p:spPr>
          <a:xfrm>
            <a:off x="13789264" y="4375260"/>
            <a:ext cx="41331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USAHA NON KECIL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6"/>
          <p:cNvSpPr/>
          <p:nvPr/>
        </p:nvSpPr>
        <p:spPr>
          <a:xfrm>
            <a:off x="13862416" y="4832460"/>
            <a:ext cx="3986700" cy="13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200" tIns="101600" rIns="101600" bIns="76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Apabila tidak dapat dipenuhi:</a:t>
            </a:r>
            <a:br>
              <a:rPr lang="en-US" sz="1500" b="1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Usaha Kecil / Koperasi tidak mampu, atau nilai paket &gt; Rp 15 Miliar.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6"/>
          <p:cNvSpPr/>
          <p:nvPr/>
        </p:nvSpPr>
        <p:spPr>
          <a:xfrm>
            <a:off x="9180688" y="6350364"/>
            <a:ext cx="8778300" cy="512100"/>
          </a:xfrm>
          <a:prstGeom prst="rect">
            <a:avLst/>
          </a:prstGeom>
          <a:solidFill>
            <a:srgbClr val="2E4057"/>
          </a:solidFill>
          <a:ln w="12700" cap="flat" cmpd="sng">
            <a:solidFill>
              <a:srgbClr val="2E40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6"/>
          <p:cNvSpPr/>
          <p:nvPr/>
        </p:nvSpPr>
        <p:spPr>
          <a:xfrm>
            <a:off x="9180688" y="6350364"/>
            <a:ext cx="87783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CATATAN PENTING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6"/>
          <p:cNvSpPr/>
          <p:nvPr/>
        </p:nvSpPr>
        <p:spPr>
          <a:xfrm>
            <a:off x="9180688" y="6935580"/>
            <a:ext cx="8778300" cy="493800"/>
          </a:xfrm>
          <a:prstGeom prst="rect">
            <a:avLst/>
          </a:prstGeom>
          <a:solidFill>
            <a:srgbClr val="EBF5FB"/>
          </a:solidFill>
          <a:ln w="9525" cap="flat" cmpd="sng">
            <a:solidFill>
              <a:srgbClr val="AED6F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6"/>
          <p:cNvSpPr/>
          <p:nvPr/>
        </p:nvSpPr>
        <p:spPr>
          <a:xfrm>
            <a:off x="9180688" y="6935580"/>
            <a:ext cx="8778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2E4057"/>
                </a:solidFill>
                <a:latin typeface="Calibri"/>
                <a:ea typeface="Calibri"/>
                <a:cs typeface="Calibri"/>
                <a:sym typeface="Calibri"/>
              </a:rPr>
              <a:t>●  </a:t>
            </a: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PPK menetapkan spesifikasi sebelum proses pemilihan produk di Katalog Elektronik.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6"/>
          <p:cNvSpPr/>
          <p:nvPr/>
        </p:nvSpPr>
        <p:spPr>
          <a:xfrm>
            <a:off x="9180688" y="7484220"/>
            <a:ext cx="8778300" cy="493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ED6F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6"/>
          <p:cNvSpPr/>
          <p:nvPr/>
        </p:nvSpPr>
        <p:spPr>
          <a:xfrm>
            <a:off x="9180688" y="7484220"/>
            <a:ext cx="8778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2E4057"/>
                </a:solidFill>
                <a:latin typeface="Calibri"/>
                <a:ea typeface="Calibri"/>
                <a:cs typeface="Calibri"/>
                <a:sym typeface="Calibri"/>
              </a:rPr>
              <a:t>●  </a:t>
            </a: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Pemilihan produk harus sesuai spesifikasi mutu, jumlah, pelayanan, dan kinerja.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6"/>
          <p:cNvSpPr/>
          <p:nvPr/>
        </p:nvSpPr>
        <p:spPr>
          <a:xfrm>
            <a:off x="9180688" y="8032860"/>
            <a:ext cx="8778300" cy="493800"/>
          </a:xfrm>
          <a:prstGeom prst="rect">
            <a:avLst/>
          </a:prstGeom>
          <a:solidFill>
            <a:srgbClr val="EBF5FB"/>
          </a:solidFill>
          <a:ln w="9525" cap="flat" cmpd="sng">
            <a:solidFill>
              <a:srgbClr val="AED6F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6"/>
          <p:cNvSpPr/>
          <p:nvPr/>
        </p:nvSpPr>
        <p:spPr>
          <a:xfrm>
            <a:off x="9180688" y="8032860"/>
            <a:ext cx="8778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0" rIns="12700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2E4057"/>
                </a:solidFill>
                <a:latin typeface="Calibri"/>
                <a:ea typeface="Calibri"/>
                <a:cs typeface="Calibri"/>
                <a:sym typeface="Calibri"/>
              </a:rPr>
              <a:t>●  </a:t>
            </a:r>
            <a:r>
              <a:rPr lang="en-US" sz="15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Semua tahapan persiapan (produk, referensi harga, dokumentasi) wajib didokumentasikan.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6"/>
          <p:cNvSpPr/>
          <p:nvPr/>
        </p:nvSpPr>
        <p:spPr>
          <a:xfrm>
            <a:off x="292600" y="9326897"/>
            <a:ext cx="17995500" cy="951000"/>
          </a:xfrm>
          <a:prstGeom prst="rect">
            <a:avLst/>
          </a:prstGeom>
          <a:solidFill>
            <a:srgbClr val="EA1D24"/>
          </a:solidFill>
          <a:ln w="12700" cap="flat" cmpd="sng">
            <a:solidFill>
              <a:srgbClr val="C0392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6"/>
          <p:cNvSpPr/>
          <p:nvPr/>
        </p:nvSpPr>
        <p:spPr>
          <a:xfrm>
            <a:off x="6425800" y="9459612"/>
            <a:ext cx="116427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PPK/PP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mengacu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pada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spesifikasi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yang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ditetapkan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dengan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urutan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prioritas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 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Spesifikasi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Teknis  → 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Prioritas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PDN  → 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Prioritas</a:t>
            </a:r>
            <a:r>
              <a:rPr lang="en-US" sz="2800" i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UMK-K  →  Harga </a:t>
            </a:r>
            <a:r>
              <a:rPr lang="en-US" sz="2800" i="1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Terbaik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6"/>
          <p:cNvSpPr txBox="1"/>
          <p:nvPr/>
        </p:nvSpPr>
        <p:spPr>
          <a:xfrm>
            <a:off x="439036" y="175523"/>
            <a:ext cx="11201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Persiapan</a:t>
            </a:r>
            <a:r>
              <a:rPr lang="en-US" sz="4000" b="1">
                <a:solidFill>
                  <a:srgbClr val="E7014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E-Purchasing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"/>
          <p:cNvSpPr/>
          <p:nvPr/>
        </p:nvSpPr>
        <p:spPr>
          <a:xfrm>
            <a:off x="548640" y="182880"/>
            <a:ext cx="17190720" cy="100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TAHAPAN PELAKSANAAN E-PURCHASING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7"/>
          <p:cNvSpPr/>
          <p:nvPr/>
        </p:nvSpPr>
        <p:spPr>
          <a:xfrm>
            <a:off x="457200" y="2157984"/>
            <a:ext cx="5394960" cy="7040880"/>
          </a:xfrm>
          <a:prstGeom prst="rect">
            <a:avLst/>
          </a:prstGeom>
          <a:solidFill>
            <a:srgbClr val="F9F9F9"/>
          </a:solidFill>
          <a:ln w="10150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7"/>
          <p:cNvSpPr/>
          <p:nvPr/>
        </p:nvSpPr>
        <p:spPr>
          <a:xfrm>
            <a:off x="457200" y="2157984"/>
            <a:ext cx="5394960" cy="182880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7"/>
          <p:cNvSpPr/>
          <p:nvPr/>
        </p:nvSpPr>
        <p:spPr>
          <a:xfrm>
            <a:off x="1005840" y="2286000"/>
            <a:ext cx="768096" cy="768096"/>
          </a:xfrm>
          <a:prstGeom prst="ellipse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7"/>
          <p:cNvSpPr/>
          <p:nvPr/>
        </p:nvSpPr>
        <p:spPr>
          <a:xfrm>
            <a:off x="1005840" y="2286000"/>
            <a:ext cx="768096" cy="768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7"/>
          <p:cNvSpPr/>
          <p:nvPr/>
        </p:nvSpPr>
        <p:spPr>
          <a:xfrm>
            <a:off x="1920240" y="2304288"/>
            <a:ext cx="3749040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Klarifikasi Teknis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3" name="Google Shape;323;p7"/>
          <p:cNvCxnSpPr/>
          <p:nvPr/>
        </p:nvCxnSpPr>
        <p:spPr>
          <a:xfrm>
            <a:off x="822960" y="3145536"/>
            <a:ext cx="4846320" cy="0"/>
          </a:xfrm>
          <a:prstGeom prst="straightConnector1">
            <a:avLst/>
          </a:prstGeom>
          <a:noFill/>
          <a:ln w="10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4" name="Google Shape;324;p7"/>
          <p:cNvSpPr/>
          <p:nvPr/>
        </p:nvSpPr>
        <p:spPr>
          <a:xfrm>
            <a:off x="822960" y="3255264"/>
            <a:ext cx="4846320" cy="40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TUJUAN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7"/>
          <p:cNvSpPr/>
          <p:nvPr/>
        </p:nvSpPr>
        <p:spPr>
          <a:xfrm>
            <a:off x="822960" y="3694176"/>
            <a:ext cx="4846320" cy="118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Untuk memastikan produk yang ditawarkan sesuai dengan spesifikasi yang dibutuhkan oleh PPK/PP.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7"/>
          <p:cNvSpPr/>
          <p:nvPr/>
        </p:nvSpPr>
        <p:spPr>
          <a:xfrm>
            <a:off x="822960" y="4992624"/>
            <a:ext cx="4846320" cy="40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ASPEK YANG DICEK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7"/>
          <p:cNvSpPr/>
          <p:nvPr/>
        </p:nvSpPr>
        <p:spPr>
          <a:xfrm>
            <a:off x="822960" y="5449824"/>
            <a:ext cx="484632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685800" marR="0" lvl="0" indent="-6858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Font typeface="Calibri"/>
              <a:buChar char="•"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Spesifikasi Teknis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-685800" algn="l" rtl="0"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900"/>
              <a:buFont typeface="Calibri"/>
              <a:buChar char="•"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Fungsi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-685800" algn="l" rtl="0"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900"/>
              <a:buFont typeface="Calibri"/>
              <a:buChar char="•"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Kinerja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-685800" algn="l" rtl="0"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900"/>
              <a:buFont typeface="Calibri"/>
              <a:buChar char="•"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Ketentuan lainnya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7"/>
          <p:cNvSpPr/>
          <p:nvPr/>
        </p:nvSpPr>
        <p:spPr>
          <a:xfrm>
            <a:off x="6309360" y="2157984"/>
            <a:ext cx="6035040" cy="7040880"/>
          </a:xfrm>
          <a:prstGeom prst="rect">
            <a:avLst/>
          </a:prstGeom>
          <a:solidFill>
            <a:srgbClr val="F9F9F9"/>
          </a:solidFill>
          <a:ln w="10150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7"/>
          <p:cNvSpPr/>
          <p:nvPr/>
        </p:nvSpPr>
        <p:spPr>
          <a:xfrm>
            <a:off x="6309360" y="2157984"/>
            <a:ext cx="6035040" cy="182880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7"/>
          <p:cNvSpPr/>
          <p:nvPr/>
        </p:nvSpPr>
        <p:spPr>
          <a:xfrm>
            <a:off x="6858000" y="2286000"/>
            <a:ext cx="768096" cy="768096"/>
          </a:xfrm>
          <a:prstGeom prst="ellipse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7"/>
          <p:cNvSpPr/>
          <p:nvPr/>
        </p:nvSpPr>
        <p:spPr>
          <a:xfrm>
            <a:off x="6858000" y="2286000"/>
            <a:ext cx="768096" cy="768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7"/>
          <p:cNvSpPr/>
          <p:nvPr/>
        </p:nvSpPr>
        <p:spPr>
          <a:xfrm>
            <a:off x="7772400" y="2304288"/>
            <a:ext cx="4352544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Pemilihan Opsi Pengiriman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3" name="Google Shape;333;p7"/>
          <p:cNvCxnSpPr/>
          <p:nvPr/>
        </p:nvCxnSpPr>
        <p:spPr>
          <a:xfrm>
            <a:off x="6675120" y="3145536"/>
            <a:ext cx="5394960" cy="0"/>
          </a:xfrm>
          <a:prstGeom prst="straightConnector1">
            <a:avLst/>
          </a:prstGeom>
          <a:noFill/>
          <a:ln w="10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4" name="Google Shape;334;p7"/>
          <p:cNvSpPr/>
          <p:nvPr/>
        </p:nvSpPr>
        <p:spPr>
          <a:xfrm>
            <a:off x="6675120" y="3383280"/>
            <a:ext cx="5303520" cy="1060704"/>
          </a:xfrm>
          <a:prstGeom prst="rect">
            <a:avLst/>
          </a:prstGeom>
          <a:solidFill>
            <a:srgbClr val="FFFFFF"/>
          </a:solidFill>
          <a:ln w="101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7"/>
          <p:cNvSpPr/>
          <p:nvPr/>
        </p:nvSpPr>
        <p:spPr>
          <a:xfrm>
            <a:off x="6675120" y="3383280"/>
            <a:ext cx="950976" cy="1060704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7"/>
          <p:cNvSpPr/>
          <p:nvPr/>
        </p:nvSpPr>
        <p:spPr>
          <a:xfrm>
            <a:off x="6675120" y="3383280"/>
            <a:ext cx="950976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7"/>
          <p:cNvSpPr/>
          <p:nvPr/>
        </p:nvSpPr>
        <p:spPr>
          <a:xfrm>
            <a:off x="7717536" y="3383280"/>
            <a:ext cx="4114800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5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Pilih Alamat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Pengiriman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7"/>
          <p:cNvSpPr/>
          <p:nvPr/>
        </p:nvSpPr>
        <p:spPr>
          <a:xfrm>
            <a:off x="6675120" y="4700016"/>
            <a:ext cx="5303520" cy="1060704"/>
          </a:xfrm>
          <a:prstGeom prst="rect">
            <a:avLst/>
          </a:prstGeom>
          <a:solidFill>
            <a:srgbClr val="FFFFFF"/>
          </a:solidFill>
          <a:ln w="101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7"/>
          <p:cNvSpPr/>
          <p:nvPr/>
        </p:nvSpPr>
        <p:spPr>
          <a:xfrm>
            <a:off x="6675120" y="4700016"/>
            <a:ext cx="950976" cy="1060704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7"/>
          <p:cNvSpPr/>
          <p:nvPr/>
        </p:nvSpPr>
        <p:spPr>
          <a:xfrm>
            <a:off x="6675120" y="4700016"/>
            <a:ext cx="950976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7"/>
          <p:cNvSpPr/>
          <p:nvPr/>
        </p:nvSpPr>
        <p:spPr>
          <a:xfrm>
            <a:off x="7717536" y="4700016"/>
            <a:ext cx="4114800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5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Tentukan Waktu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Permintaan Tiba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7"/>
          <p:cNvSpPr/>
          <p:nvPr/>
        </p:nvSpPr>
        <p:spPr>
          <a:xfrm>
            <a:off x="6675120" y="6016752"/>
            <a:ext cx="5303520" cy="1060704"/>
          </a:xfrm>
          <a:prstGeom prst="rect">
            <a:avLst/>
          </a:prstGeom>
          <a:solidFill>
            <a:srgbClr val="FFFFFF"/>
          </a:solidFill>
          <a:ln w="101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7"/>
          <p:cNvSpPr/>
          <p:nvPr/>
        </p:nvSpPr>
        <p:spPr>
          <a:xfrm>
            <a:off x="6675120" y="6016752"/>
            <a:ext cx="950976" cy="1060704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7"/>
          <p:cNvSpPr/>
          <p:nvPr/>
        </p:nvSpPr>
        <p:spPr>
          <a:xfrm>
            <a:off x="6675120" y="6016752"/>
            <a:ext cx="950976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7"/>
          <p:cNvSpPr/>
          <p:nvPr/>
        </p:nvSpPr>
        <p:spPr>
          <a:xfrm>
            <a:off x="7717536" y="6016752"/>
            <a:ext cx="4114800" cy="1060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5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Pilih Jasa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Pengiriman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7"/>
          <p:cNvSpPr/>
          <p:nvPr/>
        </p:nvSpPr>
        <p:spPr>
          <a:xfrm>
            <a:off x="6675120" y="7370064"/>
            <a:ext cx="530352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OPSI KURIR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7"/>
          <p:cNvSpPr/>
          <p:nvPr/>
        </p:nvSpPr>
        <p:spPr>
          <a:xfrm>
            <a:off x="6675120" y="7754112"/>
            <a:ext cx="5394960" cy="109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Kurir Penyedia</a:t>
            </a:r>
            <a:r>
              <a:rPr lang="en-US" sz="17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– biaya dapat dinegosiasi  |  </a:t>
            </a:r>
            <a:r>
              <a:rPr lang="en-US" sz="1700" b="1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3PL</a:t>
            </a:r>
            <a:r>
              <a:rPr lang="en-US" sz="170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 – biaya tetap (tidak dapat dinegosiasi)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7"/>
          <p:cNvSpPr/>
          <p:nvPr/>
        </p:nvSpPr>
        <p:spPr>
          <a:xfrm>
            <a:off x="12801600" y="2157984"/>
            <a:ext cx="5029200" cy="7040880"/>
          </a:xfrm>
          <a:prstGeom prst="rect">
            <a:avLst/>
          </a:prstGeom>
          <a:solidFill>
            <a:srgbClr val="F9F9F9"/>
          </a:solidFill>
          <a:ln w="10150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7"/>
          <p:cNvSpPr/>
          <p:nvPr/>
        </p:nvSpPr>
        <p:spPr>
          <a:xfrm>
            <a:off x="12801600" y="2157984"/>
            <a:ext cx="5029200" cy="182880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7"/>
          <p:cNvSpPr/>
          <p:nvPr/>
        </p:nvSpPr>
        <p:spPr>
          <a:xfrm>
            <a:off x="13350240" y="2331720"/>
            <a:ext cx="768096" cy="768096"/>
          </a:xfrm>
          <a:prstGeom prst="ellipse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7"/>
          <p:cNvSpPr/>
          <p:nvPr/>
        </p:nvSpPr>
        <p:spPr>
          <a:xfrm>
            <a:off x="13350240" y="2286000"/>
            <a:ext cx="768096" cy="768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7"/>
          <p:cNvSpPr/>
          <p:nvPr/>
        </p:nvSpPr>
        <p:spPr>
          <a:xfrm>
            <a:off x="14264640" y="2304288"/>
            <a:ext cx="3383280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Syarat BSrE PPK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3" name="Google Shape;353;p7"/>
          <p:cNvCxnSpPr/>
          <p:nvPr/>
        </p:nvCxnSpPr>
        <p:spPr>
          <a:xfrm>
            <a:off x="13167360" y="3145536"/>
            <a:ext cx="4352544" cy="0"/>
          </a:xfrm>
          <a:prstGeom prst="straightConnector1">
            <a:avLst/>
          </a:prstGeom>
          <a:noFill/>
          <a:ln w="10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4" name="Google Shape;354;p7"/>
          <p:cNvSpPr/>
          <p:nvPr/>
        </p:nvSpPr>
        <p:spPr>
          <a:xfrm>
            <a:off x="13075920" y="3255264"/>
            <a:ext cx="4425696" cy="40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KETENTUAN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7"/>
          <p:cNvSpPr/>
          <p:nvPr/>
        </p:nvSpPr>
        <p:spPr>
          <a:xfrm>
            <a:off x="13075920" y="3694176"/>
            <a:ext cx="4425696" cy="155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PPK wajib memiliki akun BSrE aktif dari BSSN. Surat Pesanan &amp; BAST menggunakan tanda tangan elektronik.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7"/>
          <p:cNvSpPr/>
          <p:nvPr/>
        </p:nvSpPr>
        <p:spPr>
          <a:xfrm>
            <a:off x="13075920" y="5394960"/>
            <a:ext cx="4425696" cy="1316736"/>
          </a:xfrm>
          <a:prstGeom prst="rect">
            <a:avLst/>
          </a:prstGeom>
          <a:solidFill>
            <a:srgbClr val="FFF0F0"/>
          </a:solidFill>
          <a:ln w="101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7"/>
          <p:cNvSpPr/>
          <p:nvPr/>
        </p:nvSpPr>
        <p:spPr>
          <a:xfrm>
            <a:off x="13203936" y="5468112"/>
            <a:ext cx="4169664" cy="118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⚠ Jika PPK belum memiliki akun BSrE, Surat Pesanan tidak dapat ditandatangani.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7"/>
          <p:cNvSpPr/>
          <p:nvPr/>
        </p:nvSpPr>
        <p:spPr>
          <a:xfrm>
            <a:off x="13075920" y="6912864"/>
            <a:ext cx="4425696" cy="40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LANGKAH AKTIVASI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7"/>
          <p:cNvSpPr/>
          <p:nvPr/>
        </p:nvSpPr>
        <p:spPr>
          <a:xfrm>
            <a:off x="13075920" y="7351776"/>
            <a:ext cx="4425696" cy="160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685800" marR="0" lvl="0" indent="-6858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700"/>
              <a:buFont typeface="Calibri"/>
              <a:buChar char="•"/>
            </a:pPr>
            <a:r>
              <a:rPr lang="en-US" sz="17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Lihat video aktivasi akun BSrE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-685800" algn="l" rtl="0">
              <a:spcBef>
                <a:spcPts val="600"/>
              </a:spcBef>
              <a:spcAft>
                <a:spcPts val="0"/>
              </a:spcAft>
              <a:buClr>
                <a:srgbClr val="333333"/>
              </a:buClr>
              <a:buSzPts val="1700"/>
              <a:buFont typeface="Calibri"/>
              <a:buChar char="•"/>
            </a:pPr>
            <a:r>
              <a:rPr lang="en-US" sz="17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Hubungi Verifikator BSrE di instansi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-685800" algn="l" rtl="0">
              <a:spcBef>
                <a:spcPts val="600"/>
              </a:spcBef>
              <a:spcAft>
                <a:spcPts val="0"/>
              </a:spcAft>
              <a:buClr>
                <a:srgbClr val="333333"/>
              </a:buClr>
              <a:buSzPts val="1700"/>
              <a:buFont typeface="Calibri"/>
              <a:buChar char="•"/>
            </a:pPr>
            <a:r>
              <a:rPr lang="en-US" sz="17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Pastikan NIK yang digunakan sama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7"/>
          <p:cNvSpPr/>
          <p:nvPr/>
        </p:nvSpPr>
        <p:spPr>
          <a:xfrm>
            <a:off x="0" y="9436607"/>
            <a:ext cx="18288000" cy="850393"/>
          </a:xfrm>
          <a:prstGeom prst="rect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7"/>
          <p:cNvSpPr/>
          <p:nvPr/>
        </p:nvSpPr>
        <p:spPr>
          <a:xfrm>
            <a:off x="5852160" y="9591894"/>
            <a:ext cx="120702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PPK/PP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dapat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menggunakan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berbagai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metode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E-Purchasing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Katalog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sesuai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kebutuhan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| 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Katalog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Elektronik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Versi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6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7"/>
          <p:cNvSpPr txBox="1"/>
          <p:nvPr/>
        </p:nvSpPr>
        <p:spPr>
          <a:xfrm>
            <a:off x="365760" y="543056"/>
            <a:ext cx="11201272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Pelaksanaan</a:t>
            </a:r>
            <a:r>
              <a:rPr lang="en-US" sz="4000" b="1">
                <a:solidFill>
                  <a:srgbClr val="E7014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E-Purchasing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8"/>
          <p:cNvGrpSpPr/>
          <p:nvPr/>
        </p:nvGrpSpPr>
        <p:grpSpPr>
          <a:xfrm>
            <a:off x="7744652" y="1267480"/>
            <a:ext cx="8478472" cy="2235250"/>
            <a:chOff x="0" y="-38100"/>
            <a:chExt cx="2137363" cy="502591"/>
          </a:xfrm>
        </p:grpSpPr>
        <p:sp>
          <p:nvSpPr>
            <p:cNvPr id="368" name="Google Shape;368;p8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8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0" name="Google Shape;370;p8"/>
          <p:cNvGrpSpPr/>
          <p:nvPr/>
        </p:nvGrpSpPr>
        <p:grpSpPr>
          <a:xfrm>
            <a:off x="7744652" y="3944982"/>
            <a:ext cx="8478472" cy="2372095"/>
            <a:chOff x="0" y="-38100"/>
            <a:chExt cx="2137363" cy="502591"/>
          </a:xfrm>
        </p:grpSpPr>
        <p:sp>
          <p:nvSpPr>
            <p:cNvPr id="371" name="Google Shape;371;p8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8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3" name="Google Shape;373;p8"/>
          <p:cNvGrpSpPr/>
          <p:nvPr/>
        </p:nvGrpSpPr>
        <p:grpSpPr>
          <a:xfrm>
            <a:off x="7744652" y="6694677"/>
            <a:ext cx="8478472" cy="1734920"/>
            <a:chOff x="0" y="-38100"/>
            <a:chExt cx="2137363" cy="502591"/>
          </a:xfrm>
        </p:grpSpPr>
        <p:sp>
          <p:nvSpPr>
            <p:cNvPr id="374" name="Google Shape;374;p8"/>
            <p:cNvSpPr/>
            <p:nvPr/>
          </p:nvSpPr>
          <p:spPr>
            <a:xfrm>
              <a:off x="0" y="0"/>
              <a:ext cx="2137363" cy="464491"/>
            </a:xfrm>
            <a:custGeom>
              <a:avLst/>
              <a:gdLst/>
              <a:ahLst/>
              <a:cxnLst/>
              <a:rect l="l" t="t" r="r" b="b"/>
              <a:pathLst>
                <a:path w="2137363" h="464491" extrusionOk="0">
                  <a:moveTo>
                    <a:pt x="46569" y="0"/>
                  </a:moveTo>
                  <a:lnTo>
                    <a:pt x="2090794" y="0"/>
                  </a:lnTo>
                  <a:cubicBezTo>
                    <a:pt x="2103144" y="0"/>
                    <a:pt x="2114990" y="4906"/>
                    <a:pt x="2123723" y="13640"/>
                  </a:cubicBezTo>
                  <a:cubicBezTo>
                    <a:pt x="2132456" y="22373"/>
                    <a:pt x="2137363" y="34218"/>
                    <a:pt x="2137363" y="46569"/>
                  </a:cubicBezTo>
                  <a:lnTo>
                    <a:pt x="2137363" y="417921"/>
                  </a:lnTo>
                  <a:cubicBezTo>
                    <a:pt x="2137363" y="443641"/>
                    <a:pt x="2116513" y="464491"/>
                    <a:pt x="2090794" y="464491"/>
                  </a:cubicBezTo>
                  <a:lnTo>
                    <a:pt x="46569" y="464491"/>
                  </a:lnTo>
                  <a:cubicBezTo>
                    <a:pt x="20850" y="464491"/>
                    <a:pt x="0" y="443641"/>
                    <a:pt x="0" y="417921"/>
                  </a:cubicBezTo>
                  <a:lnTo>
                    <a:pt x="0" y="46569"/>
                  </a:lnTo>
                  <a:cubicBezTo>
                    <a:pt x="0" y="20850"/>
                    <a:pt x="20850" y="0"/>
                    <a:pt x="4656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8"/>
            <p:cNvSpPr txBox="1"/>
            <p:nvPr/>
          </p:nvSpPr>
          <p:spPr>
            <a:xfrm>
              <a:off x="0" y="-38100"/>
              <a:ext cx="2137363" cy="5025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6" name="Google Shape;376;p8"/>
          <p:cNvGrpSpPr/>
          <p:nvPr/>
        </p:nvGrpSpPr>
        <p:grpSpPr>
          <a:xfrm>
            <a:off x="8028438" y="1010972"/>
            <a:ext cx="3224208" cy="657533"/>
            <a:chOff x="0" y="-38100"/>
            <a:chExt cx="812800" cy="165759"/>
          </a:xfrm>
        </p:grpSpPr>
        <p:sp>
          <p:nvSpPr>
            <p:cNvPr id="377" name="Google Shape;377;p8"/>
            <p:cNvSpPr/>
            <p:nvPr/>
          </p:nvSpPr>
          <p:spPr>
            <a:xfrm>
              <a:off x="0" y="0"/>
              <a:ext cx="812800" cy="127659"/>
            </a:xfrm>
            <a:custGeom>
              <a:avLst/>
              <a:gdLst/>
              <a:ahLst/>
              <a:cxnLst/>
              <a:rect l="l" t="t" r="r" b="b"/>
              <a:pathLst>
                <a:path w="812800" h="127659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27659"/>
                  </a:lnTo>
                  <a:lnTo>
                    <a:pt x="0" y="127659"/>
                  </a:ln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378" name="Google Shape;378;p8"/>
            <p:cNvSpPr txBox="1"/>
            <p:nvPr/>
          </p:nvSpPr>
          <p:spPr>
            <a:xfrm>
              <a:off x="0" y="-38100"/>
              <a:ext cx="812800" cy="165759"/>
            </a:xfrm>
            <a:prstGeom prst="rect">
              <a:avLst/>
            </a:prstGeom>
            <a:solidFill>
              <a:srgbClr val="EA1D24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Barang / Jasa Lainnya</a:t>
              </a:r>
              <a:endParaRPr sz="1898">
                <a:solidFill>
                  <a:srgbClr val="FDFDF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379" name="Google Shape;379;p8"/>
          <p:cNvGrpSpPr/>
          <p:nvPr/>
        </p:nvGrpSpPr>
        <p:grpSpPr>
          <a:xfrm>
            <a:off x="8028438" y="3691782"/>
            <a:ext cx="3224208" cy="667278"/>
            <a:chOff x="0" y="-38100"/>
            <a:chExt cx="812800" cy="168215"/>
          </a:xfrm>
        </p:grpSpPr>
        <p:sp>
          <p:nvSpPr>
            <p:cNvPr id="380" name="Google Shape;380;p8"/>
            <p:cNvSpPr/>
            <p:nvPr/>
          </p:nvSpPr>
          <p:spPr>
            <a:xfrm>
              <a:off x="0" y="0"/>
              <a:ext cx="812800" cy="130115"/>
            </a:xfrm>
            <a:custGeom>
              <a:avLst/>
              <a:gdLst/>
              <a:ahLst/>
              <a:cxnLst/>
              <a:rect l="l" t="t" r="r" b="b"/>
              <a:pathLst>
                <a:path w="812800" h="130115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30115"/>
                  </a:lnTo>
                  <a:lnTo>
                    <a:pt x="0" y="130115"/>
                  </a:ln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381" name="Google Shape;381;p8"/>
            <p:cNvSpPr txBox="1"/>
            <p:nvPr/>
          </p:nvSpPr>
          <p:spPr>
            <a:xfrm>
              <a:off x="0" y="-38100"/>
              <a:ext cx="812800" cy="168215"/>
            </a:xfrm>
            <a:prstGeom prst="rect">
              <a:avLst/>
            </a:prstGeom>
            <a:solidFill>
              <a:srgbClr val="EA1D24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Pekerjaan Konstruksi</a:t>
              </a:r>
              <a:endParaRPr sz="1898">
                <a:solidFill>
                  <a:srgbClr val="FDFDF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382" name="Google Shape;382;p8"/>
          <p:cNvGrpSpPr/>
          <p:nvPr/>
        </p:nvGrpSpPr>
        <p:grpSpPr>
          <a:xfrm>
            <a:off x="8028438" y="6435666"/>
            <a:ext cx="3224208" cy="684202"/>
            <a:chOff x="0" y="-38100"/>
            <a:chExt cx="812800" cy="172483"/>
          </a:xfrm>
        </p:grpSpPr>
        <p:sp>
          <p:nvSpPr>
            <p:cNvPr id="383" name="Google Shape;383;p8"/>
            <p:cNvSpPr/>
            <p:nvPr/>
          </p:nvSpPr>
          <p:spPr>
            <a:xfrm>
              <a:off x="0" y="0"/>
              <a:ext cx="812800" cy="134383"/>
            </a:xfrm>
            <a:custGeom>
              <a:avLst/>
              <a:gdLst/>
              <a:ahLst/>
              <a:cxnLst/>
              <a:rect l="l" t="t" r="r" b="b"/>
              <a:pathLst>
                <a:path w="812800" h="134383" extrusionOk="0">
                  <a:moveTo>
                    <a:pt x="0" y="0"/>
                  </a:moveTo>
                  <a:lnTo>
                    <a:pt x="812800" y="0"/>
                  </a:lnTo>
                  <a:lnTo>
                    <a:pt x="812800" y="134383"/>
                  </a:lnTo>
                  <a:lnTo>
                    <a:pt x="0" y="134383"/>
                  </a:ln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384" name="Google Shape;384;p8"/>
            <p:cNvSpPr txBox="1"/>
            <p:nvPr/>
          </p:nvSpPr>
          <p:spPr>
            <a:xfrm>
              <a:off x="0" y="-38100"/>
              <a:ext cx="812800" cy="172483"/>
            </a:xfrm>
            <a:prstGeom prst="rect">
              <a:avLst/>
            </a:prstGeom>
            <a:solidFill>
              <a:srgbClr val="EA1D24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014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98">
                  <a:solidFill>
                    <a:srgbClr val="FDFDFD"/>
                  </a:solidFill>
                  <a:latin typeface="Inter"/>
                  <a:ea typeface="Inter"/>
                  <a:cs typeface="Inter"/>
                  <a:sym typeface="Inter"/>
                </a:rPr>
                <a:t>Jasa Konsultansi</a:t>
              </a:r>
              <a:endParaRPr sz="1898">
                <a:solidFill>
                  <a:srgbClr val="FDFDF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385" name="Google Shape;385;p8"/>
          <p:cNvSpPr/>
          <p:nvPr/>
        </p:nvSpPr>
        <p:spPr>
          <a:xfrm>
            <a:off x="15699638" y="6315474"/>
            <a:ext cx="1046972" cy="1031268"/>
          </a:xfrm>
          <a:custGeom>
            <a:avLst/>
            <a:gdLst/>
            <a:ahLst/>
            <a:cxnLst/>
            <a:rect l="l" t="t" r="r" b="b"/>
            <a:pathLst>
              <a:path w="1046972" h="1031268" extrusionOk="0">
                <a:moveTo>
                  <a:pt x="0" y="0"/>
                </a:moveTo>
                <a:lnTo>
                  <a:pt x="1046972" y="0"/>
                </a:lnTo>
                <a:lnTo>
                  <a:pt x="1046972" y="1031268"/>
                </a:lnTo>
                <a:lnTo>
                  <a:pt x="0" y="103126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/>
          <a:lstStyle/>
          <a:p>
            <a:endParaRPr lang="en-ID"/>
          </a:p>
        </p:txBody>
      </p:sp>
      <p:sp>
        <p:nvSpPr>
          <p:cNvPr id="386" name="Google Shape;386;p8"/>
          <p:cNvSpPr txBox="1"/>
          <p:nvPr/>
        </p:nvSpPr>
        <p:spPr>
          <a:xfrm>
            <a:off x="8428813" y="4373768"/>
            <a:ext cx="7110158" cy="140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membandingkan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barang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/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jasa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berupa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Pekerjaan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Konstruksi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yang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dimiliki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2 (dua)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atau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lebih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Penyedia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Elektronik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untuk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mendapatkan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harga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terbaik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pada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Kategori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Produk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di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bidang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Pekerjaan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Konstruksi</a:t>
            </a:r>
            <a:endParaRPr sz="1986" b="1" dirty="0"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87" name="Google Shape;387;p8"/>
          <p:cNvSpPr txBox="1"/>
          <p:nvPr/>
        </p:nvSpPr>
        <p:spPr>
          <a:xfrm>
            <a:off x="1028703" y="3749652"/>
            <a:ext cx="6335218" cy="1716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JENIS METODE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 Kompetisi</a:t>
            </a:r>
            <a:endParaRPr sz="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8"/>
          <p:cNvSpPr txBox="1"/>
          <p:nvPr/>
        </p:nvSpPr>
        <p:spPr>
          <a:xfrm>
            <a:off x="8428813" y="1729915"/>
            <a:ext cx="7110158" cy="140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dengan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perbandingan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spesifikasi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sejenis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yang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dimiliki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2 (dua)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atau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lebih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Penyedia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Elektronik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untuk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mendapatkan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harga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terbaik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pada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Kategori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Produk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tertentu</a:t>
            </a:r>
            <a:endParaRPr sz="1986" b="1" dirty="0"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89" name="Google Shape;389;p8"/>
          <p:cNvSpPr txBox="1"/>
          <p:nvPr/>
        </p:nvSpPr>
        <p:spPr>
          <a:xfrm>
            <a:off x="8428813" y="7204865"/>
            <a:ext cx="7110158" cy="688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dapat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dilakukan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apabila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fitur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telah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tersedia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pada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aplikasi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86" dirty="0" err="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Katalog</a:t>
            </a:r>
            <a:r>
              <a:rPr lang="en-US" sz="1986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Elektronik.</a:t>
            </a:r>
            <a:endParaRPr dirty="0"/>
          </a:p>
        </p:txBody>
      </p:sp>
      <p:grpSp>
        <p:nvGrpSpPr>
          <p:cNvPr id="390" name="Google Shape;390;p8"/>
          <p:cNvGrpSpPr/>
          <p:nvPr/>
        </p:nvGrpSpPr>
        <p:grpSpPr>
          <a:xfrm>
            <a:off x="-188217" y="8656470"/>
            <a:ext cx="18476218" cy="1630535"/>
            <a:chOff x="0" y="-38100"/>
            <a:chExt cx="4866164" cy="429441"/>
          </a:xfrm>
        </p:grpSpPr>
        <p:sp>
          <p:nvSpPr>
            <p:cNvPr id="391" name="Google Shape;391;p8"/>
            <p:cNvSpPr/>
            <p:nvPr/>
          </p:nvSpPr>
          <p:spPr>
            <a:xfrm>
              <a:off x="0" y="0"/>
              <a:ext cx="4866164" cy="391341"/>
            </a:xfrm>
            <a:custGeom>
              <a:avLst/>
              <a:gdLst/>
              <a:ahLst/>
              <a:cxnLst/>
              <a:rect l="l" t="t" r="r" b="b"/>
              <a:pathLst>
                <a:path w="4866164" h="391341" extrusionOk="0">
                  <a:moveTo>
                    <a:pt x="0" y="0"/>
                  </a:moveTo>
                  <a:lnTo>
                    <a:pt x="4866164" y="0"/>
                  </a:lnTo>
                  <a:lnTo>
                    <a:pt x="4866164" y="391341"/>
                  </a:lnTo>
                  <a:lnTo>
                    <a:pt x="0" y="391341"/>
                  </a:lnTo>
                  <a:close/>
                </a:path>
              </a:pathLst>
            </a:custGeom>
            <a:solidFill>
              <a:srgbClr val="EA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392" name="Google Shape;392;p8"/>
            <p:cNvSpPr txBox="1"/>
            <p:nvPr/>
          </p:nvSpPr>
          <p:spPr>
            <a:xfrm>
              <a:off x="0" y="-38100"/>
              <a:ext cx="4866164" cy="429441"/>
            </a:xfrm>
            <a:prstGeom prst="rect">
              <a:avLst/>
            </a:prstGeom>
            <a:solidFill>
              <a:srgbClr val="EA1D24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Google Shape;397;p9"/>
          <p:cNvGrpSpPr/>
          <p:nvPr/>
        </p:nvGrpSpPr>
        <p:grpSpPr>
          <a:xfrm>
            <a:off x="0" y="-75655"/>
            <a:ext cx="18288000" cy="1023118"/>
            <a:chOff x="0" y="-38100"/>
            <a:chExt cx="4816593" cy="515284"/>
          </a:xfrm>
        </p:grpSpPr>
        <p:sp>
          <p:nvSpPr>
            <p:cNvPr id="398" name="Google Shape;398;p9"/>
            <p:cNvSpPr/>
            <p:nvPr/>
          </p:nvSpPr>
          <p:spPr>
            <a:xfrm>
              <a:off x="0" y="0"/>
              <a:ext cx="4816592" cy="477184"/>
            </a:xfrm>
            <a:custGeom>
              <a:avLst/>
              <a:gdLst/>
              <a:ahLst/>
              <a:cxnLst/>
              <a:rect l="l" t="t" r="r" b="b"/>
              <a:pathLst>
                <a:path w="4816592" h="477184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477184"/>
                  </a:lnTo>
                  <a:lnTo>
                    <a:pt x="0" y="477184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399" name="Google Shape;399;p9"/>
            <p:cNvSpPr txBox="1"/>
            <p:nvPr/>
          </p:nvSpPr>
          <p:spPr>
            <a:xfrm>
              <a:off x="0" y="-38100"/>
              <a:ext cx="4816593" cy="5152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0" name="Google Shape;400;p9"/>
          <p:cNvSpPr txBox="1"/>
          <p:nvPr/>
        </p:nvSpPr>
        <p:spPr>
          <a:xfrm>
            <a:off x="844950" y="-277315"/>
            <a:ext cx="13702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2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TAHAPAN KATALOG ELEKTRONIK V.6</a:t>
            </a:r>
            <a:endParaRPr dirty="0"/>
          </a:p>
        </p:txBody>
      </p:sp>
      <p:grpSp>
        <p:nvGrpSpPr>
          <p:cNvPr id="401" name="Google Shape;401;p9"/>
          <p:cNvGrpSpPr/>
          <p:nvPr/>
        </p:nvGrpSpPr>
        <p:grpSpPr>
          <a:xfrm>
            <a:off x="4153875" y="4113727"/>
            <a:ext cx="3002079" cy="3573998"/>
            <a:chOff x="0" y="-38100"/>
            <a:chExt cx="1107002" cy="1137202"/>
          </a:xfrm>
        </p:grpSpPr>
        <p:sp>
          <p:nvSpPr>
            <p:cNvPr id="402" name="Google Shape;402;p9"/>
            <p:cNvSpPr/>
            <p:nvPr/>
          </p:nvSpPr>
          <p:spPr>
            <a:xfrm>
              <a:off x="0" y="0"/>
              <a:ext cx="1107002" cy="1099102"/>
            </a:xfrm>
            <a:custGeom>
              <a:avLst/>
              <a:gdLst/>
              <a:ahLst/>
              <a:cxnLst/>
              <a:rect l="l" t="t" r="r" b="b"/>
              <a:pathLst>
                <a:path w="1107002" h="1099102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1005163"/>
                  </a:lnTo>
                  <a:cubicBezTo>
                    <a:pt x="1107002" y="1057044"/>
                    <a:pt x="1064945" y="1099102"/>
                    <a:pt x="1013064" y="1099102"/>
                  </a:cubicBezTo>
                  <a:lnTo>
                    <a:pt x="93939" y="1099102"/>
                  </a:lnTo>
                  <a:cubicBezTo>
                    <a:pt x="42058" y="1099102"/>
                    <a:pt x="0" y="1057044"/>
                    <a:pt x="0" y="1005163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E8EC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9"/>
            <p:cNvSpPr txBox="1"/>
            <p:nvPr/>
          </p:nvSpPr>
          <p:spPr>
            <a:xfrm>
              <a:off x="0" y="-38100"/>
              <a:ext cx="1107002" cy="11372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4" name="Google Shape;404;p9"/>
          <p:cNvGrpSpPr/>
          <p:nvPr/>
        </p:nvGrpSpPr>
        <p:grpSpPr>
          <a:xfrm>
            <a:off x="509775" y="4113725"/>
            <a:ext cx="3002079" cy="3573998"/>
            <a:chOff x="0" y="-38100"/>
            <a:chExt cx="1107002" cy="1137202"/>
          </a:xfrm>
        </p:grpSpPr>
        <p:sp>
          <p:nvSpPr>
            <p:cNvPr id="405" name="Google Shape;405;p9"/>
            <p:cNvSpPr/>
            <p:nvPr/>
          </p:nvSpPr>
          <p:spPr>
            <a:xfrm>
              <a:off x="0" y="0"/>
              <a:ext cx="1107002" cy="1099102"/>
            </a:xfrm>
            <a:custGeom>
              <a:avLst/>
              <a:gdLst/>
              <a:ahLst/>
              <a:cxnLst/>
              <a:rect l="l" t="t" r="r" b="b"/>
              <a:pathLst>
                <a:path w="1107002" h="1099102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1005163"/>
                  </a:lnTo>
                  <a:cubicBezTo>
                    <a:pt x="1107002" y="1057044"/>
                    <a:pt x="1064945" y="1099102"/>
                    <a:pt x="1013064" y="1099102"/>
                  </a:cubicBezTo>
                  <a:lnTo>
                    <a:pt x="93939" y="1099102"/>
                  </a:lnTo>
                  <a:cubicBezTo>
                    <a:pt x="42058" y="1099102"/>
                    <a:pt x="0" y="1057044"/>
                    <a:pt x="0" y="1005163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9"/>
            <p:cNvSpPr txBox="1"/>
            <p:nvPr/>
          </p:nvSpPr>
          <p:spPr>
            <a:xfrm>
              <a:off x="0" y="-38100"/>
              <a:ext cx="1107002" cy="11372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7" name="Google Shape;407;p9"/>
          <p:cNvGrpSpPr/>
          <p:nvPr/>
        </p:nvGrpSpPr>
        <p:grpSpPr>
          <a:xfrm>
            <a:off x="509775" y="4113724"/>
            <a:ext cx="3002079" cy="1310630"/>
            <a:chOff x="0" y="-38100"/>
            <a:chExt cx="1107002" cy="393831"/>
          </a:xfrm>
        </p:grpSpPr>
        <p:sp>
          <p:nvSpPr>
            <p:cNvPr id="408" name="Google Shape;408;p9"/>
            <p:cNvSpPr/>
            <p:nvPr/>
          </p:nvSpPr>
          <p:spPr>
            <a:xfrm>
              <a:off x="0" y="0"/>
              <a:ext cx="1107002" cy="355731"/>
            </a:xfrm>
            <a:custGeom>
              <a:avLst/>
              <a:gdLst/>
              <a:ahLst/>
              <a:cxnLst/>
              <a:rect l="l" t="t" r="r" b="b"/>
              <a:pathLst>
                <a:path w="1107002" h="355731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261792"/>
                  </a:lnTo>
                  <a:cubicBezTo>
                    <a:pt x="1107002" y="313673"/>
                    <a:pt x="1064945" y="355731"/>
                    <a:pt x="1013064" y="355731"/>
                  </a:cubicBezTo>
                  <a:lnTo>
                    <a:pt x="93939" y="355731"/>
                  </a:lnTo>
                  <a:cubicBezTo>
                    <a:pt x="42058" y="355731"/>
                    <a:pt x="0" y="313673"/>
                    <a:pt x="0" y="261792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379D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9"/>
            <p:cNvSpPr txBox="1"/>
            <p:nvPr/>
          </p:nvSpPr>
          <p:spPr>
            <a:xfrm>
              <a:off x="0" y="-38100"/>
              <a:ext cx="1107002" cy="393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0" name="Google Shape;410;p9"/>
          <p:cNvGrpSpPr/>
          <p:nvPr/>
        </p:nvGrpSpPr>
        <p:grpSpPr>
          <a:xfrm>
            <a:off x="4153875" y="4113724"/>
            <a:ext cx="3002079" cy="1310630"/>
            <a:chOff x="0" y="-38100"/>
            <a:chExt cx="1107002" cy="393831"/>
          </a:xfrm>
        </p:grpSpPr>
        <p:sp>
          <p:nvSpPr>
            <p:cNvPr id="411" name="Google Shape;411;p9"/>
            <p:cNvSpPr/>
            <p:nvPr/>
          </p:nvSpPr>
          <p:spPr>
            <a:xfrm>
              <a:off x="0" y="0"/>
              <a:ext cx="1107002" cy="355731"/>
            </a:xfrm>
            <a:custGeom>
              <a:avLst/>
              <a:gdLst/>
              <a:ahLst/>
              <a:cxnLst/>
              <a:rect l="l" t="t" r="r" b="b"/>
              <a:pathLst>
                <a:path w="1107002" h="355731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261792"/>
                  </a:lnTo>
                  <a:cubicBezTo>
                    <a:pt x="1107002" y="313673"/>
                    <a:pt x="1064945" y="355731"/>
                    <a:pt x="1013064" y="355731"/>
                  </a:cubicBezTo>
                  <a:lnTo>
                    <a:pt x="93939" y="355731"/>
                  </a:lnTo>
                  <a:cubicBezTo>
                    <a:pt x="42058" y="355731"/>
                    <a:pt x="0" y="313673"/>
                    <a:pt x="0" y="261792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9"/>
            <p:cNvSpPr txBox="1"/>
            <p:nvPr/>
          </p:nvSpPr>
          <p:spPr>
            <a:xfrm>
              <a:off x="0" y="-38100"/>
              <a:ext cx="1107002" cy="393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3" name="Google Shape;413;p9"/>
          <p:cNvGrpSpPr/>
          <p:nvPr/>
        </p:nvGrpSpPr>
        <p:grpSpPr>
          <a:xfrm rot="10800000" flipH="1">
            <a:off x="3557160" y="5946603"/>
            <a:ext cx="551404" cy="454844"/>
            <a:chOff x="0" y="0"/>
            <a:chExt cx="812800" cy="661592"/>
          </a:xfrm>
        </p:grpSpPr>
        <p:sp>
          <p:nvSpPr>
            <p:cNvPr id="414" name="Google Shape;414;p9"/>
            <p:cNvSpPr/>
            <p:nvPr/>
          </p:nvSpPr>
          <p:spPr>
            <a:xfrm>
              <a:off x="0" y="0"/>
              <a:ext cx="812800" cy="661592"/>
            </a:xfrm>
            <a:custGeom>
              <a:avLst/>
              <a:gdLst/>
              <a:ahLst/>
              <a:cxnLst/>
              <a:rect l="l" t="t" r="r" b="b"/>
              <a:pathLst>
                <a:path w="812800" h="661592" extrusionOk="0">
                  <a:moveTo>
                    <a:pt x="812800" y="330796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458392"/>
                  </a:lnTo>
                  <a:lnTo>
                    <a:pt x="406400" y="458392"/>
                  </a:lnTo>
                  <a:lnTo>
                    <a:pt x="406400" y="661592"/>
                  </a:lnTo>
                  <a:lnTo>
                    <a:pt x="812800" y="330796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415" name="Google Shape;415;p9"/>
            <p:cNvSpPr txBox="1"/>
            <p:nvPr/>
          </p:nvSpPr>
          <p:spPr>
            <a:xfrm>
              <a:off x="0" y="165100"/>
              <a:ext cx="711200" cy="2932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600" tIns="34600" rIns="34600" bIns="346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1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6" name="Google Shape;416;p9"/>
          <p:cNvSpPr txBox="1"/>
          <p:nvPr/>
        </p:nvSpPr>
        <p:spPr>
          <a:xfrm>
            <a:off x="740700" y="5642725"/>
            <a:ext cx="25146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Manajemen Akun Terpusat bagi Pengguna SPSE dan Sistem Pendukung</a:t>
            </a:r>
            <a:endParaRPr sz="2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17" name="Google Shape;417;p9"/>
          <p:cNvSpPr txBox="1"/>
          <p:nvPr/>
        </p:nvSpPr>
        <p:spPr>
          <a:xfrm>
            <a:off x="4154050" y="5642725"/>
            <a:ext cx="3002100" cy="1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05104" marR="0" lvl="1" indent="0" algn="l" rtl="0">
              <a:lnSpc>
                <a:spcPct val="13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Tahapan yang dilakukan untuk menentukan barang/ jasa sesuai kebutuhan dan ketentuan </a:t>
            </a:r>
            <a:endParaRPr sz="2000" b="0" i="0" u="none" strike="noStrike" cap="non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18" name="Google Shape;418;p9"/>
          <p:cNvSpPr txBox="1"/>
          <p:nvPr/>
        </p:nvSpPr>
        <p:spPr>
          <a:xfrm>
            <a:off x="740700" y="4407850"/>
            <a:ext cx="2514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KESIAPAN AKUN </a:t>
            </a:r>
            <a:endParaRPr/>
          </a:p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INAPROC</a:t>
            </a:r>
            <a:endParaRPr/>
          </a:p>
        </p:txBody>
      </p:sp>
      <p:sp>
        <p:nvSpPr>
          <p:cNvPr id="419" name="Google Shape;419;p9"/>
          <p:cNvSpPr txBox="1"/>
          <p:nvPr/>
        </p:nvSpPr>
        <p:spPr>
          <a:xfrm>
            <a:off x="4384827" y="4544625"/>
            <a:ext cx="2514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PERSIAPAN E-PURCHASING </a:t>
            </a:r>
            <a:endParaRPr/>
          </a:p>
        </p:txBody>
      </p:sp>
      <p:pic>
        <p:nvPicPr>
          <p:cNvPr id="420" name="Google Shape;4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43775" y="4295975"/>
            <a:ext cx="10086800" cy="41345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lgDash"/>
            <a:round/>
            <a:headEnd type="none" w="sm" len="sm"/>
            <a:tailEnd type="none" w="sm" len="sm"/>
          </a:ln>
        </p:spPr>
      </p:pic>
      <p:grpSp>
        <p:nvGrpSpPr>
          <p:cNvPr id="421" name="Google Shape;421;p9"/>
          <p:cNvGrpSpPr/>
          <p:nvPr/>
        </p:nvGrpSpPr>
        <p:grpSpPr>
          <a:xfrm rot="10800000" flipH="1">
            <a:off x="7221924" y="5887106"/>
            <a:ext cx="551404" cy="454844"/>
            <a:chOff x="0" y="0"/>
            <a:chExt cx="812800" cy="661592"/>
          </a:xfrm>
        </p:grpSpPr>
        <p:sp>
          <p:nvSpPr>
            <p:cNvPr id="422" name="Google Shape;422;p9"/>
            <p:cNvSpPr/>
            <p:nvPr/>
          </p:nvSpPr>
          <p:spPr>
            <a:xfrm>
              <a:off x="0" y="0"/>
              <a:ext cx="812800" cy="661592"/>
            </a:xfrm>
            <a:custGeom>
              <a:avLst/>
              <a:gdLst/>
              <a:ahLst/>
              <a:cxnLst/>
              <a:rect l="l" t="t" r="r" b="b"/>
              <a:pathLst>
                <a:path w="812800" h="661592" extrusionOk="0">
                  <a:moveTo>
                    <a:pt x="812800" y="330796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458392"/>
                  </a:lnTo>
                  <a:lnTo>
                    <a:pt x="406400" y="458392"/>
                  </a:lnTo>
                  <a:lnTo>
                    <a:pt x="406400" y="661592"/>
                  </a:lnTo>
                  <a:lnTo>
                    <a:pt x="812800" y="330796"/>
                  </a:lnTo>
                  <a:close/>
                </a:path>
              </a:pathLst>
            </a:custGeom>
            <a:solidFill>
              <a:srgbClr val="E91D24"/>
            </a:solidFill>
            <a:ln>
              <a:noFill/>
            </a:ln>
          </p:spPr>
          <p:txBody>
            <a:bodyPr/>
            <a:lstStyle/>
            <a:p>
              <a:endParaRPr lang="en-ID"/>
            </a:p>
          </p:txBody>
        </p:sp>
        <p:sp>
          <p:nvSpPr>
            <p:cNvPr id="423" name="Google Shape;423;p9"/>
            <p:cNvSpPr txBox="1"/>
            <p:nvPr/>
          </p:nvSpPr>
          <p:spPr>
            <a:xfrm>
              <a:off x="0" y="165100"/>
              <a:ext cx="711200" cy="2932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600" tIns="34600" rIns="34600" bIns="346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1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4" name="Google Shape;424;p9"/>
          <p:cNvSpPr/>
          <p:nvPr/>
        </p:nvSpPr>
        <p:spPr>
          <a:xfrm>
            <a:off x="1163229" y="3381614"/>
            <a:ext cx="5505300" cy="7272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TAHAP PERSIAPAN</a:t>
            </a:r>
            <a:endParaRPr sz="24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425" name="Google Shape;425;p9"/>
          <p:cNvSpPr/>
          <p:nvPr/>
        </p:nvSpPr>
        <p:spPr>
          <a:xfrm>
            <a:off x="11389325" y="3293474"/>
            <a:ext cx="5505300" cy="7272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TAHAP PELAKSANAAN</a:t>
            </a:r>
            <a:endParaRPr sz="24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grpSp>
        <p:nvGrpSpPr>
          <p:cNvPr id="426" name="Google Shape;426;p9"/>
          <p:cNvGrpSpPr/>
          <p:nvPr/>
        </p:nvGrpSpPr>
        <p:grpSpPr>
          <a:xfrm>
            <a:off x="6858000" y="1080725"/>
            <a:ext cx="4203176" cy="2486833"/>
            <a:chOff x="0" y="-38100"/>
            <a:chExt cx="1107002" cy="1137202"/>
          </a:xfrm>
        </p:grpSpPr>
        <p:sp>
          <p:nvSpPr>
            <p:cNvPr id="427" name="Google Shape;427;p9"/>
            <p:cNvSpPr/>
            <p:nvPr/>
          </p:nvSpPr>
          <p:spPr>
            <a:xfrm>
              <a:off x="0" y="0"/>
              <a:ext cx="1107002" cy="1099102"/>
            </a:xfrm>
            <a:custGeom>
              <a:avLst/>
              <a:gdLst/>
              <a:ahLst/>
              <a:cxnLst/>
              <a:rect l="l" t="t" r="r" b="b"/>
              <a:pathLst>
                <a:path w="1107002" h="1099102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1005163"/>
                  </a:lnTo>
                  <a:cubicBezTo>
                    <a:pt x="1107002" y="1057044"/>
                    <a:pt x="1064945" y="1099102"/>
                    <a:pt x="1013064" y="1099102"/>
                  </a:cubicBezTo>
                  <a:lnTo>
                    <a:pt x="93939" y="1099102"/>
                  </a:lnTo>
                  <a:cubicBezTo>
                    <a:pt x="42058" y="1099102"/>
                    <a:pt x="0" y="1057044"/>
                    <a:pt x="0" y="1005163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9"/>
            <p:cNvSpPr txBox="1"/>
            <p:nvPr/>
          </p:nvSpPr>
          <p:spPr>
            <a:xfrm>
              <a:off x="0" y="-38100"/>
              <a:ext cx="1107002" cy="11372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9" name="Google Shape;429;p9"/>
          <p:cNvGrpSpPr/>
          <p:nvPr/>
        </p:nvGrpSpPr>
        <p:grpSpPr>
          <a:xfrm>
            <a:off x="6858000" y="1036448"/>
            <a:ext cx="4203176" cy="1175743"/>
            <a:chOff x="0" y="-38100"/>
            <a:chExt cx="1107002" cy="393831"/>
          </a:xfrm>
        </p:grpSpPr>
        <p:sp>
          <p:nvSpPr>
            <p:cNvPr id="430" name="Google Shape;430;p9"/>
            <p:cNvSpPr/>
            <p:nvPr/>
          </p:nvSpPr>
          <p:spPr>
            <a:xfrm>
              <a:off x="0" y="0"/>
              <a:ext cx="1107002" cy="355731"/>
            </a:xfrm>
            <a:custGeom>
              <a:avLst/>
              <a:gdLst/>
              <a:ahLst/>
              <a:cxnLst/>
              <a:rect l="l" t="t" r="r" b="b"/>
              <a:pathLst>
                <a:path w="1107002" h="355731" extrusionOk="0">
                  <a:moveTo>
                    <a:pt x="93939" y="0"/>
                  </a:moveTo>
                  <a:lnTo>
                    <a:pt x="1013064" y="0"/>
                  </a:lnTo>
                  <a:cubicBezTo>
                    <a:pt x="1064945" y="0"/>
                    <a:pt x="1107002" y="42058"/>
                    <a:pt x="1107002" y="93939"/>
                  </a:cubicBezTo>
                  <a:lnTo>
                    <a:pt x="1107002" y="261792"/>
                  </a:lnTo>
                  <a:cubicBezTo>
                    <a:pt x="1107002" y="313673"/>
                    <a:pt x="1064945" y="355731"/>
                    <a:pt x="1013064" y="355731"/>
                  </a:cubicBezTo>
                  <a:lnTo>
                    <a:pt x="93939" y="355731"/>
                  </a:lnTo>
                  <a:cubicBezTo>
                    <a:pt x="42058" y="355731"/>
                    <a:pt x="0" y="313673"/>
                    <a:pt x="0" y="261792"/>
                  </a:cubicBezTo>
                  <a:lnTo>
                    <a:pt x="0" y="93939"/>
                  </a:lnTo>
                  <a:cubicBezTo>
                    <a:pt x="0" y="42058"/>
                    <a:pt x="42058" y="0"/>
                    <a:pt x="93939" y="0"/>
                  </a:cubicBezTo>
                  <a:close/>
                </a:path>
              </a:pathLst>
            </a:custGeom>
            <a:solidFill>
              <a:srgbClr val="379D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9"/>
            <p:cNvSpPr txBox="1"/>
            <p:nvPr/>
          </p:nvSpPr>
          <p:spPr>
            <a:xfrm>
              <a:off x="0" y="-38100"/>
              <a:ext cx="1107002" cy="393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9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2" name="Google Shape;432;p9"/>
          <p:cNvSpPr txBox="1"/>
          <p:nvPr/>
        </p:nvSpPr>
        <p:spPr>
          <a:xfrm>
            <a:off x="7221936" y="1346234"/>
            <a:ext cx="3691008" cy="714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PENGELOLAAN KATALOG ELEKTRONIK</a:t>
            </a:r>
            <a:endParaRPr/>
          </a:p>
        </p:txBody>
      </p:sp>
      <p:cxnSp>
        <p:nvCxnSpPr>
          <p:cNvPr id="433" name="Google Shape;433;p9"/>
          <p:cNvCxnSpPr/>
          <p:nvPr/>
        </p:nvCxnSpPr>
        <p:spPr>
          <a:xfrm>
            <a:off x="7845665" y="3745159"/>
            <a:ext cx="2362200" cy="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</p:cxnSp>
      <p:sp>
        <p:nvSpPr>
          <p:cNvPr id="434" name="Google Shape;434;p9"/>
          <p:cNvSpPr txBox="1"/>
          <p:nvPr/>
        </p:nvSpPr>
        <p:spPr>
          <a:xfrm>
            <a:off x="7010400" y="2301176"/>
            <a:ext cx="37413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Peran para pihak yang terlibat dalam pengembangan Katalog Elektronik v6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1039</Words>
  <Application>Microsoft Office PowerPoint</Application>
  <PresentationFormat>Custom</PresentationFormat>
  <Paragraphs>194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Open Sans ExtraBold</vt:lpstr>
      <vt:lpstr>Varela Round</vt:lpstr>
      <vt:lpstr>Arial</vt:lpstr>
      <vt:lpstr>Roboto Slab</vt:lpstr>
      <vt:lpstr>Trebuchet MS</vt:lpstr>
      <vt:lpstr>Montserrat</vt:lpstr>
      <vt:lpstr>Inter</vt:lpstr>
      <vt:lpstr>Calibri</vt:lpstr>
      <vt:lpstr>Arial Rounded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Proses Bisnis Pembayaran di Kementerian &amp; Lembaga (LS)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Prasetyo Adhi Wibowo</cp:lastModifiedBy>
  <cp:revision>3</cp:revision>
  <dcterms:created xsi:type="dcterms:W3CDTF">2006-08-16T00:00:00Z</dcterms:created>
  <dcterms:modified xsi:type="dcterms:W3CDTF">2026-06-03T01:37:51Z</dcterms:modified>
</cp:coreProperties>
</file>