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82" r:id="rId3"/>
    <p:sldId id="270" r:id="rId4"/>
    <p:sldId id="266" r:id="rId5"/>
    <p:sldId id="271" r:id="rId6"/>
    <p:sldId id="269" r:id="rId7"/>
    <p:sldId id="265" r:id="rId8"/>
    <p:sldId id="281" r:id="rId9"/>
    <p:sldId id="275" r:id="rId10"/>
    <p:sldId id="276" r:id="rId11"/>
    <p:sldId id="277" r:id="rId12"/>
    <p:sldId id="283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16" autoAdjust="0"/>
    <p:restoredTop sz="79683" autoAdjust="0"/>
  </p:normalViewPr>
  <p:slideViewPr>
    <p:cSldViewPr snapToGrid="0">
      <p:cViewPr varScale="1">
        <p:scale>
          <a:sx n="54" d="100"/>
          <a:sy n="54" d="100"/>
        </p:scale>
        <p:origin x="136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C33EA-45F6-4704-A890-3802ECAE4938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30F2-202D-4002-91A2-2EB30552F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76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PMK 262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KPPN yang 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pengguna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</a:p>
          <a:p>
            <a:r>
              <a:rPr lang="en-US" dirty="0"/>
              <a:t>PER-50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landasan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CSO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layanan komunikasi dan informasi publik di bidang perbendaharaan pada kantor-kantor vertikal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KEP-428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adalah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bagi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aplikasi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CSO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terhubung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langsung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dengan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tingkat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Pusat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S-5005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menjadi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penanda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bagi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dioperasionalkannya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aplikasi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CSO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OMSPAN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0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Integrasi pada OMSPAN pada HAI CSO hanya menambah saluran layanan dari HAI DJP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sehingga tidak menghapus atau mengurangi saluran layanan yang sudah ada (portal, </a:t>
            </a:r>
            <a:r>
              <a:rPr lang="id-ID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chat, website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email, </a:t>
            </a:r>
            <a:r>
              <a:rPr lang="id-ID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center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dsb).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Untuk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layanan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bersifat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terpusat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dapat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langsung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disampaikan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melalui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saluran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disebutkan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misalnya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terkait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pergantian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user SPAN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SAKTI.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16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Layanan bantuan yang umum digunakan oleh perusahaan-perusahaan di dunia bersifat sentralisasi, dimana seluruh pertanyaan/permasalahan oleh pengguna layanan diselesaikan oleh suatu tim di tingkat pusat. Pada Ditjen Perbendaharaan, tim tingkat pusat dimaksud adalah HAI DJP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PER-50/PB/2016 memberikan tantangan baru yang berbeda, yaitu menyebutkan bahwa terdapat peran CSO/SSO sebagai layanan komunikasi dan informasi publik di bidang perbendaharaan pada kantor-kantor vertikal. Sehingga layanan bantuan, permasalahan, dan pengetahuan di Ditjen Perbendaharaan harus berada dan terintegrasi baik di pusat maupun daerah. Bagaimana DJP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menjawab tantangan ini?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Inilah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melatar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belakangi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pembentukan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CSO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merupakan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bagian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saluran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helpdesk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dikelola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oleh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Kantor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Vertikal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namun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terhubung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dengan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Kantor Pusat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melalui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Satker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dapat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menyampaikan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permasalahan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pertanyaan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maupun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permintaan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melalui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dapat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melakukan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eskalasi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tingkat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Pusat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apabila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tidak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dapat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dipenuhi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diluar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lingkup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5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CSO KPPN sudah berjalan sejak PMK 169/PMK.01/2012 namun terkendala beberapa hal sebagai berikut: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Layanan yang diberikan oleh CSO dicatat secara manual, bahkan tidak tercatat karena tidak ada mekanisme pencatatan/dokumentasi terhadap tugas CSO ini,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Hingga saat ini tidak terdapat katalog layanan (knowledge base) bidang perbendaharaan yang dapat dijadikan acuan CSO untuk menjawab permasalahan di daerah,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sehingga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fek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nya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adalah jawaban yang diberikan antar CSO di seluruh Indonesia dapat tidak sama,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Permasalahan dan jawaban tidak terdokumentasi dan tidak dapat dipantau dari pusat,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Kinerja CSO tidak dapat diukur,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Tidak ada integrasi antara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layanan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 Pusat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dengan CSO di daerah, padahal menjalankan fungsi yang sama yaitu menjawab layanan perbendaharaan.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22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HAI CSO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diharapakan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tercapai</a:t>
            </a:r>
            <a:r>
              <a:rPr lang="en-US" dirty="0"/>
              <a:t>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Legalitas</a:t>
            </a:r>
            <a:r>
              <a:rPr lang="en-US" dirty="0"/>
              <a:t> CSO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kuat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ide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pembentukannya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Kantor </a:t>
            </a:r>
            <a:r>
              <a:rPr lang="en-US" dirty="0" err="1"/>
              <a:t>Vertikal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disampaikan</a:t>
            </a:r>
            <a:r>
              <a:rPr lang="en-US" dirty="0"/>
              <a:t> </a:t>
            </a:r>
            <a:r>
              <a:rPr lang="en-US" dirty="0" err="1"/>
              <a:t>diharapkan</a:t>
            </a:r>
            <a:r>
              <a:rPr lang="en-US" dirty="0"/>
              <a:t> HAI CSO </a:t>
            </a:r>
            <a:r>
              <a:rPr lang="en-US" dirty="0" err="1"/>
              <a:t>menyampaikan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Andal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mengurangi redudansi layanan, redudansi aplikasi, dan untuk menyeragamkan jawaban atas permasalahan yang sama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HAI CSO juga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melibatkan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seluruh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akhirnya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CSO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mampu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mewujudkan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menjadi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pengelola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perbendaharaan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tingkat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dunia.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98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Penggunaan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dapat dijelaskan sebagai berikut: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 OMSPAN untuk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Satker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ditambahkan menu HAI dimana Satker dapat bertanya dengan tema Layanan Perbendaharaan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mitra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kerjanya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Layanan Penerimaan Negara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Khusus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Penerimaan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Layanan Pinjaman dan Hibah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KPPN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Khusus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Pinjaman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Hibah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Layanan Revisi Anggaran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Kanwil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 OMSPAN untuk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KPPN/Kanwil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ditambahkan menu HAI dimana CSO KPPN/Kanwil dapat melakukan input pertanyaan/permasalahan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untuk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diajukan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atau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memberikan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jawaban yang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disampaikan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oleh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Satker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yang bertanya ke KPPN baik melalui OMSPAN, tatap muka, email, dll.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Jika CSO KPPN tidak dapat menjawab pertanyaan tersebut, terdapat fitur untuk ekskalasi pertanyaan tersebut ke HAI DJP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pusat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id-ID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Selain terkait permasalahan, terdapat menu Pengguna Layanan yang nantinya akan difungsikan sebagai Manajemen Satker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(CRM / Customer Relationship Management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 PMK-262/PMK.01/2016)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12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30F2-202D-4002-91A2-2EB30552F7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2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14400" y="6248400"/>
            <a:ext cx="9347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680700" y="6543676"/>
            <a:ext cx="812800" cy="314325"/>
          </a:xfrm>
        </p:spPr>
        <p:txBody>
          <a:bodyPr/>
          <a:lstStyle>
            <a:lvl1pPr>
              <a:defRPr/>
            </a:lvl1pPr>
          </a:lstStyle>
          <a:p>
            <a:fld id="{6BE751A3-9C88-46C0-B65B-FBC0085612B1}" type="slidenum">
              <a:rPr lang="en-US"/>
              <a:pPr/>
              <a:t>‹#›</a:t>
            </a:fld>
            <a:r>
              <a:rPr lang="en-US"/>
              <a:t>/52</a:t>
            </a:r>
          </a:p>
        </p:txBody>
      </p:sp>
    </p:spTree>
    <p:extLst>
      <p:ext uri="{BB962C8B-B14F-4D97-AF65-F5344CB8AC3E}">
        <p14:creationId xmlns:p14="http://schemas.microsoft.com/office/powerpoint/2010/main" val="2433121655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0" y="1904999"/>
            <a:ext cx="3048000" cy="237559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3048000" y="1905000"/>
            <a:ext cx="3048000" cy="237559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096000" y="1905000"/>
            <a:ext cx="3048000" cy="237559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9144000" y="1905000"/>
            <a:ext cx="3048000" cy="237559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265568"/>
            <a:ext cx="8128000" cy="57466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467" b="1" baseline="0">
                <a:solidFill>
                  <a:srgbClr val="165FAC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839859"/>
            <a:ext cx="8128000" cy="3444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rgbClr val="808285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This is an example for a subtitle</a:t>
            </a:r>
          </a:p>
        </p:txBody>
      </p:sp>
    </p:spTree>
    <p:extLst>
      <p:ext uri="{BB962C8B-B14F-4D97-AF65-F5344CB8AC3E}">
        <p14:creationId xmlns:p14="http://schemas.microsoft.com/office/powerpoint/2010/main" val="2284758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F8E3E9-A3E5-4352-828A-AFDD817A2520}"/>
              </a:ext>
            </a:extLst>
          </p:cNvPr>
          <p:cNvSpPr/>
          <p:nvPr userDrawn="1"/>
        </p:nvSpPr>
        <p:spPr>
          <a:xfrm>
            <a:off x="0" y="764373"/>
            <a:ext cx="12192000" cy="5454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ransition spd="slow">
    <p:push dir="u"/>
  </p:transition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8942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083" y="957957"/>
            <a:ext cx="5589051" cy="52587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31371" y="1988840"/>
            <a:ext cx="3360373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d-ID" sz="5333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31371" y="1316765"/>
            <a:ext cx="5621086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6000" dirty="0">
                <a:latin typeface="Calibri" pitchFamily="34" charset="0"/>
                <a:cs typeface="Calibri" pitchFamily="34" charset="0"/>
              </a:rPr>
              <a:t>Login Hai-CSO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31371" y="788632"/>
            <a:ext cx="3086133" cy="816165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>
                <a:latin typeface="Calibri" pitchFamily="34" charset="0"/>
                <a:cs typeface="Calibri" pitchFamily="34" charset="0"/>
              </a:rPr>
              <a:t>Tampilan</a:t>
            </a:r>
            <a:endParaRPr lang="id-ID" sz="5333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31371" y="1926988"/>
            <a:ext cx="4808286" cy="2557937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800" dirty="0">
                <a:latin typeface="Calibri" pitchFamily="34" charset="0"/>
                <a:cs typeface="Calibri" pitchFamily="34" charset="0"/>
              </a:rPr>
              <a:t>Hai-CSO melekat pada aplikasi OMSPAN. Untuk menggunakan aplikasi ini cukup dengan login pada OMSPAN.</a:t>
            </a:r>
          </a:p>
        </p:txBody>
      </p:sp>
    </p:spTree>
    <p:extLst>
      <p:ext uri="{BB962C8B-B14F-4D97-AF65-F5344CB8AC3E}">
        <p14:creationId xmlns:p14="http://schemas.microsoft.com/office/powerpoint/2010/main" val="132183916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014749" y="1275510"/>
            <a:ext cx="2039404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933" dirty="0"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Rekam Tiket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8888" y="1275510"/>
            <a:ext cx="3853427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933" dirty="0"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Tampilan menu Hai-CSO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705" r="56277" b="23388"/>
          <a:stretch/>
        </p:blipFill>
        <p:spPr bwMode="auto">
          <a:xfrm>
            <a:off x="1078888" y="1924442"/>
            <a:ext cx="4388022" cy="438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22253" r="26607" b="19514"/>
          <a:stretch/>
        </p:blipFill>
        <p:spPr bwMode="auto">
          <a:xfrm>
            <a:off x="6373838" y="1924442"/>
            <a:ext cx="5564488" cy="4298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43052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31371" y="1988840"/>
            <a:ext cx="3360373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d-ID" sz="5333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31371" y="1316765"/>
            <a:ext cx="5621086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dirty="0">
                <a:latin typeface="Calibri" pitchFamily="34" charset="0"/>
                <a:cs typeface="Calibri" pitchFamily="34" charset="0"/>
              </a:rPr>
              <a:t>Detail </a:t>
            </a:r>
            <a:r>
              <a:rPr lang="en-US" sz="6000" dirty="0" err="1">
                <a:latin typeface="Calibri" pitchFamily="34" charset="0"/>
                <a:cs typeface="Calibri" pitchFamily="34" charset="0"/>
              </a:rPr>
              <a:t>Tiket</a:t>
            </a:r>
            <a:endParaRPr lang="id-ID" sz="6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6" t="13550" r="26487" b="11207"/>
          <a:stretch/>
        </p:blipFill>
        <p:spPr bwMode="auto">
          <a:xfrm>
            <a:off x="6164487" y="790833"/>
            <a:ext cx="5360485" cy="5350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94085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3A0479D-227B-44B4-90CF-17B4EF270E0C}"/>
              </a:ext>
            </a:extLst>
          </p:cNvPr>
          <p:cNvSpPr txBox="1">
            <a:spLocks/>
          </p:cNvSpPr>
          <p:nvPr/>
        </p:nvSpPr>
        <p:spPr>
          <a:xfrm>
            <a:off x="3255818" y="2569464"/>
            <a:ext cx="5728854" cy="914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600" b="1" baseline="0">
                <a:solidFill>
                  <a:srgbClr val="165FAC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TERIMA KASIH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8F928B-3087-416E-A172-1DC57B59748D}"/>
              </a:ext>
            </a:extLst>
          </p:cNvPr>
          <p:cNvSpPr txBox="1"/>
          <p:nvPr/>
        </p:nvSpPr>
        <p:spPr>
          <a:xfrm>
            <a:off x="0" y="5264002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Direktorat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Sistem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Informasi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dan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Teknologi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Perbendaharaan</a:t>
            </a:r>
            <a:endParaRPr lang="en-US" sz="2000" b="1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algn="ctr"/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Agustus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2017</a:t>
            </a:r>
          </a:p>
          <a:p>
            <a:pPr algn="ctr"/>
            <a:r>
              <a:rPr lang="en-US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https</a:t>
            </a:r>
            <a:r>
              <a:rPr lang="en-US" b="1">
                <a:latin typeface="Calibri" pitchFamily="34" charset="0"/>
                <a:ea typeface="Open Sans" pitchFamily="34" charset="0"/>
                <a:cs typeface="Calibri" pitchFamily="34" charset="0"/>
              </a:rPr>
              <a:t>://hai.djpbn.kemenkeu.go.id</a:t>
            </a:r>
            <a:endParaRPr lang="en-US" b="1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algn="ctr"/>
            <a:endParaRPr lang="en-US" sz="1400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10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697086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5D303-1427-4708-AE21-7FF81BC44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316737"/>
            <a:ext cx="3255264" cy="1517903"/>
          </a:xfrm>
        </p:spPr>
        <p:txBody>
          <a:bodyPr>
            <a:normAutofit/>
          </a:bodyPr>
          <a:lstStyle/>
          <a:p>
            <a:r>
              <a:rPr lang="en-US" sz="48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Landasan</a:t>
            </a:r>
            <a:r>
              <a:rPr lang="en-US" sz="4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8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hukum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60733-654C-415E-997A-39E011D57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5424" y="1408176"/>
            <a:ext cx="7205472" cy="4810509"/>
          </a:xfrm>
        </p:spPr>
        <p:txBody>
          <a:bodyPr>
            <a:noAutofit/>
          </a:bodyPr>
          <a:lstStyle/>
          <a:p>
            <a:r>
              <a:rPr lang="en-US" sz="2900" b="1" dirty="0">
                <a:latin typeface="Calibri" pitchFamily="34" charset="0"/>
                <a:cs typeface="Calibri" pitchFamily="34" charset="0"/>
              </a:rPr>
              <a:t>PMK-262/PMK.01/2016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Organisasi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Tata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Kerja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Instansi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Vertikal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Ditjen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latin typeface="Calibri" pitchFamily="34" charset="0"/>
                <a:cs typeface="Calibri" pitchFamily="34" charset="0"/>
              </a:rPr>
              <a:t>Perbendaharaan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r>
              <a:rPr lang="id-ID" sz="2900" b="1" dirty="0">
                <a:latin typeface="Calibri" pitchFamily="34" charset="0"/>
                <a:cs typeface="Calibri" pitchFamily="34" charset="0"/>
              </a:rPr>
              <a:t>PER-50/PB/2016</a:t>
            </a:r>
            <a:r>
              <a:rPr lang="id-ID" sz="2900" dirty="0">
                <a:latin typeface="Calibri" pitchFamily="34" charset="0"/>
                <a:cs typeface="Calibri" pitchFamily="34" charset="0"/>
              </a:rPr>
              <a:t> tentang Pedoman Umum Pelaksanaan Tugas Manajemen Satuan Kerja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r>
              <a:rPr lang="id-ID" sz="2900" b="1" dirty="0">
                <a:latin typeface="Calibri" pitchFamily="34" charset="0"/>
                <a:cs typeface="Calibri" pitchFamily="34" charset="0"/>
              </a:rPr>
              <a:t>KEP-428/PB/2016</a:t>
            </a:r>
            <a:r>
              <a:rPr lang="id-ID" sz="2900" dirty="0">
                <a:latin typeface="Calibri" pitchFamily="34" charset="0"/>
                <a:cs typeface="Calibri" pitchFamily="34" charset="0"/>
              </a:rPr>
              <a:t> tanggal 12 Juli 2016 tentang Layanan Pengguna Terintegrasi HAI DJPBN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r>
              <a:rPr lang="en-US" sz="29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id-ID" sz="2900" b="1" dirty="0">
                <a:latin typeface="Calibri" pitchFamily="34" charset="0"/>
                <a:cs typeface="Calibri" pitchFamily="34" charset="0"/>
              </a:rPr>
              <a:t>urat Direktur SITP No. S-5005/PB.8/2017 </a:t>
            </a:r>
            <a:r>
              <a:rPr lang="id-ID" sz="2900" dirty="0">
                <a:latin typeface="Calibri" pitchFamily="34" charset="0"/>
                <a:cs typeface="Calibri" pitchFamily="34" charset="0"/>
              </a:rPr>
              <a:t>tanggal 2 Juni 2017 hal Petunjuk Operasional Dashboard CSO Online HAI-DJPBN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02897"/>
      </p:ext>
    </p:extLst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50947A-321D-42D0-BEAD-4296216C8AF7}"/>
              </a:ext>
            </a:extLst>
          </p:cNvPr>
          <p:cNvSpPr/>
          <p:nvPr/>
        </p:nvSpPr>
        <p:spPr>
          <a:xfrm>
            <a:off x="8853054" y="1909944"/>
            <a:ext cx="2947206" cy="43602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30">
            <a:extLst>
              <a:ext uri="{FF2B5EF4-FFF2-40B4-BE49-F238E27FC236}">
                <a16:creationId xmlns:a16="http://schemas.microsoft.com/office/drawing/2014/main" id="{F841A08F-38B4-4C4B-9240-6D0E650A7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42810"/>
            <a:ext cx="12192000" cy="737722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Calibri" pitchFamily="34" charset="0"/>
                <a:cs typeface="Calibri" pitchFamily="34" charset="0"/>
              </a:rPr>
              <a:t>HAI-CSO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sebagai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salah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satu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saluran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HAI</a:t>
            </a:r>
            <a:r>
              <a:rPr lang="id-ID" sz="4000" dirty="0">
                <a:latin typeface="Calibri" pitchFamily="34" charset="0"/>
                <a:cs typeface="Calibri" pitchFamily="34" charset="0"/>
              </a:rPr>
              <a:t>-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DJPb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7714" y="2295294"/>
            <a:ext cx="3033487" cy="3361315"/>
            <a:chOff x="217714" y="2542032"/>
            <a:chExt cx="3033487" cy="3361315"/>
          </a:xfrm>
        </p:grpSpPr>
        <p:sp>
          <p:nvSpPr>
            <p:cNvPr id="18" name="TextBox 17"/>
            <p:cNvSpPr txBox="1"/>
            <p:nvPr/>
          </p:nvSpPr>
          <p:spPr>
            <a:xfrm>
              <a:off x="217714" y="4887684"/>
              <a:ext cx="303348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Cukup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satu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alamat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e-mail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untuk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bertanya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terkait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bidang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perbendaharaan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yaitu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b="1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hai.djpb@kemenkeu.go.id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35455" y="2542032"/>
              <a:ext cx="2557535" cy="2249310"/>
              <a:chOff x="435455" y="2542032"/>
              <a:chExt cx="2557535" cy="224931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435455" y="4221996"/>
                <a:ext cx="2557535" cy="569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Calibri" pitchFamily="34" charset="0"/>
                    <a:ea typeface="Open Sans" pitchFamily="34" charset="0"/>
                    <a:cs typeface="Calibri" pitchFamily="34" charset="0"/>
                  </a:rPr>
                  <a:t>Email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8F17EF3-EB05-4962-81F5-00EEBA8ECC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6078" y="2542032"/>
                <a:ext cx="1496289" cy="1481327"/>
              </a:xfrm>
              <a:prstGeom prst="rect">
                <a:avLst/>
              </a:prstGeom>
            </p:spPr>
          </p:pic>
        </p:grpSp>
      </p:grpSp>
      <p:grpSp>
        <p:nvGrpSpPr>
          <p:cNvPr id="7" name="Group 6"/>
          <p:cNvGrpSpPr/>
          <p:nvPr/>
        </p:nvGrpSpPr>
        <p:grpSpPr>
          <a:xfrm>
            <a:off x="3054687" y="2295294"/>
            <a:ext cx="3166286" cy="3822980"/>
            <a:chOff x="3112743" y="2542032"/>
            <a:chExt cx="3166286" cy="3822980"/>
          </a:xfrm>
        </p:grpSpPr>
        <p:sp>
          <p:nvSpPr>
            <p:cNvPr id="19" name="TextBox 18"/>
            <p:cNvSpPr txBox="1"/>
            <p:nvPr/>
          </p:nvSpPr>
          <p:spPr>
            <a:xfrm>
              <a:off x="3112743" y="4275837"/>
              <a:ext cx="31662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Live Chat</a:t>
              </a:r>
              <a:r>
                <a:rPr lang="id-ID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&amp;</a:t>
              </a:r>
              <a:r>
                <a:rPr lang="id-ID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Broadcast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21800" y="4887684"/>
              <a:ext cx="274817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Seluruh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user OMSPAN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telah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memiliki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fitur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chat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dengan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Agent Layer 1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menampilkan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seluruh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broadcast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resmi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dari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HAI-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DJPb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8F17EF3-EB05-4962-81F5-00EEBA8EC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0562" y="2542032"/>
              <a:ext cx="1530648" cy="1481327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194759" y="2045192"/>
            <a:ext cx="2567233" cy="3152958"/>
            <a:chOff x="6194759" y="2291930"/>
            <a:chExt cx="2567233" cy="3152958"/>
          </a:xfrm>
        </p:grpSpPr>
        <p:sp>
          <p:nvSpPr>
            <p:cNvPr id="24" name="TextBox 23"/>
            <p:cNvSpPr txBox="1"/>
            <p:nvPr/>
          </p:nvSpPr>
          <p:spPr>
            <a:xfrm>
              <a:off x="6203903" y="4275837"/>
              <a:ext cx="25489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Call Center 14090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94759" y="4887684"/>
              <a:ext cx="2567233" cy="557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Diresmikan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pada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tanggal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5 September 2017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8F17EF3-EB05-4962-81F5-00EEBA8EC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7963" y="2291930"/>
              <a:ext cx="1440825" cy="1731430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8853054" y="2295294"/>
            <a:ext cx="2947206" cy="3822980"/>
            <a:chOff x="8882082" y="2542032"/>
            <a:chExt cx="2947206" cy="3822980"/>
          </a:xfrm>
        </p:grpSpPr>
        <p:sp>
          <p:nvSpPr>
            <p:cNvPr id="29" name="TextBox 28"/>
            <p:cNvSpPr txBox="1"/>
            <p:nvPr/>
          </p:nvSpPr>
          <p:spPr>
            <a:xfrm>
              <a:off x="9390485" y="4275837"/>
              <a:ext cx="1930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HAI-CSO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82082" y="4887684"/>
              <a:ext cx="294720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Satker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mitra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Kanwil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/KPPN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dapat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berinteraksi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langsung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untuk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menyampaikan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pertanyaan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dengan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mengakses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menu HAI </a:t>
              </a:r>
              <a:r>
                <a:rPr lang="en-US" spc="13" dirty="0" err="1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pada</a:t>
              </a:r>
              <a:r>
                <a:rPr lang="en-US" spc="13" dirty="0">
                  <a:solidFill>
                    <a:schemeClr val="bg1"/>
                  </a:solidFill>
                  <a:latin typeface="Calibri" pitchFamily="34" charset="0"/>
                  <a:ea typeface="Open Sans" pitchFamily="34" charset="0"/>
                  <a:cs typeface="Calibri" pitchFamily="34" charset="0"/>
                </a:rPr>
                <a:t> OMSPAN</a:t>
              </a: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8F17EF3-EB05-4962-81F5-00EEBA8EC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7720" y="2542032"/>
              <a:ext cx="1735930" cy="1481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8423662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ubtitle 30">
            <a:extLst>
              <a:ext uri="{FF2B5EF4-FFF2-40B4-BE49-F238E27FC236}">
                <a16:creationId xmlns:a16="http://schemas.microsoft.com/office/drawing/2014/main" id="{F841A08F-38B4-4C4B-9240-6D0E650A7CAB}"/>
              </a:ext>
            </a:extLst>
          </p:cNvPr>
          <p:cNvSpPr txBox="1">
            <a:spLocks/>
          </p:cNvSpPr>
          <p:nvPr/>
        </p:nvSpPr>
        <p:spPr>
          <a:xfrm>
            <a:off x="0" y="642810"/>
            <a:ext cx="12192000" cy="737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id-ID" sz="4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atar Belakang</a:t>
            </a:r>
            <a:endParaRPr lang="en-US" sz="4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22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0">
            <a:extLst>
              <a:ext uri="{FF2B5EF4-FFF2-40B4-BE49-F238E27FC236}">
                <a16:creationId xmlns:a16="http://schemas.microsoft.com/office/drawing/2014/main" id="{C842BFA1-E8CD-4DD5-A154-279E68B57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3296" y="1219914"/>
            <a:ext cx="28163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Ketidakseragaman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jawaban</a:t>
            </a:r>
            <a:endParaRPr lang="en-US" alt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8B1822EA-EFF5-49A9-A0C2-9A6EA54EA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4328" y="1635412"/>
            <a:ext cx="16642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Pencatatan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secara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manual</a:t>
            </a:r>
          </a:p>
        </p:txBody>
      </p:sp>
      <p:sp>
        <p:nvSpPr>
          <p:cNvPr id="18" name="Text Box 12">
            <a:extLst>
              <a:ext uri="{FF2B5EF4-FFF2-40B4-BE49-F238E27FC236}">
                <a16:creationId xmlns:a16="http://schemas.microsoft.com/office/drawing/2014/main" id="{FE1FB90D-8583-4A88-9EC0-CE4A74B32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2831" y="3425824"/>
            <a:ext cx="22176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Kinerja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CSO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tidak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terukur</a:t>
            </a:r>
            <a:endParaRPr lang="en-US" alt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 Box 13">
            <a:extLst>
              <a:ext uri="{FF2B5EF4-FFF2-40B4-BE49-F238E27FC236}">
                <a16:creationId xmlns:a16="http://schemas.microsoft.com/office/drawing/2014/main" id="{5EAFD987-507D-4A72-9F63-C5EAB7304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3296" y="5026025"/>
            <a:ext cx="35295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Satker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Harus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Datang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Menyampaikan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pertanyaan</a:t>
            </a:r>
            <a:endParaRPr lang="en-US" alt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 Box 14">
            <a:extLst>
              <a:ext uri="{FF2B5EF4-FFF2-40B4-BE49-F238E27FC236}">
                <a16:creationId xmlns:a16="http://schemas.microsoft.com/office/drawing/2014/main" id="{57C46DE0-FC1D-4D43-94C8-88F6DC95A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631" y="3366677"/>
            <a:ext cx="299332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Tidak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Monitoring </a:t>
            </a:r>
          </a:p>
          <a:p>
            <a:pPr algn="r"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Permasalahan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r" eaLnBrk="0" hangingPunct="0"/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yang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aktual</a:t>
            </a:r>
            <a:endParaRPr lang="en-US" alt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 Box 15">
            <a:extLst>
              <a:ext uri="{FF2B5EF4-FFF2-40B4-BE49-F238E27FC236}">
                <a16:creationId xmlns:a16="http://schemas.microsoft.com/office/drawing/2014/main" id="{373EC09C-1372-4AC3-8ADA-26458E685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185" y="5256857"/>
            <a:ext cx="268496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HAI DJPBN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CSO</a:t>
            </a:r>
          </a:p>
          <a:p>
            <a:pPr algn="r" eaLnBrk="0" hangingPunct="0"/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(Pusat -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Vertikal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) </a:t>
            </a:r>
          </a:p>
          <a:p>
            <a:pPr algn="r" eaLnBrk="0" hangingPunct="0"/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Tidak</a:t>
            </a:r>
            <a:r>
              <a:rPr lang="en-US" alt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en-US" sz="2400" b="1" dirty="0" err="1">
                <a:latin typeface="Calibri" pitchFamily="34" charset="0"/>
                <a:cs typeface="Calibri" pitchFamily="34" charset="0"/>
              </a:rPr>
              <a:t>terkoneksi</a:t>
            </a:r>
            <a:endParaRPr lang="en-US" alt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9BA5D303-1427-4708-AE21-7FF81BC44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36" y="445839"/>
            <a:ext cx="3255264" cy="1179765"/>
          </a:xfrm>
        </p:spPr>
        <p:txBody>
          <a:bodyPr>
            <a:normAutofit/>
          </a:bodyPr>
          <a:lstStyle/>
          <a:p>
            <a:r>
              <a:rPr lang="id-ID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Kondisi awal</a:t>
            </a:r>
            <a:endParaRPr lang="en-US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48605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1829378"/>
            <a:ext cx="3048000" cy="492929"/>
            <a:chOff x="0" y="1240047"/>
            <a:chExt cx="2286000" cy="369697"/>
          </a:xfrm>
          <a:noFill/>
        </p:grpSpPr>
        <p:sp>
          <p:nvSpPr>
            <p:cNvPr id="9" name="Rectangle 8"/>
            <p:cNvSpPr/>
            <p:nvPr/>
          </p:nvSpPr>
          <p:spPr>
            <a:xfrm>
              <a:off x="0" y="1240047"/>
              <a:ext cx="2286000" cy="3522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733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00" y="1294321"/>
              <a:ext cx="1905000" cy="315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latin typeface="Calibri" pitchFamily="34" charset="0"/>
                  <a:ea typeface="Open Sans" pitchFamily="34" charset="0"/>
                  <a:cs typeface="Calibri" pitchFamily="34" charset="0"/>
                </a:rPr>
                <a:t>LEGALITAS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048000" y="1829380"/>
            <a:ext cx="3048000" cy="492929"/>
            <a:chOff x="2286000" y="1239688"/>
            <a:chExt cx="2286000" cy="369697"/>
          </a:xfrm>
          <a:noFill/>
        </p:grpSpPr>
        <p:sp>
          <p:nvSpPr>
            <p:cNvPr id="12" name="Rectangle 11"/>
            <p:cNvSpPr/>
            <p:nvPr/>
          </p:nvSpPr>
          <p:spPr>
            <a:xfrm>
              <a:off x="2286000" y="1239688"/>
              <a:ext cx="2286000" cy="3522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733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6500" y="1293962"/>
              <a:ext cx="1905000" cy="315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latin typeface="Calibri" pitchFamily="34" charset="0"/>
                  <a:ea typeface="Open Sans" pitchFamily="34" charset="0"/>
                  <a:cs typeface="Calibri" pitchFamily="34" charset="0"/>
                </a:rPr>
                <a:t>ANDAL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222999" y="1829380"/>
            <a:ext cx="3048000" cy="492929"/>
            <a:chOff x="4572000" y="1244001"/>
            <a:chExt cx="2286000" cy="369697"/>
          </a:xfrm>
          <a:noFill/>
        </p:grpSpPr>
        <p:sp>
          <p:nvSpPr>
            <p:cNvPr id="14" name="Rectangle 13"/>
            <p:cNvSpPr/>
            <p:nvPr/>
          </p:nvSpPr>
          <p:spPr>
            <a:xfrm>
              <a:off x="4572000" y="1244001"/>
              <a:ext cx="2286000" cy="3522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733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62500" y="1298275"/>
              <a:ext cx="1905000" cy="315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latin typeface="Calibri" pitchFamily="34" charset="0"/>
                  <a:ea typeface="Open Sans" pitchFamily="34" charset="0"/>
                  <a:cs typeface="Calibri" pitchFamily="34" charset="0"/>
                </a:rPr>
                <a:t>KETERLIBATAN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143999" y="1829378"/>
            <a:ext cx="3048000" cy="492929"/>
            <a:chOff x="6859438" y="1242923"/>
            <a:chExt cx="2286000" cy="369697"/>
          </a:xfrm>
          <a:noFill/>
        </p:grpSpPr>
        <p:sp>
          <p:nvSpPr>
            <p:cNvPr id="16" name="Rectangle 15"/>
            <p:cNvSpPr/>
            <p:nvPr/>
          </p:nvSpPr>
          <p:spPr>
            <a:xfrm>
              <a:off x="6859438" y="1242923"/>
              <a:ext cx="2286000" cy="3522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733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49938" y="1297197"/>
              <a:ext cx="1905000" cy="315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33" b="1" dirty="0">
                  <a:latin typeface="Calibri" pitchFamily="34" charset="0"/>
                  <a:ea typeface="Open Sans" pitchFamily="34" charset="0"/>
                  <a:cs typeface="Calibri" pitchFamily="34" charset="0"/>
                </a:rPr>
                <a:t>VISI </a:t>
              </a:r>
              <a:r>
                <a:rPr lang="en-US" sz="2133" b="1" dirty="0" err="1">
                  <a:latin typeface="Calibri" pitchFamily="34" charset="0"/>
                  <a:ea typeface="Open Sans" pitchFamily="34" charset="0"/>
                  <a:cs typeface="Calibri" pitchFamily="34" charset="0"/>
                </a:rPr>
                <a:t>DJPb</a:t>
              </a:r>
              <a:endParaRPr lang="en-US" sz="2133" b="1" dirty="0">
                <a:latin typeface="Calibri" pitchFamily="34" charset="0"/>
                <a:ea typeface="Open Sans" pitchFamily="34" charset="0"/>
                <a:cs typeface="Calibri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55600" y="3985270"/>
            <a:ext cx="2336800" cy="1543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67"/>
              </a:lnSpc>
              <a:spcAft>
                <a:spcPts val="600"/>
              </a:spcAft>
            </a:pP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PER-50/PB/2016</a:t>
            </a: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Fungsi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CSO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menjadi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lebih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kuat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untuk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melakukan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layanan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sesuai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amanat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PER-50/PB/2016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02857" y="3985270"/>
            <a:ext cx="3323771" cy="254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67"/>
              </a:lnSpc>
              <a:spcAft>
                <a:spcPts val="600"/>
              </a:spcAft>
            </a:pP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OMSPAN</a:t>
            </a:r>
          </a:p>
          <a:p>
            <a:pPr marL="166688" indent="-166688">
              <a:lnSpc>
                <a:spcPts val="1467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Kemudahan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bagi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Satker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karena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login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cukup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dengan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b="1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OMSPAN</a:t>
            </a:r>
          </a:p>
          <a:p>
            <a:pPr marL="166688" indent="-166688">
              <a:lnSpc>
                <a:spcPts val="1467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Satker</a:t>
            </a:r>
            <a:r>
              <a:rPr lang="en-US" sz="1600" b="1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dapat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langsung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menginput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pertanyaan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ke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KPPN/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Kanwil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sehingga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tujuan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lebih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cepat</a:t>
            </a:r>
            <a:endParaRPr lang="en-US" sz="1600" b="1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166688" indent="-166688">
              <a:lnSpc>
                <a:spcPts val="1467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b="1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CSO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dapat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mengetahui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permasalahan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pada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Satker</a:t>
            </a:r>
            <a:r>
              <a:rPr lang="en-US" sz="1600" b="1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166688" indent="-166688">
              <a:lnSpc>
                <a:spcPts val="1467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Kemudahan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pengawasan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&amp; Monitoring </a:t>
            </a:r>
            <a:r>
              <a:rPr lang="en-US" sz="1600" b="1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Laporan</a:t>
            </a:r>
            <a:r>
              <a:rPr lang="en-US" sz="1600" b="1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layanan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perbendaharaan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09725" y="3985270"/>
            <a:ext cx="3274549" cy="1996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67"/>
              </a:lnSpc>
              <a:spcAft>
                <a:spcPts val="600"/>
              </a:spcAft>
            </a:pP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KPPN/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Kanwil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/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Kanpus</a:t>
            </a:r>
            <a:endParaRPr lang="en-US" sz="2000" b="1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346075" algn="ctr">
              <a:lnSpc>
                <a:spcPts val="1467"/>
              </a:lnSpc>
              <a:spcAft>
                <a:spcPts val="600"/>
              </a:spcAft>
            </a:pPr>
            <a:r>
              <a:rPr lang="en-US" sz="1600" u="sng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+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50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ribu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Satker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Aktif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346075" algn="ctr">
              <a:lnSpc>
                <a:spcPts val="1467"/>
              </a:lnSpc>
              <a:spcAft>
                <a:spcPts val="800"/>
              </a:spcAft>
            </a:pPr>
            <a:r>
              <a:rPr lang="en-US" sz="1600" u="sng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+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214 CSO/SSO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pada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KPPN/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Kanwil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346075" algn="ctr">
              <a:lnSpc>
                <a:spcPts val="1467"/>
              </a:lnSpc>
              <a:spcAft>
                <a:spcPts val="800"/>
              </a:spcAft>
            </a:pPr>
            <a:r>
              <a:rPr lang="en-US" sz="1600" u="sng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+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250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Agen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HAI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pada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SITP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Kanpus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DJPb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  <a:p>
            <a:pPr marL="346075" algn="ctr">
              <a:lnSpc>
                <a:spcPts val="1467"/>
              </a:lnSpc>
              <a:spcAft>
                <a:spcPts val="800"/>
              </a:spcAft>
            </a:pP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Eselon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2/3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pada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DJPb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terkait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monitoring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layanan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74199" y="3985270"/>
            <a:ext cx="2387600" cy="1838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67"/>
              </a:lnSpc>
              <a:spcAft>
                <a:spcPts val="600"/>
              </a:spcAft>
            </a:pP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Visi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Untuk</a:t>
            </a:r>
            <a:r>
              <a:rPr lang="en-US" sz="2000" b="1" dirty="0">
                <a:latin typeface="Calibri" pitchFamily="34" charset="0"/>
                <a:ea typeface="Open Sans" pitchFamily="34" charset="0"/>
                <a:cs typeface="Calibri" pitchFamily="34" charset="0"/>
              </a:rPr>
              <a:t> Indonesia</a:t>
            </a:r>
          </a:p>
          <a:p>
            <a:pPr marL="111125" algn="ctr">
              <a:lnSpc>
                <a:spcPct val="120000"/>
              </a:lnSpc>
              <a:spcAft>
                <a:spcPts val="600"/>
              </a:spcAft>
            </a:pP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Membantu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Satker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menguasai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dan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memiliki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pegetahuan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serta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keterampilan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di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bidang</a:t>
            </a:r>
            <a:r>
              <a:rPr lang="en-US" sz="1600" spc="13" dirty="0">
                <a:latin typeface="Calibri" pitchFamily="34" charset="0"/>
                <a:ea typeface="Open Sans" pitchFamily="34" charset="0"/>
                <a:cs typeface="Calibri" pitchFamily="34" charset="0"/>
              </a:rPr>
              <a:t> </a:t>
            </a:r>
            <a:r>
              <a:rPr lang="en-US" sz="1600" spc="13" dirty="0" err="1">
                <a:latin typeface="Calibri" pitchFamily="34" charset="0"/>
                <a:ea typeface="Open Sans" pitchFamily="34" charset="0"/>
                <a:cs typeface="Calibri" pitchFamily="34" charset="0"/>
              </a:rPr>
              <a:t>Perbendaharaan</a:t>
            </a:r>
            <a:endParaRPr lang="en-US" sz="1600" spc="13" dirty="0">
              <a:latin typeface="Calibri" pitchFamily="34" charset="0"/>
              <a:ea typeface="Open Sans" pitchFamily="34" charset="0"/>
              <a:cs typeface="Calibri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53A5A3-6AF4-4561-875A-AFD3974E0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81" y="2534276"/>
            <a:ext cx="1264639" cy="1156442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09DFFD43-451B-46E5-86AE-095A8F900C4A}"/>
              </a:ext>
            </a:extLst>
          </p:cNvPr>
          <p:cNvSpPr txBox="1">
            <a:spLocks/>
          </p:cNvSpPr>
          <p:nvPr/>
        </p:nvSpPr>
        <p:spPr>
          <a:xfrm>
            <a:off x="355599" y="485943"/>
            <a:ext cx="1141387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67" b="1" kern="1200" cap="all" baseline="0">
                <a:solidFill>
                  <a:srgbClr val="165FAC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algn="ctr"/>
            <a:r>
              <a:rPr lang="en-US" sz="4000" b="0" dirty="0" err="1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rPr>
              <a:t>Kondisi</a:t>
            </a:r>
            <a:r>
              <a:rPr lang="en-US" sz="4000" b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rPr>
              <a:t> yang </a:t>
            </a:r>
            <a:r>
              <a:rPr lang="en-US" sz="4000" b="0" dirty="0" err="1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rPr>
              <a:t>ingin</a:t>
            </a:r>
            <a:r>
              <a:rPr lang="en-US" sz="4000" b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en-US" sz="4000" b="0" dirty="0" err="1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rPr>
              <a:t>dicapai</a:t>
            </a:r>
            <a:endParaRPr lang="en-US" sz="4000" b="0" dirty="0">
              <a:solidFill>
                <a:schemeClr val="tx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F53A5A3-6AF4-4561-875A-AFD3974E0C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69" y="2534276"/>
            <a:ext cx="1003662" cy="115644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F53A5A3-6AF4-4561-875A-AFD3974E0C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218" y="2539248"/>
            <a:ext cx="1271563" cy="115147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F53A5A3-6AF4-4561-875A-AFD3974E0C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814" y="2612571"/>
            <a:ext cx="1522371" cy="97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6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4E93CD-E466-4651-BD65-CD28756BFE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914650"/>
            <a:ext cx="9448800" cy="1028700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Penggunaan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hai-cso</a:t>
            </a:r>
            <a:endParaRPr lang="en-US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01558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bachterian\Desktop\workflow ha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714" y="522543"/>
            <a:ext cx="7069782" cy="597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431371" y="1316765"/>
            <a:ext cx="3360373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6000" dirty="0">
                <a:latin typeface="Calibri" pitchFamily="34" charset="0"/>
                <a:cs typeface="Calibri" pitchFamily="34" charset="0"/>
              </a:rPr>
              <a:t>Diagram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31371" y="788632"/>
            <a:ext cx="3086133" cy="816165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3200" dirty="0">
                <a:latin typeface="Calibri" pitchFamily="34" charset="0"/>
                <a:cs typeface="Calibri" pitchFamily="34" charset="0"/>
              </a:rPr>
              <a:t>Tampilan</a:t>
            </a:r>
            <a:endParaRPr lang="id-ID" sz="5333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31371" y="2852936"/>
            <a:ext cx="3086133" cy="1248139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800" dirty="0">
                <a:latin typeface="Calibri" pitchFamily="34" charset="0"/>
                <a:cs typeface="Calibri" pitchFamily="34" charset="0"/>
              </a:rPr>
              <a:t>Proses Bisnis HAI CSO menurut PER-50/PB/2016. 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31371" y="2032382"/>
            <a:ext cx="3360373" cy="92130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6000" dirty="0">
                <a:latin typeface="Calibri" pitchFamily="34" charset="0"/>
                <a:cs typeface="Calibri" pitchFamily="34" charset="0"/>
              </a:rPr>
              <a:t>Alur</a:t>
            </a:r>
          </a:p>
        </p:txBody>
      </p:sp>
    </p:spTree>
    <p:extLst>
      <p:ext uri="{BB962C8B-B14F-4D97-AF65-F5344CB8AC3E}">
        <p14:creationId xmlns:p14="http://schemas.microsoft.com/office/powerpoint/2010/main" val="89262360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664</TotalTime>
  <Words>1009</Words>
  <Application>Microsoft Office PowerPoint</Application>
  <PresentationFormat>Widescreen</PresentationFormat>
  <Paragraphs>92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Open Sans</vt:lpstr>
      <vt:lpstr>Segoe UI</vt:lpstr>
      <vt:lpstr>Wingdings</vt:lpstr>
      <vt:lpstr>Vapor Trail</vt:lpstr>
      <vt:lpstr>PowerPoint Presentation</vt:lpstr>
      <vt:lpstr>PowerPoint Presentation</vt:lpstr>
      <vt:lpstr>Landasan hukum</vt:lpstr>
      <vt:lpstr>PowerPoint Presentation</vt:lpstr>
      <vt:lpstr>PowerPoint Presentation</vt:lpstr>
      <vt:lpstr>Kondisi awal</vt:lpstr>
      <vt:lpstr>PowerPoint Presentation</vt:lpstr>
      <vt:lpstr>Penggunaan hai-cso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purbun</dc:creator>
  <cp:lastModifiedBy>purbun</cp:lastModifiedBy>
  <cp:revision>167</cp:revision>
  <dcterms:created xsi:type="dcterms:W3CDTF">2017-08-27T16:09:17Z</dcterms:created>
  <dcterms:modified xsi:type="dcterms:W3CDTF">2017-09-12T03:16:17Z</dcterms:modified>
</cp:coreProperties>
</file>